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Candara"/>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3" roundtripDataSignature="AMtx7mh44aWSnSZntzrB7Kzj/Soj7aEK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ndara-bold.fntdata"/><Relationship Id="rId11" Type="http://schemas.openxmlformats.org/officeDocument/2006/relationships/slide" Target="slides/slide6.xml"/><Relationship Id="rId22" Type="http://schemas.openxmlformats.org/officeDocument/2006/relationships/font" Target="fonts/Candara-boldItalic.fntdata"/><Relationship Id="rId10" Type="http://schemas.openxmlformats.org/officeDocument/2006/relationships/slide" Target="slides/slide5.xml"/><Relationship Id="rId21" Type="http://schemas.openxmlformats.org/officeDocument/2006/relationships/font" Target="fonts/Candara-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Candara-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 name="Google Shape;3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 name="Google Shape;3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 name="Google Shape;5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 name="Google Shape;5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5f4423bb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1" name="Google Shape;71;g115f4423bb3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 name="Google Shape;72;g115f4423bb3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2" name="Google Shape;1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1fc0fcf68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0" name="Google Shape;130;g101fc0fcf68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101fc0fcf68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5f4423bb3_0_5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7" name="Google Shape;147;g115f4423bb3_0_5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115f4423bb3_0_5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01fc0fcf68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4" name="Google Shape;164;g101fc0fcf68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101fc0fcf68_0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01fc0fcf68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1" name="Google Shape;181;g101fc0fcf68_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101fc0fcf68_0_1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01fc0fcf68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8" name="Google Shape;198;g101fc0fcf68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101fc0fcf68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 whitout slide number">
  <p:cSld name="Clear whitout slide number">
    <p:bg>
      <p:bgPr>
        <a:solidFill>
          <a:schemeClr val="lt1"/>
        </a:solidFill>
      </p:bgPr>
    </p:bg>
    <p:spTree>
      <p:nvGrpSpPr>
        <p:cNvPr id="10" name="Shape 10"/>
        <p:cNvGrpSpPr/>
        <p:nvPr/>
      </p:nvGrpSpPr>
      <p:grpSpPr>
        <a:xfrm>
          <a:off x="0" y="0"/>
          <a:ext cx="0" cy="0"/>
          <a:chOff x="0" y="0"/>
          <a:chExt cx="0" cy="0"/>
        </a:xfrm>
      </p:grpSpPr>
      <p:sp>
        <p:nvSpPr>
          <p:cNvPr id="11" name="Google Shape;11;p37"/>
          <p:cNvSpPr/>
          <p:nvPr>
            <p:ph idx="2" type="pic"/>
          </p:nvPr>
        </p:nvSpPr>
        <p:spPr>
          <a:xfrm>
            <a:off x="1550988" y="0"/>
            <a:ext cx="7593012" cy="4430713"/>
          </a:xfrm>
          <a:prstGeom prst="rect">
            <a:avLst/>
          </a:prstGeom>
          <a:noFill/>
          <a:ln>
            <a:noFill/>
          </a:ln>
        </p:spPr>
      </p:sp>
      <p:sp>
        <p:nvSpPr>
          <p:cNvPr id="12" name="Google Shape;12;p37"/>
          <p:cNvSpPr/>
          <p:nvPr>
            <p:ph idx="3" type="pic"/>
          </p:nvPr>
        </p:nvSpPr>
        <p:spPr>
          <a:xfrm>
            <a:off x="1550988" y="0"/>
            <a:ext cx="7593012" cy="4430713"/>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Background 1">
  <p:cSld name="Color Background 1">
    <p:bg>
      <p:bgPr>
        <a:solidFill>
          <a:schemeClr val="lt1"/>
        </a:solidFill>
      </p:bgPr>
    </p:bg>
    <p:spTree>
      <p:nvGrpSpPr>
        <p:cNvPr id="13" name="Shape 13"/>
        <p:cNvGrpSpPr/>
        <p:nvPr/>
      </p:nvGrpSpPr>
      <p:grpSpPr>
        <a:xfrm>
          <a:off x="0" y="0"/>
          <a:ext cx="0" cy="0"/>
          <a:chOff x="0" y="0"/>
          <a:chExt cx="0" cy="0"/>
        </a:xfrm>
      </p:grpSpPr>
      <p:sp>
        <p:nvSpPr>
          <p:cNvPr id="14" name="Google Shape;14;p38"/>
          <p:cNvSpPr/>
          <p:nvPr>
            <p:ph idx="2" type="pic"/>
          </p:nvPr>
        </p:nvSpPr>
        <p:spPr>
          <a:xfrm>
            <a:off x="7262813" y="671513"/>
            <a:ext cx="1141412" cy="1057275"/>
          </a:xfrm>
          <a:prstGeom prst="rect">
            <a:avLst/>
          </a:prstGeom>
          <a:noFill/>
          <a:ln>
            <a:noFill/>
          </a:ln>
        </p:spPr>
      </p:sp>
      <p:sp>
        <p:nvSpPr>
          <p:cNvPr id="15" name="Google Shape;15;p38"/>
          <p:cNvSpPr/>
          <p:nvPr>
            <p:ph idx="3" type="pic"/>
          </p:nvPr>
        </p:nvSpPr>
        <p:spPr>
          <a:xfrm>
            <a:off x="5711826" y="671513"/>
            <a:ext cx="1141412" cy="1057275"/>
          </a:xfrm>
          <a:prstGeom prst="rect">
            <a:avLst/>
          </a:prstGeom>
          <a:noFill/>
          <a:ln>
            <a:noFill/>
          </a:ln>
        </p:spPr>
      </p:sp>
      <p:sp>
        <p:nvSpPr>
          <p:cNvPr id="16" name="Google Shape;16;p38"/>
          <p:cNvSpPr/>
          <p:nvPr>
            <p:ph idx="4" type="pic"/>
          </p:nvPr>
        </p:nvSpPr>
        <p:spPr>
          <a:xfrm>
            <a:off x="4159251" y="671513"/>
            <a:ext cx="1141412" cy="1057275"/>
          </a:xfrm>
          <a:prstGeom prst="rect">
            <a:avLst/>
          </a:prstGeom>
          <a:noFill/>
          <a:ln>
            <a:noFill/>
          </a:ln>
        </p:spPr>
      </p:sp>
      <p:sp>
        <p:nvSpPr>
          <p:cNvPr id="17" name="Google Shape;17;p38"/>
          <p:cNvSpPr/>
          <p:nvPr>
            <p:ph idx="5" type="pic"/>
          </p:nvPr>
        </p:nvSpPr>
        <p:spPr>
          <a:xfrm>
            <a:off x="2605088" y="671513"/>
            <a:ext cx="1141412" cy="1057275"/>
          </a:xfrm>
          <a:prstGeom prst="rect">
            <a:avLst/>
          </a:prstGeom>
          <a:noFill/>
          <a:ln>
            <a:noFill/>
          </a:ln>
        </p:spPr>
      </p:sp>
      <p:sp>
        <p:nvSpPr>
          <p:cNvPr id="18" name="Google Shape;18;p38"/>
          <p:cNvSpPr/>
          <p:nvPr>
            <p:ph idx="6" type="pic"/>
          </p:nvPr>
        </p:nvSpPr>
        <p:spPr>
          <a:xfrm>
            <a:off x="7258844" y="2682875"/>
            <a:ext cx="1141412" cy="1057275"/>
          </a:xfrm>
          <a:prstGeom prst="rect">
            <a:avLst/>
          </a:prstGeom>
          <a:noFill/>
          <a:ln>
            <a:noFill/>
          </a:ln>
        </p:spPr>
      </p:sp>
      <p:sp>
        <p:nvSpPr>
          <p:cNvPr id="19" name="Google Shape;19;p38"/>
          <p:cNvSpPr/>
          <p:nvPr>
            <p:ph idx="7" type="pic"/>
          </p:nvPr>
        </p:nvSpPr>
        <p:spPr>
          <a:xfrm>
            <a:off x="5707857" y="2682875"/>
            <a:ext cx="1141412" cy="1057275"/>
          </a:xfrm>
          <a:prstGeom prst="rect">
            <a:avLst/>
          </a:prstGeom>
          <a:noFill/>
          <a:ln>
            <a:noFill/>
          </a:ln>
        </p:spPr>
      </p:sp>
      <p:sp>
        <p:nvSpPr>
          <p:cNvPr id="20" name="Google Shape;20;p38"/>
          <p:cNvSpPr/>
          <p:nvPr>
            <p:ph idx="8" type="pic"/>
          </p:nvPr>
        </p:nvSpPr>
        <p:spPr>
          <a:xfrm>
            <a:off x="4155282" y="2682875"/>
            <a:ext cx="1141412" cy="1057275"/>
          </a:xfrm>
          <a:prstGeom prst="rect">
            <a:avLst/>
          </a:prstGeom>
          <a:noFill/>
          <a:ln>
            <a:noFill/>
          </a:ln>
        </p:spPr>
      </p:sp>
      <p:sp>
        <p:nvSpPr>
          <p:cNvPr id="21" name="Google Shape;21;p38"/>
          <p:cNvSpPr/>
          <p:nvPr>
            <p:ph idx="9" type="pic"/>
          </p:nvPr>
        </p:nvSpPr>
        <p:spPr>
          <a:xfrm>
            <a:off x="2601119" y="2682875"/>
            <a:ext cx="1141412" cy="1057275"/>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howMasterSp="0" type="tx">
  <p:cSld name="TITLE_AND_BODY">
    <p:spTree>
      <p:nvGrpSpPr>
        <p:cNvPr id="22" name="Shape 22"/>
        <p:cNvGrpSpPr/>
        <p:nvPr/>
      </p:nvGrpSpPr>
      <p:grpSpPr>
        <a:xfrm>
          <a:off x="0" y="0"/>
          <a:ext cx="0" cy="0"/>
          <a:chOff x="0" y="0"/>
          <a:chExt cx="0" cy="0"/>
        </a:xfrm>
      </p:grpSpPr>
      <p:sp>
        <p:nvSpPr>
          <p:cNvPr id="23" name="Google Shape;23;p39"/>
          <p:cNvSpPr txBox="1"/>
          <p:nvPr>
            <p:ph idx="12" type="sldNum"/>
          </p:nvPr>
        </p:nvSpPr>
        <p:spPr>
          <a:xfrm>
            <a:off x="4419600" y="4627562"/>
            <a:ext cx="2133600" cy="279401"/>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7" showMasterSp="0">
  <p:cSld name="097">
    <p:bg>
      <p:bgPr>
        <a:solidFill>
          <a:schemeClr val="lt1"/>
        </a:solidFill>
      </p:bgPr>
    </p:bg>
    <p:spTree>
      <p:nvGrpSpPr>
        <p:cNvPr id="24" name="Shape 24"/>
        <p:cNvGrpSpPr/>
        <p:nvPr/>
      </p:nvGrpSpPr>
      <p:grpSpPr>
        <a:xfrm>
          <a:off x="0" y="0"/>
          <a:ext cx="0" cy="0"/>
          <a:chOff x="0" y="0"/>
          <a:chExt cx="0" cy="0"/>
        </a:xfrm>
      </p:grpSpPr>
      <p:sp>
        <p:nvSpPr>
          <p:cNvPr id="25" name="Google Shape;25;p40"/>
          <p:cNvSpPr/>
          <p:nvPr/>
        </p:nvSpPr>
        <p:spPr>
          <a:xfrm rot="10800000">
            <a:off x="1" y="-38637"/>
            <a:ext cx="3489713" cy="3483914"/>
          </a:xfrm>
          <a:custGeom>
            <a:rect b="b" l="l" r="r" t="t"/>
            <a:pathLst>
              <a:path extrusionOk="0" h="4645218" w="4652951">
                <a:moveTo>
                  <a:pt x="4652951" y="4645218"/>
                </a:moveTo>
                <a:lnTo>
                  <a:pt x="0" y="4645218"/>
                </a:lnTo>
                <a:lnTo>
                  <a:pt x="4652951" y="0"/>
                </a:lnTo>
                <a:close/>
              </a:path>
            </a:pathLst>
          </a:custGeom>
          <a:solidFill>
            <a:schemeClr val="dk1">
              <a:alpha val="0"/>
            </a:schemeClr>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75"/>
              <a:buFont typeface="Arial"/>
              <a:buNone/>
            </a:pPr>
            <a:r>
              <a:t/>
            </a:r>
            <a:endParaRPr b="0" i="0" sz="975" u="none" cap="none" strike="noStrike">
              <a:solidFill>
                <a:schemeClr val="dk1"/>
              </a:solidFill>
              <a:latin typeface="Calibri"/>
              <a:ea typeface="Calibri"/>
              <a:cs typeface="Calibri"/>
              <a:sym typeface="Calibri"/>
            </a:endParaRPr>
          </a:p>
        </p:txBody>
      </p:sp>
      <p:sp>
        <p:nvSpPr>
          <p:cNvPr id="26" name="Google Shape;26;p40"/>
          <p:cNvSpPr/>
          <p:nvPr/>
        </p:nvSpPr>
        <p:spPr>
          <a:xfrm flipH="1">
            <a:off x="8392737" y="4331494"/>
            <a:ext cx="751263" cy="812006"/>
          </a:xfrm>
          <a:prstGeom prst="rtTriangle">
            <a:avLst/>
          </a:prstGeom>
          <a:solidFill>
            <a:srgbClr val="00206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75"/>
              <a:buFont typeface="Arial"/>
              <a:buNone/>
            </a:pPr>
            <a:r>
              <a:t/>
            </a:r>
            <a:endParaRPr b="0" i="0" sz="975" u="none" cap="none" strike="noStrike">
              <a:solidFill>
                <a:srgbClr val="002060"/>
              </a:solidFill>
              <a:latin typeface="Calibri"/>
              <a:ea typeface="Calibri"/>
              <a:cs typeface="Calibri"/>
              <a:sym typeface="Calibri"/>
            </a:endParaRPr>
          </a:p>
        </p:txBody>
      </p:sp>
      <p:sp>
        <p:nvSpPr>
          <p:cNvPr id="27" name="Google Shape;27;p40"/>
          <p:cNvSpPr txBox="1"/>
          <p:nvPr>
            <p:ph idx="1" type="body"/>
          </p:nvPr>
        </p:nvSpPr>
        <p:spPr>
          <a:xfrm>
            <a:off x="551462" y="949408"/>
            <a:ext cx="3086406" cy="685800"/>
          </a:xfrm>
          <a:prstGeom prst="rect">
            <a:avLst/>
          </a:prstGeom>
          <a:noFill/>
          <a:ln>
            <a:noFill/>
          </a:ln>
        </p:spPr>
        <p:txBody>
          <a:bodyPr anchorCtr="0" anchor="t" bIns="45700" lIns="91425" spcFirstLastPara="1" rIns="91425" wrap="square" tIns="45700">
            <a:noAutofit/>
          </a:bodyPr>
          <a:lstStyle>
            <a:lvl1pPr indent="-400050" lvl="0" marL="457200" marR="0" rtl="0" algn="l">
              <a:lnSpc>
                <a:spcPct val="90000"/>
              </a:lnSpc>
              <a:spcBef>
                <a:spcPts val="1000"/>
              </a:spcBef>
              <a:spcAft>
                <a:spcPts val="0"/>
              </a:spcAft>
              <a:buClr>
                <a:schemeClr val="dk1"/>
              </a:buClr>
              <a:buSzPts val="2700"/>
              <a:buFont typeface="Arial"/>
              <a:buChar char="•"/>
              <a:defRPr b="1" i="0" sz="2700" u="none" cap="none" strike="noStrike">
                <a:solidFill>
                  <a:schemeClr val="dk1"/>
                </a:solidFill>
                <a:latin typeface="Candara"/>
                <a:ea typeface="Candara"/>
                <a:cs typeface="Candara"/>
                <a:sym typeface="Candar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Background 2" showMasterSp="0" type="blank">
  <p:cSld name="BLANK">
    <p:bg>
      <p:bgPr>
        <a:solidFill>
          <a:srgbClr val="114A3E"/>
        </a:solidFill>
      </p:bgPr>
    </p:bg>
    <p:spTree>
      <p:nvGrpSpPr>
        <p:cNvPr id="28"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Background 3">
  <p:cSld name="Color Background 3">
    <p:bg>
      <p:bgPr>
        <a:solidFill>
          <a:srgbClr val="6B7C14"/>
        </a:solidFill>
      </p:bgPr>
    </p:bg>
    <p:spTree>
      <p:nvGrpSpPr>
        <p:cNvPr id="29" name="Shape 2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Background 4">
  <p:cSld name="Color Background 4">
    <p:bg>
      <p:bgPr>
        <a:solidFill>
          <a:srgbClr val="BAA603"/>
        </a:solidFill>
      </p:bgPr>
    </p:bg>
    <p:spTree>
      <p:nvGrpSpPr>
        <p:cNvPr id="30" name="Shape 3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Background 5">
  <p:cSld name="Color Background 5">
    <p:bg>
      <p:bgPr>
        <a:solidFill>
          <a:srgbClr val="BE5F00"/>
        </a:solidFill>
      </p:bgPr>
    </p:bg>
    <p:spTree>
      <p:nvGrpSpPr>
        <p:cNvPr id="31" name="Shape 3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Background 6">
  <p:cSld name="Color Background 6">
    <p:bg>
      <p:bgPr>
        <a:solidFill>
          <a:srgbClr val="69090D"/>
        </a:solidFill>
      </p:bgPr>
    </p:bg>
    <p:spTree>
      <p:nvGrpSpPr>
        <p:cNvPr id="32" name="Shape 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hyperlink" Target="mailto:netsuite.sales@folio3.com" TargetMode="External"/><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hyperlink" Target="https://netsuite.folio3.com/" TargetMode="External"/><Relationship Id="rId5" Type="http://schemas.openxmlformats.org/officeDocument/2006/relationships/hyperlink" Target="https://netsuite.folio3.com/" TargetMode="External"/><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 name="Shape 37"/>
        <p:cNvGrpSpPr/>
        <p:nvPr/>
      </p:nvGrpSpPr>
      <p:grpSpPr>
        <a:xfrm>
          <a:off x="0" y="0"/>
          <a:ext cx="0" cy="0"/>
          <a:chOff x="0" y="0"/>
          <a:chExt cx="0" cy="0"/>
        </a:xfrm>
      </p:grpSpPr>
      <p:sp>
        <p:nvSpPr>
          <p:cNvPr id="38" name="Google Shape;38;p1"/>
          <p:cNvSpPr txBox="1"/>
          <p:nvPr/>
        </p:nvSpPr>
        <p:spPr>
          <a:xfrm>
            <a:off x="496454" y="4115781"/>
            <a:ext cx="5499100" cy="7334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00000"/>
              </a:buClr>
              <a:buSzPts val="1400"/>
              <a:buFont typeface="Arial"/>
              <a:buNone/>
            </a:pPr>
            <a:r>
              <a:rPr b="1" lang="en-US" sz="2200"/>
              <a:t>NetSuite for Manufacturing Business Processes</a:t>
            </a:r>
            <a:endParaRPr b="1" i="0" sz="2200" u="none" cap="none" strike="noStrike">
              <a:solidFill>
                <a:srgbClr val="000000"/>
              </a:solidFill>
              <a:latin typeface="Arial"/>
              <a:ea typeface="Arial"/>
              <a:cs typeface="Arial"/>
              <a:sym typeface="Arial"/>
            </a:endParaRPr>
          </a:p>
        </p:txBody>
      </p:sp>
      <p:sp>
        <p:nvSpPr>
          <p:cNvPr id="39" name="Google Shape;39;p1"/>
          <p:cNvSpPr/>
          <p:nvPr/>
        </p:nvSpPr>
        <p:spPr>
          <a:xfrm>
            <a:off x="0" y="5122952"/>
            <a:ext cx="9144000" cy="45719"/>
          </a:xfrm>
          <a:prstGeom prst="rect">
            <a:avLst/>
          </a:prstGeom>
          <a:solidFill>
            <a:srgbClr val="ED26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ED2639"/>
              </a:solidFill>
              <a:latin typeface="Calibri"/>
              <a:ea typeface="Calibri"/>
              <a:cs typeface="Calibri"/>
              <a:sym typeface="Calibri"/>
            </a:endParaRPr>
          </a:p>
        </p:txBody>
      </p:sp>
      <p:pic>
        <p:nvPicPr>
          <p:cNvPr id="40" name="Google Shape;40;p1"/>
          <p:cNvPicPr preferRelativeResize="0"/>
          <p:nvPr/>
        </p:nvPicPr>
        <p:blipFill rotWithShape="1">
          <a:blip r:embed="rId4">
            <a:alphaModFix/>
          </a:blip>
          <a:srcRect b="0" l="0" r="0" t="0"/>
          <a:stretch/>
        </p:blipFill>
        <p:spPr>
          <a:xfrm>
            <a:off x="497870" y="3325556"/>
            <a:ext cx="1358318" cy="653352"/>
          </a:xfrm>
          <a:prstGeom prst="rect">
            <a:avLst/>
          </a:prstGeom>
          <a:noFill/>
          <a:ln>
            <a:noFill/>
          </a:ln>
        </p:spPr>
      </p:pic>
      <p:cxnSp>
        <p:nvCxnSpPr>
          <p:cNvPr id="41" name="Google Shape;41;p1"/>
          <p:cNvCxnSpPr/>
          <p:nvPr/>
        </p:nvCxnSpPr>
        <p:spPr>
          <a:xfrm rot="10800000">
            <a:off x="7883000" y="2148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42" name="Google Shape;42;p1"/>
          <p:cNvCxnSpPr/>
          <p:nvPr/>
        </p:nvCxnSpPr>
        <p:spPr>
          <a:xfrm rot="10800000">
            <a:off x="8035400" y="3672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43" name="Google Shape;43;p1"/>
          <p:cNvCxnSpPr/>
          <p:nvPr/>
        </p:nvCxnSpPr>
        <p:spPr>
          <a:xfrm rot="10800000">
            <a:off x="8187800" y="5196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44" name="Google Shape;44;p1"/>
          <p:cNvCxnSpPr/>
          <p:nvPr/>
        </p:nvCxnSpPr>
        <p:spPr>
          <a:xfrm rot="10800000">
            <a:off x="-255100" y="48617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45" name="Google Shape;45;p1"/>
          <p:cNvCxnSpPr/>
          <p:nvPr/>
        </p:nvCxnSpPr>
        <p:spPr>
          <a:xfrm rot="10800000">
            <a:off x="-102700" y="5014125"/>
            <a:ext cx="1504200" cy="13500"/>
          </a:xfrm>
          <a:prstGeom prst="straightConnector1">
            <a:avLst/>
          </a:prstGeom>
          <a:noFill/>
          <a:ln cap="flat" cmpd="sng" w="9525">
            <a:solidFill>
              <a:schemeClr val="accent4"/>
            </a:solidFill>
            <a:prstDash val="solid"/>
            <a:round/>
            <a:headEnd len="sm" w="sm" type="none"/>
            <a:tailEnd len="sm" w="sm" type="none"/>
          </a:ln>
        </p:spPr>
      </p:cxnSp>
      <p:sp>
        <p:nvSpPr>
          <p:cNvPr id="46" name="Google Shape;46;p1"/>
          <p:cNvSpPr/>
          <p:nvPr/>
        </p:nvSpPr>
        <p:spPr>
          <a:xfrm>
            <a:off x="-523750" y="-537175"/>
            <a:ext cx="1195200" cy="1208700"/>
          </a:xfrm>
          <a:prstGeom prst="donut">
            <a:avLst>
              <a:gd fmla="val 25000" name="adj"/>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
          <p:cNvSpPr/>
          <p:nvPr/>
        </p:nvSpPr>
        <p:spPr>
          <a:xfrm>
            <a:off x="-194650" y="-201475"/>
            <a:ext cx="537000" cy="537300"/>
          </a:xfrm>
          <a:prstGeom prst="donut">
            <a:avLst>
              <a:gd fmla="val 25000" name="adj"/>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2"/>
          <p:cNvSpPr txBox="1"/>
          <p:nvPr/>
        </p:nvSpPr>
        <p:spPr>
          <a:xfrm>
            <a:off x="695975" y="688100"/>
            <a:ext cx="8049900" cy="557100"/>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ED2639"/>
              </a:buClr>
              <a:buSzPts val="3600"/>
              <a:buFont typeface="Arial"/>
              <a:buNone/>
            </a:pPr>
            <a:r>
              <a:rPr b="1" lang="en-US" sz="2400">
                <a:solidFill>
                  <a:srgbClr val="ED2639"/>
                </a:solidFill>
              </a:rPr>
              <a:t>NetSuite for Business Processes</a:t>
            </a:r>
            <a:endParaRPr b="1" i="0" sz="2400" u="none" cap="none" strike="noStrike">
              <a:solidFill>
                <a:srgbClr val="ED2639"/>
              </a:solidFill>
              <a:latin typeface="Arial"/>
              <a:ea typeface="Arial"/>
              <a:cs typeface="Arial"/>
              <a:sym typeface="Arial"/>
            </a:endParaRPr>
          </a:p>
        </p:txBody>
      </p:sp>
      <p:sp>
        <p:nvSpPr>
          <p:cNvPr id="54" name="Google Shape;54;p2"/>
          <p:cNvSpPr txBox="1"/>
          <p:nvPr/>
        </p:nvSpPr>
        <p:spPr>
          <a:xfrm>
            <a:off x="695975" y="1245200"/>
            <a:ext cx="7188000" cy="1400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300"/>
              </a:spcBef>
              <a:spcAft>
                <a:spcPts val="0"/>
              </a:spcAft>
              <a:buClr>
                <a:srgbClr val="3F3F3F"/>
              </a:buClr>
              <a:buSzPts val="1600"/>
              <a:buFont typeface="Arial"/>
              <a:buNone/>
            </a:pPr>
            <a:r>
              <a:rPr lang="en-US" sz="1600">
                <a:solidFill>
                  <a:srgbClr val="3F3F3F"/>
                </a:solidFill>
              </a:rPr>
              <a:t>NetSuite for manufacturing business process produces workflow from the sales order to pursue procedure planning  and construct products</a:t>
            </a:r>
            <a:endParaRPr sz="1600">
              <a:solidFill>
                <a:srgbClr val="3F3F3F"/>
              </a:solidFill>
            </a:endParaRPr>
          </a:p>
          <a:p>
            <a:pPr indent="0" lvl="0" marL="0" marR="0" rtl="0" algn="just">
              <a:lnSpc>
                <a:spcPct val="100000"/>
              </a:lnSpc>
              <a:spcBef>
                <a:spcPts val="300"/>
              </a:spcBef>
              <a:spcAft>
                <a:spcPts val="0"/>
              </a:spcAft>
              <a:buClr>
                <a:srgbClr val="3F3F3F"/>
              </a:buClr>
              <a:buSzPts val="1600"/>
              <a:buFont typeface="Arial"/>
              <a:buNone/>
            </a:pPr>
            <a:r>
              <a:t/>
            </a:r>
            <a:endParaRPr sz="1600">
              <a:solidFill>
                <a:srgbClr val="3F3F3F"/>
              </a:solidFill>
            </a:endParaRPr>
          </a:p>
          <a:p>
            <a:pPr indent="0" lvl="0" marL="0" marR="0" rtl="0" algn="just">
              <a:lnSpc>
                <a:spcPct val="100000"/>
              </a:lnSpc>
              <a:spcBef>
                <a:spcPts val="300"/>
              </a:spcBef>
              <a:spcAft>
                <a:spcPts val="0"/>
              </a:spcAft>
              <a:buClr>
                <a:srgbClr val="3F3F3F"/>
              </a:buClr>
              <a:buSzPts val="1600"/>
              <a:buFont typeface="Arial"/>
              <a:buNone/>
            </a:pPr>
            <a:r>
              <a:rPr lang="en-US" sz="1600">
                <a:solidFill>
                  <a:srgbClr val="3F3F3F"/>
                </a:solidFill>
              </a:rPr>
              <a:t>Netsuite also assists with work orders to ensure timely deliver to the customers. </a:t>
            </a:r>
            <a:endParaRPr b="0" i="0" sz="1600" u="none" cap="none" strike="noStrike">
              <a:solidFill>
                <a:srgbClr val="3F3F3F"/>
              </a:solidFill>
              <a:latin typeface="Arial"/>
              <a:ea typeface="Arial"/>
              <a:cs typeface="Arial"/>
              <a:sym typeface="Arial"/>
            </a:endParaRPr>
          </a:p>
        </p:txBody>
      </p:sp>
      <p:sp>
        <p:nvSpPr>
          <p:cNvPr id="55" name="Google Shape;55;p2"/>
          <p:cNvSpPr/>
          <p:nvPr/>
        </p:nvSpPr>
        <p:spPr>
          <a:xfrm>
            <a:off x="0" y="5122952"/>
            <a:ext cx="9144000" cy="45719"/>
          </a:xfrm>
          <a:prstGeom prst="rect">
            <a:avLst/>
          </a:prstGeom>
          <a:solidFill>
            <a:srgbClr val="ED26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p:txBody>
      </p:sp>
      <p:pic>
        <p:nvPicPr>
          <p:cNvPr id="56" name="Google Shape;56;p2"/>
          <p:cNvPicPr preferRelativeResize="0"/>
          <p:nvPr/>
        </p:nvPicPr>
        <p:blipFill rotWithShape="1">
          <a:blip r:embed="rId3">
            <a:alphaModFix/>
          </a:blip>
          <a:srcRect b="0" l="0" r="0" t="0"/>
          <a:stretch/>
        </p:blipFill>
        <p:spPr>
          <a:xfrm>
            <a:off x="4094638" y="2849511"/>
            <a:ext cx="954725" cy="954725"/>
          </a:xfrm>
          <a:prstGeom prst="rect">
            <a:avLst/>
          </a:prstGeom>
          <a:noFill/>
          <a:ln>
            <a:noFill/>
          </a:ln>
        </p:spPr>
      </p:pic>
      <p:sp>
        <p:nvSpPr>
          <p:cNvPr id="57" name="Google Shape;57;p2"/>
          <p:cNvSpPr txBox="1"/>
          <p:nvPr/>
        </p:nvSpPr>
        <p:spPr>
          <a:xfrm>
            <a:off x="874114" y="3936900"/>
            <a:ext cx="17958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lang="en-US" sz="1600"/>
              <a:t>Manufacturing Assembly Work Orders</a:t>
            </a:r>
            <a:endParaRPr b="1" i="0" sz="1600" u="none" cap="none" strike="noStrike">
              <a:solidFill>
                <a:srgbClr val="000000"/>
              </a:solidFill>
              <a:latin typeface="Arial"/>
              <a:ea typeface="Arial"/>
              <a:cs typeface="Arial"/>
              <a:sym typeface="Arial"/>
            </a:endParaRPr>
          </a:p>
        </p:txBody>
      </p:sp>
      <p:sp>
        <p:nvSpPr>
          <p:cNvPr id="58" name="Google Shape;58;p2"/>
          <p:cNvSpPr txBox="1"/>
          <p:nvPr/>
        </p:nvSpPr>
        <p:spPr>
          <a:xfrm>
            <a:off x="3390450" y="3936900"/>
            <a:ext cx="23631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lang="en-US" sz="1600"/>
              <a:t>Manufacturing Advanced Bill</a:t>
            </a:r>
            <a:endParaRPr b="1" i="0" sz="1600" u="none" cap="none" strike="noStrike">
              <a:solidFill>
                <a:srgbClr val="000000"/>
              </a:solidFill>
              <a:latin typeface="Arial"/>
              <a:ea typeface="Arial"/>
              <a:cs typeface="Arial"/>
              <a:sym typeface="Arial"/>
            </a:endParaRPr>
          </a:p>
        </p:txBody>
      </p:sp>
      <p:sp>
        <p:nvSpPr>
          <p:cNvPr id="59" name="Google Shape;59;p2"/>
          <p:cNvSpPr txBox="1"/>
          <p:nvPr/>
        </p:nvSpPr>
        <p:spPr>
          <a:xfrm>
            <a:off x="6287700" y="3936900"/>
            <a:ext cx="20520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lang="en-US" sz="1600"/>
              <a:t>Manufacturing Assembly Item Records</a:t>
            </a:r>
            <a:endParaRPr b="1" sz="1600"/>
          </a:p>
        </p:txBody>
      </p:sp>
      <p:cxnSp>
        <p:nvCxnSpPr>
          <p:cNvPr id="60" name="Google Shape;60;p2"/>
          <p:cNvCxnSpPr/>
          <p:nvPr/>
        </p:nvCxnSpPr>
        <p:spPr>
          <a:xfrm rot="10800000">
            <a:off x="7883000" y="2148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61" name="Google Shape;61;p2"/>
          <p:cNvCxnSpPr/>
          <p:nvPr/>
        </p:nvCxnSpPr>
        <p:spPr>
          <a:xfrm rot="10800000">
            <a:off x="8035400" y="3672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62" name="Google Shape;62;p2"/>
          <p:cNvCxnSpPr/>
          <p:nvPr/>
        </p:nvCxnSpPr>
        <p:spPr>
          <a:xfrm rot="10800000">
            <a:off x="8187800" y="5196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63" name="Google Shape;63;p2"/>
          <p:cNvCxnSpPr/>
          <p:nvPr/>
        </p:nvCxnSpPr>
        <p:spPr>
          <a:xfrm rot="10800000">
            <a:off x="-194650" y="4779550"/>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64" name="Google Shape;64;p2"/>
          <p:cNvCxnSpPr/>
          <p:nvPr/>
        </p:nvCxnSpPr>
        <p:spPr>
          <a:xfrm rot="10800000">
            <a:off x="-102700" y="5014125"/>
            <a:ext cx="1504200" cy="13500"/>
          </a:xfrm>
          <a:prstGeom prst="straightConnector1">
            <a:avLst/>
          </a:prstGeom>
          <a:noFill/>
          <a:ln cap="flat" cmpd="sng" w="9525">
            <a:solidFill>
              <a:schemeClr val="accent4"/>
            </a:solidFill>
            <a:prstDash val="solid"/>
            <a:round/>
            <a:headEnd len="sm" w="sm" type="none"/>
            <a:tailEnd len="sm" w="sm" type="none"/>
          </a:ln>
        </p:spPr>
      </p:cxnSp>
      <p:pic>
        <p:nvPicPr>
          <p:cNvPr id="65" name="Google Shape;65;p2"/>
          <p:cNvPicPr preferRelativeResize="0"/>
          <p:nvPr/>
        </p:nvPicPr>
        <p:blipFill rotWithShape="1">
          <a:blip r:embed="rId4">
            <a:alphaModFix/>
          </a:blip>
          <a:srcRect b="10827" l="4963" r="4953" t="10820"/>
          <a:stretch/>
        </p:blipFill>
        <p:spPr>
          <a:xfrm>
            <a:off x="6610100" y="2729275"/>
            <a:ext cx="1407202" cy="1224048"/>
          </a:xfrm>
          <a:prstGeom prst="rect">
            <a:avLst/>
          </a:prstGeom>
          <a:noFill/>
          <a:ln>
            <a:noFill/>
          </a:ln>
        </p:spPr>
      </p:pic>
      <p:pic>
        <p:nvPicPr>
          <p:cNvPr id="66" name="Google Shape;66;p2"/>
          <p:cNvPicPr preferRelativeResize="0"/>
          <p:nvPr/>
        </p:nvPicPr>
        <p:blipFill rotWithShape="1">
          <a:blip r:embed="rId5">
            <a:alphaModFix/>
          </a:blip>
          <a:srcRect b="0" l="0" r="0" t="0"/>
          <a:stretch/>
        </p:blipFill>
        <p:spPr>
          <a:xfrm>
            <a:off x="1174425" y="2729275"/>
            <a:ext cx="1195200" cy="1195200"/>
          </a:xfrm>
          <a:prstGeom prst="rect">
            <a:avLst/>
          </a:prstGeom>
          <a:noFill/>
          <a:ln>
            <a:noFill/>
          </a:ln>
        </p:spPr>
      </p:pic>
      <p:sp>
        <p:nvSpPr>
          <p:cNvPr id="67" name="Google Shape;67;p2"/>
          <p:cNvSpPr/>
          <p:nvPr/>
        </p:nvSpPr>
        <p:spPr>
          <a:xfrm>
            <a:off x="-523750" y="-537175"/>
            <a:ext cx="1195200" cy="1208700"/>
          </a:xfrm>
          <a:prstGeom prst="donut">
            <a:avLst>
              <a:gd fmla="val 25000" name="adj"/>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
          <p:cNvSpPr/>
          <p:nvPr/>
        </p:nvSpPr>
        <p:spPr>
          <a:xfrm>
            <a:off x="-194650" y="-201475"/>
            <a:ext cx="537000" cy="537300"/>
          </a:xfrm>
          <a:prstGeom prst="donut">
            <a:avLst>
              <a:gd fmla="val 25000" name="adj"/>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15f4423bb3_0_5"/>
          <p:cNvSpPr txBox="1"/>
          <p:nvPr/>
        </p:nvSpPr>
        <p:spPr>
          <a:xfrm>
            <a:off x="547050" y="367225"/>
            <a:ext cx="8049900" cy="557100"/>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ED2639"/>
              </a:buClr>
              <a:buSzPts val="3600"/>
              <a:buFont typeface="Arial"/>
              <a:buNone/>
            </a:pPr>
            <a:r>
              <a:rPr b="1" lang="en-US" sz="2400">
                <a:solidFill>
                  <a:srgbClr val="ED2639"/>
                </a:solidFill>
              </a:rPr>
              <a:t>NetSuite for Business Processes</a:t>
            </a:r>
            <a:endParaRPr b="1" i="0" sz="2400" u="none" cap="none" strike="noStrike">
              <a:solidFill>
                <a:srgbClr val="ED2639"/>
              </a:solidFill>
              <a:latin typeface="Arial"/>
              <a:ea typeface="Arial"/>
              <a:cs typeface="Arial"/>
              <a:sym typeface="Arial"/>
            </a:endParaRPr>
          </a:p>
        </p:txBody>
      </p:sp>
      <p:sp>
        <p:nvSpPr>
          <p:cNvPr id="75" name="Google Shape;75;g115f4423bb3_0_5"/>
          <p:cNvSpPr/>
          <p:nvPr/>
        </p:nvSpPr>
        <p:spPr>
          <a:xfrm>
            <a:off x="0" y="5122952"/>
            <a:ext cx="9144000" cy="45600"/>
          </a:xfrm>
          <a:prstGeom prst="rect">
            <a:avLst/>
          </a:prstGeom>
          <a:solidFill>
            <a:srgbClr val="ED26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p:txBody>
      </p:sp>
      <p:cxnSp>
        <p:nvCxnSpPr>
          <p:cNvPr id="76" name="Google Shape;76;g115f4423bb3_0_5"/>
          <p:cNvCxnSpPr/>
          <p:nvPr/>
        </p:nvCxnSpPr>
        <p:spPr>
          <a:xfrm rot="10800000">
            <a:off x="7883000" y="2148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77" name="Google Shape;77;g115f4423bb3_0_5"/>
          <p:cNvCxnSpPr/>
          <p:nvPr/>
        </p:nvCxnSpPr>
        <p:spPr>
          <a:xfrm rot="10800000">
            <a:off x="8035400" y="3672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78" name="Google Shape;78;g115f4423bb3_0_5"/>
          <p:cNvCxnSpPr/>
          <p:nvPr/>
        </p:nvCxnSpPr>
        <p:spPr>
          <a:xfrm rot="10800000">
            <a:off x="8187800" y="5196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79" name="Google Shape;79;g115f4423bb3_0_5"/>
          <p:cNvCxnSpPr/>
          <p:nvPr/>
        </p:nvCxnSpPr>
        <p:spPr>
          <a:xfrm rot="10800000">
            <a:off x="-194650" y="4779550"/>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80" name="Google Shape;80;g115f4423bb3_0_5"/>
          <p:cNvCxnSpPr/>
          <p:nvPr/>
        </p:nvCxnSpPr>
        <p:spPr>
          <a:xfrm rot="10800000">
            <a:off x="-102700" y="5014125"/>
            <a:ext cx="1504200" cy="13500"/>
          </a:xfrm>
          <a:prstGeom prst="straightConnector1">
            <a:avLst/>
          </a:prstGeom>
          <a:noFill/>
          <a:ln cap="flat" cmpd="sng" w="9525">
            <a:solidFill>
              <a:schemeClr val="accent4"/>
            </a:solidFill>
            <a:prstDash val="solid"/>
            <a:round/>
            <a:headEnd len="sm" w="sm" type="none"/>
            <a:tailEnd len="sm" w="sm" type="none"/>
          </a:ln>
        </p:spPr>
      </p:cxnSp>
      <p:sp>
        <p:nvSpPr>
          <p:cNvPr id="81" name="Google Shape;81;g115f4423bb3_0_5"/>
          <p:cNvSpPr/>
          <p:nvPr/>
        </p:nvSpPr>
        <p:spPr>
          <a:xfrm>
            <a:off x="-523750" y="-537175"/>
            <a:ext cx="1195200" cy="1208700"/>
          </a:xfrm>
          <a:prstGeom prst="donut">
            <a:avLst>
              <a:gd fmla="val 25000" name="adj"/>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115f4423bb3_0_5"/>
          <p:cNvSpPr/>
          <p:nvPr/>
        </p:nvSpPr>
        <p:spPr>
          <a:xfrm>
            <a:off x="-194650" y="-201475"/>
            <a:ext cx="537000" cy="537300"/>
          </a:xfrm>
          <a:prstGeom prst="donut">
            <a:avLst>
              <a:gd fmla="val 25000" name="adj"/>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g115f4423bb3_0_5"/>
          <p:cNvSpPr/>
          <p:nvPr/>
        </p:nvSpPr>
        <p:spPr>
          <a:xfrm>
            <a:off x="3305975" y="140584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 name="Google Shape;84;g115f4423bb3_0_5"/>
          <p:cNvGrpSpPr/>
          <p:nvPr/>
        </p:nvGrpSpPr>
        <p:grpSpPr>
          <a:xfrm>
            <a:off x="5222525" y="1091793"/>
            <a:ext cx="1795295" cy="680379"/>
            <a:chOff x="5214050" y="851693"/>
            <a:chExt cx="1795295" cy="680379"/>
          </a:xfrm>
        </p:grpSpPr>
        <p:cxnSp>
          <p:nvCxnSpPr>
            <p:cNvPr id="85" name="Google Shape;85;g115f4423bb3_0_5"/>
            <p:cNvCxnSpPr/>
            <p:nvPr/>
          </p:nvCxnSpPr>
          <p:spPr>
            <a:xfrm flipH="1">
              <a:off x="5214050" y="1153772"/>
              <a:ext cx="273000" cy="378300"/>
            </a:xfrm>
            <a:prstGeom prst="straightConnector1">
              <a:avLst/>
            </a:prstGeom>
            <a:noFill/>
            <a:ln cap="flat" cmpd="sng" w="19050">
              <a:solidFill>
                <a:srgbClr val="802017"/>
              </a:solidFill>
              <a:prstDash val="solid"/>
              <a:round/>
              <a:headEnd len="med" w="med" type="oval"/>
              <a:tailEnd len="sm" w="sm" type="none"/>
            </a:ln>
          </p:spPr>
        </p:cxnSp>
        <p:sp>
          <p:nvSpPr>
            <p:cNvPr id="86" name="Google Shape;86;g115f4423bb3_0_5"/>
            <p:cNvSpPr txBox="1"/>
            <p:nvPr/>
          </p:nvSpPr>
          <p:spPr>
            <a:xfrm>
              <a:off x="5514145" y="851693"/>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600">
                  <a:latin typeface="Roboto"/>
                  <a:ea typeface="Roboto"/>
                  <a:cs typeface="Roboto"/>
                  <a:sym typeface="Roboto"/>
                </a:rPr>
                <a:t>Order Management </a:t>
              </a:r>
              <a:endParaRPr b="1" sz="1600">
                <a:latin typeface="Roboto"/>
                <a:ea typeface="Roboto"/>
                <a:cs typeface="Roboto"/>
                <a:sym typeface="Roboto"/>
              </a:endParaRPr>
            </a:p>
          </p:txBody>
        </p:sp>
      </p:grpSp>
      <p:grpSp>
        <p:nvGrpSpPr>
          <p:cNvPr id="87" name="Google Shape;87;g115f4423bb3_0_5"/>
          <p:cNvGrpSpPr/>
          <p:nvPr/>
        </p:nvGrpSpPr>
        <p:grpSpPr>
          <a:xfrm>
            <a:off x="2110727" y="1091793"/>
            <a:ext cx="1805709" cy="680379"/>
            <a:chOff x="2102252" y="851693"/>
            <a:chExt cx="1805709" cy="680379"/>
          </a:xfrm>
        </p:grpSpPr>
        <p:cxnSp>
          <p:nvCxnSpPr>
            <p:cNvPr id="88" name="Google Shape;88;g115f4423bb3_0_5"/>
            <p:cNvCxnSpPr/>
            <p:nvPr/>
          </p:nvCxnSpPr>
          <p:spPr>
            <a:xfrm>
              <a:off x="3634961" y="1153772"/>
              <a:ext cx="273000" cy="378300"/>
            </a:xfrm>
            <a:prstGeom prst="straightConnector1">
              <a:avLst/>
            </a:prstGeom>
            <a:noFill/>
            <a:ln cap="flat" cmpd="sng" w="19050">
              <a:solidFill>
                <a:srgbClr val="EDA29B"/>
              </a:solidFill>
              <a:prstDash val="solid"/>
              <a:round/>
              <a:headEnd len="med" w="med" type="oval"/>
              <a:tailEnd len="sm" w="sm" type="none"/>
            </a:ln>
          </p:spPr>
        </p:cxnSp>
        <p:sp>
          <p:nvSpPr>
            <p:cNvPr id="89" name="Google Shape;89;g115f4423bb3_0_5"/>
            <p:cNvSpPr txBox="1"/>
            <p:nvPr/>
          </p:nvSpPr>
          <p:spPr>
            <a:xfrm>
              <a:off x="2102252" y="851693"/>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1600">
                  <a:latin typeface="Roboto"/>
                  <a:ea typeface="Roboto"/>
                  <a:cs typeface="Roboto"/>
                  <a:sym typeface="Roboto"/>
                </a:rPr>
                <a:t>Customer Management </a:t>
              </a:r>
              <a:endParaRPr b="1" sz="1600">
                <a:latin typeface="Roboto"/>
                <a:ea typeface="Roboto"/>
                <a:cs typeface="Roboto"/>
                <a:sym typeface="Roboto"/>
              </a:endParaRPr>
            </a:p>
          </p:txBody>
        </p:sp>
      </p:grpSp>
      <p:grpSp>
        <p:nvGrpSpPr>
          <p:cNvPr id="90" name="Google Shape;90;g115f4423bb3_0_5"/>
          <p:cNvGrpSpPr/>
          <p:nvPr/>
        </p:nvGrpSpPr>
        <p:grpSpPr>
          <a:xfrm>
            <a:off x="5633950" y="2826274"/>
            <a:ext cx="1947079" cy="669600"/>
            <a:chOff x="5625475" y="2586174"/>
            <a:chExt cx="1947079" cy="669600"/>
          </a:xfrm>
        </p:grpSpPr>
        <p:cxnSp>
          <p:nvCxnSpPr>
            <p:cNvPr id="91" name="Google Shape;91;g115f4423bb3_0_5"/>
            <p:cNvCxnSpPr/>
            <p:nvPr/>
          </p:nvCxnSpPr>
          <p:spPr>
            <a:xfrm rot="10800000">
              <a:off x="5625475" y="2771675"/>
              <a:ext cx="442200" cy="153300"/>
            </a:xfrm>
            <a:prstGeom prst="straightConnector1">
              <a:avLst/>
            </a:prstGeom>
            <a:noFill/>
            <a:ln cap="flat" cmpd="sng" w="19050">
              <a:solidFill>
                <a:srgbClr val="D83829"/>
              </a:solidFill>
              <a:prstDash val="solid"/>
              <a:round/>
              <a:headEnd len="med" w="med" type="oval"/>
              <a:tailEnd len="sm" w="sm" type="none"/>
            </a:ln>
          </p:spPr>
        </p:cxnSp>
        <p:sp>
          <p:nvSpPr>
            <p:cNvPr id="92" name="Google Shape;92;g115f4423bb3_0_5"/>
            <p:cNvSpPr txBox="1"/>
            <p:nvPr/>
          </p:nvSpPr>
          <p:spPr>
            <a:xfrm>
              <a:off x="6077354" y="2586174"/>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600">
                  <a:latin typeface="Roboto"/>
                  <a:ea typeface="Roboto"/>
                  <a:cs typeface="Roboto"/>
                  <a:sym typeface="Roboto"/>
                </a:rPr>
                <a:t>Financial Management </a:t>
              </a:r>
              <a:endParaRPr b="1" sz="1600">
                <a:latin typeface="Roboto"/>
                <a:ea typeface="Roboto"/>
                <a:cs typeface="Roboto"/>
                <a:sym typeface="Roboto"/>
              </a:endParaRPr>
            </a:p>
          </p:txBody>
        </p:sp>
      </p:grpSp>
      <p:grpSp>
        <p:nvGrpSpPr>
          <p:cNvPr id="93" name="Google Shape;93;g115f4423bb3_0_5"/>
          <p:cNvGrpSpPr/>
          <p:nvPr/>
        </p:nvGrpSpPr>
        <p:grpSpPr>
          <a:xfrm>
            <a:off x="1562965" y="2811767"/>
            <a:ext cx="1955185" cy="669600"/>
            <a:chOff x="1554490" y="2571667"/>
            <a:chExt cx="1955185" cy="669600"/>
          </a:xfrm>
        </p:grpSpPr>
        <p:cxnSp>
          <p:nvCxnSpPr>
            <p:cNvPr id="94" name="Google Shape;94;g115f4423bb3_0_5"/>
            <p:cNvCxnSpPr/>
            <p:nvPr/>
          </p:nvCxnSpPr>
          <p:spPr>
            <a:xfrm flipH="1" rot="10800000">
              <a:off x="3059375" y="2771675"/>
              <a:ext cx="450300" cy="145200"/>
            </a:xfrm>
            <a:prstGeom prst="straightConnector1">
              <a:avLst/>
            </a:prstGeom>
            <a:noFill/>
            <a:ln cap="flat" cmpd="sng" w="19050">
              <a:solidFill>
                <a:srgbClr val="D83829"/>
              </a:solidFill>
              <a:prstDash val="solid"/>
              <a:round/>
              <a:headEnd len="med" w="med" type="oval"/>
              <a:tailEnd len="sm" w="sm" type="none"/>
            </a:ln>
          </p:spPr>
        </p:cxnSp>
        <p:sp>
          <p:nvSpPr>
            <p:cNvPr id="95" name="Google Shape;95;g115f4423bb3_0_5"/>
            <p:cNvSpPr txBox="1"/>
            <p:nvPr/>
          </p:nvSpPr>
          <p:spPr>
            <a:xfrm>
              <a:off x="1554490" y="2571667"/>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1600">
                  <a:latin typeface="Roboto"/>
                  <a:ea typeface="Roboto"/>
                  <a:cs typeface="Roboto"/>
                  <a:sym typeface="Roboto"/>
                </a:rPr>
                <a:t>Revenue Management </a:t>
              </a:r>
              <a:endParaRPr b="1" sz="1600">
                <a:latin typeface="Roboto"/>
                <a:ea typeface="Roboto"/>
                <a:cs typeface="Roboto"/>
                <a:sym typeface="Roboto"/>
              </a:endParaRPr>
            </a:p>
          </p:txBody>
        </p:sp>
      </p:grpSp>
      <p:grpSp>
        <p:nvGrpSpPr>
          <p:cNvPr id="96" name="Google Shape;96;g115f4423bb3_0_5"/>
          <p:cNvGrpSpPr/>
          <p:nvPr/>
        </p:nvGrpSpPr>
        <p:grpSpPr>
          <a:xfrm>
            <a:off x="3816701" y="3781100"/>
            <a:ext cx="1495200" cy="1137936"/>
            <a:chOff x="3808226" y="3541000"/>
            <a:chExt cx="1495200" cy="1137936"/>
          </a:xfrm>
        </p:grpSpPr>
        <p:cxnSp>
          <p:nvCxnSpPr>
            <p:cNvPr id="97" name="Google Shape;97;g115f4423bb3_0_5"/>
            <p:cNvCxnSpPr/>
            <p:nvPr/>
          </p:nvCxnSpPr>
          <p:spPr>
            <a:xfrm rot="10800000">
              <a:off x="4563402" y="3541000"/>
              <a:ext cx="0" cy="489600"/>
            </a:xfrm>
            <a:prstGeom prst="straightConnector1">
              <a:avLst/>
            </a:prstGeom>
            <a:noFill/>
            <a:ln cap="flat" cmpd="sng" w="19050">
              <a:solidFill>
                <a:srgbClr val="802017"/>
              </a:solidFill>
              <a:prstDash val="solid"/>
              <a:round/>
              <a:headEnd len="med" w="med" type="oval"/>
              <a:tailEnd len="sm" w="sm" type="none"/>
            </a:ln>
          </p:spPr>
        </p:cxnSp>
        <p:sp>
          <p:nvSpPr>
            <p:cNvPr id="98" name="Google Shape;98;g115f4423bb3_0_5"/>
            <p:cNvSpPr txBox="1"/>
            <p:nvPr/>
          </p:nvSpPr>
          <p:spPr>
            <a:xfrm>
              <a:off x="3808226" y="4009336"/>
              <a:ext cx="14952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1600">
                  <a:latin typeface="Roboto"/>
                  <a:ea typeface="Roboto"/>
                  <a:cs typeface="Roboto"/>
                  <a:sym typeface="Roboto"/>
                </a:rPr>
                <a:t>Billing Management </a:t>
              </a:r>
              <a:endParaRPr b="1" sz="1600">
                <a:latin typeface="Roboto"/>
                <a:ea typeface="Roboto"/>
                <a:cs typeface="Roboto"/>
                <a:sym typeface="Roboto"/>
              </a:endParaRPr>
            </a:p>
          </p:txBody>
        </p:sp>
      </p:grpSp>
      <p:sp>
        <p:nvSpPr>
          <p:cNvPr id="99" name="Google Shape;99;g115f4423bb3_0_5"/>
          <p:cNvSpPr/>
          <p:nvPr/>
        </p:nvSpPr>
        <p:spPr>
          <a:xfrm rot="1800047">
            <a:off x="3228318" y="1326534"/>
            <a:ext cx="2690936" cy="2690936"/>
          </a:xfrm>
          <a:prstGeom prst="blockArc">
            <a:avLst>
              <a:gd fmla="val 14414370" name="adj1"/>
              <a:gd fmla="val 18998613" name="adj2"/>
              <a:gd fmla="val 8907" name="adj3"/>
            </a:avLst>
          </a:prstGeom>
          <a:solidFill>
            <a:srgbClr val="802017"/>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115f4423bb3_0_5"/>
          <p:cNvSpPr/>
          <p:nvPr/>
        </p:nvSpPr>
        <p:spPr>
          <a:xfrm flipH="1" rot="-9000757">
            <a:off x="3234191" y="1324908"/>
            <a:ext cx="2690226" cy="2690226"/>
          </a:xfrm>
          <a:prstGeom prst="blockArc">
            <a:avLst>
              <a:gd fmla="val 20178804" name="adj1"/>
              <a:gd fmla="val 2623923" name="adj2"/>
              <a:gd fmla="val 8858" name="adj3"/>
            </a:avLst>
          </a:prstGeom>
          <a:solidFill>
            <a:srgbClr val="D83829"/>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115f4423bb3_0_5"/>
          <p:cNvSpPr txBox="1"/>
          <p:nvPr/>
        </p:nvSpPr>
        <p:spPr>
          <a:xfrm>
            <a:off x="3854259" y="2296560"/>
            <a:ext cx="1443600" cy="804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US" sz="1200">
                <a:solidFill>
                  <a:srgbClr val="020202"/>
                </a:solidFill>
                <a:latin typeface="Roboto"/>
                <a:ea typeface="Roboto"/>
                <a:cs typeface="Roboto"/>
                <a:sym typeface="Roboto"/>
              </a:rPr>
              <a:t>Core Business Functions </a:t>
            </a:r>
            <a:endParaRPr sz="1200">
              <a:solidFill>
                <a:srgbClr val="020202"/>
              </a:solidFill>
            </a:endParaRPr>
          </a:p>
        </p:txBody>
      </p:sp>
      <p:sp>
        <p:nvSpPr>
          <p:cNvPr id="102" name="Google Shape;102;g115f4423bb3_0_5"/>
          <p:cNvSpPr/>
          <p:nvPr/>
        </p:nvSpPr>
        <p:spPr>
          <a:xfrm rot="-3781968">
            <a:off x="5565240" y="2098084"/>
            <a:ext cx="363191" cy="363191"/>
          </a:xfrm>
          <a:prstGeom prst="rtTriangle">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115f4423bb3_0_5"/>
          <p:cNvSpPr/>
          <p:nvPr/>
        </p:nvSpPr>
        <p:spPr>
          <a:xfrm flipH="1" rot="-1800109">
            <a:off x="3223505" y="1322574"/>
            <a:ext cx="2696852" cy="2696852"/>
          </a:xfrm>
          <a:prstGeom prst="blockArc">
            <a:avLst>
              <a:gd fmla="val 14334136" name="adj1"/>
              <a:gd fmla="val 18854681" name="adj2"/>
              <a:gd fmla="val 8846" name="adj3"/>
            </a:avLst>
          </a:prstGeom>
          <a:solidFill>
            <a:srgbClr val="EDA29B"/>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115f4423bb3_0_5"/>
          <p:cNvSpPr/>
          <p:nvPr/>
        </p:nvSpPr>
        <p:spPr>
          <a:xfrm rot="9000757">
            <a:off x="3215907" y="1327733"/>
            <a:ext cx="2690226" cy="2690226"/>
          </a:xfrm>
          <a:prstGeom prst="blockArc">
            <a:avLst>
              <a:gd fmla="val 20184517" name="adj1"/>
              <a:gd fmla="val 3007258" name="adj2"/>
              <a:gd fmla="val 9336" name="adj3"/>
            </a:avLst>
          </a:prstGeom>
          <a:solidFill>
            <a:srgbClr val="D83829"/>
          </a:solidFill>
          <a:ln cap="flat" cmpd="sng" w="9525">
            <a:solidFill>
              <a:srgbClr val="D83829"/>
            </a:solidFill>
            <a:prstDash val="solid"/>
            <a:round/>
            <a:headEnd len="sm" w="sm" type="none"/>
            <a:tailEnd len="sm" w="sm" type="none"/>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115f4423bb3_0_5"/>
          <p:cNvSpPr/>
          <p:nvPr/>
        </p:nvSpPr>
        <p:spPr>
          <a:xfrm flipH="1" rot="-9000757">
            <a:off x="3216003" y="1329258"/>
            <a:ext cx="2690226" cy="2690226"/>
          </a:xfrm>
          <a:prstGeom prst="blockArc">
            <a:avLst>
              <a:gd fmla="val 15738599" name="adj1"/>
              <a:gd fmla="val 20008131" name="adj2"/>
              <a:gd fmla="val 9063" name="adj3"/>
            </a:avLst>
          </a:prstGeom>
          <a:solidFill>
            <a:srgbClr val="802017"/>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115f4423bb3_0_5"/>
          <p:cNvSpPr/>
          <p:nvPr/>
        </p:nvSpPr>
        <p:spPr>
          <a:xfrm rot="9240359">
            <a:off x="3221986" y="2097790"/>
            <a:ext cx="363469" cy="363469"/>
          </a:xfrm>
          <a:prstGeom prst="rtTriangle">
            <a:avLst/>
          </a:prstGeom>
          <a:solidFill>
            <a:srgbClr val="D838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115f4423bb3_0_5"/>
          <p:cNvSpPr/>
          <p:nvPr/>
        </p:nvSpPr>
        <p:spPr>
          <a:xfrm rot="476150">
            <a:off x="5128433" y="3479300"/>
            <a:ext cx="362875" cy="362875"/>
          </a:xfrm>
          <a:prstGeom prst="rtTriangle">
            <a:avLst/>
          </a:prstGeom>
          <a:solidFill>
            <a:srgbClr val="D838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115f4423bb3_0_5"/>
          <p:cNvSpPr/>
          <p:nvPr/>
        </p:nvSpPr>
        <p:spPr>
          <a:xfrm rot="4857950">
            <a:off x="3662198" y="3479251"/>
            <a:ext cx="363003" cy="363003"/>
          </a:xfrm>
          <a:prstGeom prst="rtTriangle">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115f4423bb3_0_5"/>
          <p:cNvSpPr/>
          <p:nvPr/>
        </p:nvSpPr>
        <p:spPr>
          <a:xfrm rot="-8100000">
            <a:off x="4391190" y="1267493"/>
            <a:ext cx="363170" cy="363170"/>
          </a:xfrm>
          <a:prstGeom prst="rtTriangle">
            <a:avLst/>
          </a:prstGeom>
          <a:solidFill>
            <a:srgbClr val="EDA2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nvSpPr>
        <p:spPr>
          <a:xfrm>
            <a:off x="4618800" y="1344325"/>
            <a:ext cx="3481800" cy="3268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00"/>
              <a:buFont typeface="Arial"/>
              <a:buNone/>
            </a:pPr>
            <a:r>
              <a:rPr b="1" lang="en-US" sz="1900">
                <a:solidFill>
                  <a:srgbClr val="3F3F3F"/>
                </a:solidFill>
              </a:rPr>
              <a:t>Provides  real-time  visibility  into  entire order management process with relevant information  such  as  orders,  trends  and  order conversion  rates.</a:t>
            </a:r>
            <a:endParaRPr b="1" i="0" sz="1900" u="none" cap="none" strike="noStrike">
              <a:solidFill>
                <a:srgbClr val="000000"/>
              </a:solidFill>
            </a:endParaRPr>
          </a:p>
        </p:txBody>
      </p:sp>
      <p:sp>
        <p:nvSpPr>
          <p:cNvPr id="116" name="Google Shape;116;p4"/>
          <p:cNvSpPr txBox="1"/>
          <p:nvPr/>
        </p:nvSpPr>
        <p:spPr>
          <a:xfrm>
            <a:off x="3735325" y="621175"/>
            <a:ext cx="5127600" cy="557100"/>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ED2639"/>
              </a:buClr>
              <a:buSzPts val="4000"/>
              <a:buFont typeface="Arial"/>
              <a:buNone/>
            </a:pPr>
            <a:r>
              <a:rPr b="1" lang="en-US" sz="2700">
                <a:solidFill>
                  <a:schemeClr val="accent6"/>
                </a:solidFill>
              </a:rPr>
              <a:t>Order Management </a:t>
            </a:r>
            <a:endParaRPr b="1" i="0" sz="2700" u="none" cap="none" strike="noStrike">
              <a:solidFill>
                <a:schemeClr val="accent6"/>
              </a:solidFill>
              <a:latin typeface="Arial"/>
              <a:ea typeface="Arial"/>
              <a:cs typeface="Arial"/>
              <a:sym typeface="Arial"/>
            </a:endParaRPr>
          </a:p>
        </p:txBody>
      </p:sp>
      <p:pic>
        <p:nvPicPr>
          <p:cNvPr id="117" name="Google Shape;117;p4"/>
          <p:cNvPicPr preferRelativeResize="0"/>
          <p:nvPr/>
        </p:nvPicPr>
        <p:blipFill rotWithShape="1">
          <a:blip r:embed="rId3">
            <a:alphaModFix amt="0"/>
          </a:blip>
          <a:srcRect b="0" l="0" r="0" t="0"/>
          <a:stretch/>
        </p:blipFill>
        <p:spPr>
          <a:xfrm>
            <a:off x="8313684" y="191213"/>
            <a:ext cx="549241" cy="263921"/>
          </a:xfrm>
          <a:prstGeom prst="rect">
            <a:avLst/>
          </a:prstGeom>
          <a:noFill/>
          <a:ln>
            <a:noFill/>
          </a:ln>
        </p:spPr>
      </p:pic>
      <p:sp>
        <p:nvSpPr>
          <p:cNvPr id="118" name="Google Shape;118;p4"/>
          <p:cNvSpPr/>
          <p:nvPr/>
        </p:nvSpPr>
        <p:spPr>
          <a:xfrm>
            <a:off x="0" y="5122952"/>
            <a:ext cx="9144000" cy="45719"/>
          </a:xfrm>
          <a:prstGeom prst="rect">
            <a:avLst/>
          </a:prstGeom>
          <a:solidFill>
            <a:srgbClr val="ED26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p:txBody>
      </p:sp>
      <p:cxnSp>
        <p:nvCxnSpPr>
          <p:cNvPr id="119" name="Google Shape;119;p4"/>
          <p:cNvCxnSpPr/>
          <p:nvPr/>
        </p:nvCxnSpPr>
        <p:spPr>
          <a:xfrm rot="10800000">
            <a:off x="7883000" y="2148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20" name="Google Shape;120;p4"/>
          <p:cNvCxnSpPr/>
          <p:nvPr/>
        </p:nvCxnSpPr>
        <p:spPr>
          <a:xfrm rot="10800000">
            <a:off x="8035400" y="3672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21" name="Google Shape;121;p4"/>
          <p:cNvCxnSpPr/>
          <p:nvPr/>
        </p:nvCxnSpPr>
        <p:spPr>
          <a:xfrm rot="10800000">
            <a:off x="8187800" y="5196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22" name="Google Shape;122;p4"/>
          <p:cNvCxnSpPr/>
          <p:nvPr/>
        </p:nvCxnSpPr>
        <p:spPr>
          <a:xfrm rot="10800000">
            <a:off x="-255100" y="48617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23" name="Google Shape;123;p4"/>
          <p:cNvCxnSpPr/>
          <p:nvPr/>
        </p:nvCxnSpPr>
        <p:spPr>
          <a:xfrm rot="10800000">
            <a:off x="-102700" y="5014125"/>
            <a:ext cx="1504200" cy="13500"/>
          </a:xfrm>
          <a:prstGeom prst="straightConnector1">
            <a:avLst/>
          </a:prstGeom>
          <a:noFill/>
          <a:ln cap="flat" cmpd="sng" w="9525">
            <a:solidFill>
              <a:schemeClr val="accent4"/>
            </a:solidFill>
            <a:prstDash val="solid"/>
            <a:round/>
            <a:headEnd len="sm" w="sm" type="none"/>
            <a:tailEnd len="sm" w="sm" type="none"/>
          </a:ln>
        </p:spPr>
      </p:cxnSp>
      <p:sp>
        <p:nvSpPr>
          <p:cNvPr id="124" name="Google Shape;124;p4"/>
          <p:cNvSpPr/>
          <p:nvPr/>
        </p:nvSpPr>
        <p:spPr>
          <a:xfrm>
            <a:off x="319436" y="466163"/>
            <a:ext cx="749196" cy="288252"/>
          </a:xfrm>
          <a:prstGeom prst="flowChartTerminator">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4"/>
          <p:cNvSpPr/>
          <p:nvPr/>
        </p:nvSpPr>
        <p:spPr>
          <a:xfrm>
            <a:off x="-523750" y="-537175"/>
            <a:ext cx="1195200" cy="1208700"/>
          </a:xfrm>
          <a:prstGeom prst="donut">
            <a:avLst>
              <a:gd fmla="val 25000" name="adj"/>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4"/>
          <p:cNvSpPr/>
          <p:nvPr/>
        </p:nvSpPr>
        <p:spPr>
          <a:xfrm>
            <a:off x="-194650" y="-201475"/>
            <a:ext cx="537000" cy="537300"/>
          </a:xfrm>
          <a:prstGeom prst="donut">
            <a:avLst>
              <a:gd fmla="val 25000" name="adj"/>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7" name="Google Shape;127;p4"/>
          <p:cNvPicPr preferRelativeResize="0"/>
          <p:nvPr/>
        </p:nvPicPr>
        <p:blipFill rotWithShape="1">
          <a:blip r:embed="rId4">
            <a:alphaModFix/>
          </a:blip>
          <a:srcRect b="14802" l="2767" r="2767" t="11548"/>
          <a:stretch/>
        </p:blipFill>
        <p:spPr>
          <a:xfrm>
            <a:off x="342350" y="1115100"/>
            <a:ext cx="3736846" cy="29133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01fc0fcf68_0_39"/>
          <p:cNvSpPr txBox="1"/>
          <p:nvPr/>
        </p:nvSpPr>
        <p:spPr>
          <a:xfrm>
            <a:off x="4027275" y="1373875"/>
            <a:ext cx="4427400" cy="280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900">
                <a:solidFill>
                  <a:srgbClr val="3F3F3F"/>
                </a:solidFill>
              </a:rPr>
              <a:t>Features  customizable  dashboards  displaying key information such as accounts receivable, orders  and  accounts  payable. It also provides  multiple  reports  including  income statements,  balance  sheets,  consolidated reports,  variance  reports  and  side-by- side  comparisons.</a:t>
            </a:r>
            <a:endParaRPr b="1" i="0" sz="1900" u="none" cap="none" strike="noStrike">
              <a:solidFill>
                <a:srgbClr val="000000"/>
              </a:solidFill>
            </a:endParaRPr>
          </a:p>
        </p:txBody>
      </p:sp>
      <p:sp>
        <p:nvSpPr>
          <p:cNvPr id="134" name="Google Shape;134;g101fc0fcf68_0_39"/>
          <p:cNvSpPr txBox="1"/>
          <p:nvPr/>
        </p:nvSpPr>
        <p:spPr>
          <a:xfrm>
            <a:off x="3960163" y="674938"/>
            <a:ext cx="5127600" cy="557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ED2639"/>
              </a:buClr>
              <a:buSzPts val="4000"/>
              <a:buFont typeface="Arial"/>
              <a:buNone/>
            </a:pPr>
            <a:r>
              <a:rPr b="1" lang="en-US" sz="2700">
                <a:solidFill>
                  <a:srgbClr val="ED2639"/>
                </a:solidFill>
              </a:rPr>
              <a:t>Financial Management </a:t>
            </a:r>
            <a:endParaRPr b="1" i="0" sz="2700" u="none" cap="none" strike="noStrike">
              <a:solidFill>
                <a:srgbClr val="000000"/>
              </a:solidFill>
              <a:latin typeface="Arial"/>
              <a:ea typeface="Arial"/>
              <a:cs typeface="Arial"/>
              <a:sym typeface="Arial"/>
            </a:endParaRPr>
          </a:p>
        </p:txBody>
      </p:sp>
      <p:pic>
        <p:nvPicPr>
          <p:cNvPr id="135" name="Google Shape;135;g101fc0fcf68_0_39"/>
          <p:cNvPicPr preferRelativeResize="0"/>
          <p:nvPr/>
        </p:nvPicPr>
        <p:blipFill rotWithShape="1">
          <a:blip r:embed="rId3">
            <a:alphaModFix amt="0"/>
          </a:blip>
          <a:srcRect b="0" l="0" r="0" t="0"/>
          <a:stretch/>
        </p:blipFill>
        <p:spPr>
          <a:xfrm>
            <a:off x="8313684" y="191213"/>
            <a:ext cx="549241" cy="263921"/>
          </a:xfrm>
          <a:prstGeom prst="rect">
            <a:avLst/>
          </a:prstGeom>
          <a:noFill/>
          <a:ln>
            <a:noFill/>
          </a:ln>
        </p:spPr>
      </p:pic>
      <p:sp>
        <p:nvSpPr>
          <p:cNvPr id="136" name="Google Shape;136;g101fc0fcf68_0_39"/>
          <p:cNvSpPr/>
          <p:nvPr/>
        </p:nvSpPr>
        <p:spPr>
          <a:xfrm>
            <a:off x="0" y="5122952"/>
            <a:ext cx="9144000" cy="45600"/>
          </a:xfrm>
          <a:prstGeom prst="rect">
            <a:avLst/>
          </a:prstGeom>
          <a:solidFill>
            <a:srgbClr val="ED26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p:txBody>
      </p:sp>
      <p:cxnSp>
        <p:nvCxnSpPr>
          <p:cNvPr id="137" name="Google Shape;137;g101fc0fcf68_0_39"/>
          <p:cNvCxnSpPr/>
          <p:nvPr/>
        </p:nvCxnSpPr>
        <p:spPr>
          <a:xfrm rot="10800000">
            <a:off x="7883000" y="2148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38" name="Google Shape;138;g101fc0fcf68_0_39"/>
          <p:cNvCxnSpPr/>
          <p:nvPr/>
        </p:nvCxnSpPr>
        <p:spPr>
          <a:xfrm rot="10800000">
            <a:off x="8035400" y="3672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39" name="Google Shape;139;g101fc0fcf68_0_39"/>
          <p:cNvCxnSpPr/>
          <p:nvPr/>
        </p:nvCxnSpPr>
        <p:spPr>
          <a:xfrm rot="10800000">
            <a:off x="8187800" y="5196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40" name="Google Shape;140;g101fc0fcf68_0_39"/>
          <p:cNvCxnSpPr/>
          <p:nvPr/>
        </p:nvCxnSpPr>
        <p:spPr>
          <a:xfrm rot="10800000">
            <a:off x="-255100" y="48617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41" name="Google Shape;141;g101fc0fcf68_0_39"/>
          <p:cNvCxnSpPr/>
          <p:nvPr/>
        </p:nvCxnSpPr>
        <p:spPr>
          <a:xfrm rot="10800000">
            <a:off x="-102700" y="5014125"/>
            <a:ext cx="1504200" cy="13500"/>
          </a:xfrm>
          <a:prstGeom prst="straightConnector1">
            <a:avLst/>
          </a:prstGeom>
          <a:noFill/>
          <a:ln cap="flat" cmpd="sng" w="9525">
            <a:solidFill>
              <a:schemeClr val="accent4"/>
            </a:solidFill>
            <a:prstDash val="solid"/>
            <a:round/>
            <a:headEnd len="sm" w="sm" type="none"/>
            <a:tailEnd len="sm" w="sm" type="none"/>
          </a:ln>
        </p:spPr>
      </p:cxnSp>
      <p:sp>
        <p:nvSpPr>
          <p:cNvPr id="142" name="Google Shape;142;g101fc0fcf68_0_39"/>
          <p:cNvSpPr/>
          <p:nvPr/>
        </p:nvSpPr>
        <p:spPr>
          <a:xfrm>
            <a:off x="-523750" y="-537175"/>
            <a:ext cx="1195200" cy="1208700"/>
          </a:xfrm>
          <a:prstGeom prst="donut">
            <a:avLst>
              <a:gd fmla="val 25000" name="adj"/>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101fc0fcf68_0_39"/>
          <p:cNvSpPr/>
          <p:nvPr/>
        </p:nvSpPr>
        <p:spPr>
          <a:xfrm>
            <a:off x="-194650" y="-201475"/>
            <a:ext cx="537000" cy="537300"/>
          </a:xfrm>
          <a:prstGeom prst="donut">
            <a:avLst>
              <a:gd fmla="val 25000" name="adj"/>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4" name="Google Shape;144;g101fc0fcf68_0_39"/>
          <p:cNvPicPr preferRelativeResize="0"/>
          <p:nvPr/>
        </p:nvPicPr>
        <p:blipFill>
          <a:blip r:embed="rId4">
            <a:alphaModFix/>
          </a:blip>
          <a:stretch>
            <a:fillRect/>
          </a:stretch>
        </p:blipFill>
        <p:spPr>
          <a:xfrm>
            <a:off x="545850" y="976363"/>
            <a:ext cx="3190775" cy="31907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15f4423bb3_0_511"/>
          <p:cNvSpPr txBox="1"/>
          <p:nvPr/>
        </p:nvSpPr>
        <p:spPr>
          <a:xfrm>
            <a:off x="4027275" y="1373875"/>
            <a:ext cx="4515600" cy="290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900">
                <a:solidFill>
                  <a:srgbClr val="3F3F3F"/>
                </a:solidFill>
              </a:rPr>
              <a:t>Streamlines  production  environments  by automatically  creating  work  orders  from sales  orders  in  make-to-order  environments. It also features  lot  and  serial  traceability  and enables both to be registered through purchasing  receipts,  inventory,  shop  floor control  and  sales  order  fulfillment  functions.</a:t>
            </a:r>
            <a:endParaRPr b="1" i="0" sz="1900" u="none" cap="none" strike="noStrike">
              <a:solidFill>
                <a:srgbClr val="000000"/>
              </a:solidFill>
            </a:endParaRPr>
          </a:p>
        </p:txBody>
      </p:sp>
      <p:sp>
        <p:nvSpPr>
          <p:cNvPr id="151" name="Google Shape;151;g115f4423bb3_0_511"/>
          <p:cNvSpPr txBox="1"/>
          <p:nvPr/>
        </p:nvSpPr>
        <p:spPr>
          <a:xfrm>
            <a:off x="3960163" y="674938"/>
            <a:ext cx="5127600" cy="557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ED2639"/>
              </a:buClr>
              <a:buSzPts val="4000"/>
              <a:buFont typeface="Arial"/>
              <a:buNone/>
            </a:pPr>
            <a:r>
              <a:rPr b="1" lang="en-US" sz="2700">
                <a:solidFill>
                  <a:srgbClr val="ED2639"/>
                </a:solidFill>
              </a:rPr>
              <a:t>Production Control </a:t>
            </a:r>
            <a:endParaRPr b="1" i="0" sz="2700" u="none" cap="none" strike="noStrike">
              <a:solidFill>
                <a:srgbClr val="000000"/>
              </a:solidFill>
              <a:latin typeface="Arial"/>
              <a:ea typeface="Arial"/>
              <a:cs typeface="Arial"/>
              <a:sym typeface="Arial"/>
            </a:endParaRPr>
          </a:p>
        </p:txBody>
      </p:sp>
      <p:pic>
        <p:nvPicPr>
          <p:cNvPr id="152" name="Google Shape;152;g115f4423bb3_0_511"/>
          <p:cNvPicPr preferRelativeResize="0"/>
          <p:nvPr/>
        </p:nvPicPr>
        <p:blipFill rotWithShape="1">
          <a:blip r:embed="rId3">
            <a:alphaModFix amt="0"/>
          </a:blip>
          <a:srcRect b="0" l="0" r="0" t="0"/>
          <a:stretch/>
        </p:blipFill>
        <p:spPr>
          <a:xfrm>
            <a:off x="8313684" y="191213"/>
            <a:ext cx="549241" cy="263921"/>
          </a:xfrm>
          <a:prstGeom prst="rect">
            <a:avLst/>
          </a:prstGeom>
          <a:noFill/>
          <a:ln>
            <a:noFill/>
          </a:ln>
        </p:spPr>
      </p:pic>
      <p:sp>
        <p:nvSpPr>
          <p:cNvPr id="153" name="Google Shape;153;g115f4423bb3_0_511"/>
          <p:cNvSpPr/>
          <p:nvPr/>
        </p:nvSpPr>
        <p:spPr>
          <a:xfrm>
            <a:off x="0" y="5122952"/>
            <a:ext cx="9144000" cy="45600"/>
          </a:xfrm>
          <a:prstGeom prst="rect">
            <a:avLst/>
          </a:prstGeom>
          <a:solidFill>
            <a:srgbClr val="ED26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p:txBody>
      </p:sp>
      <p:cxnSp>
        <p:nvCxnSpPr>
          <p:cNvPr id="154" name="Google Shape;154;g115f4423bb3_0_511"/>
          <p:cNvCxnSpPr/>
          <p:nvPr/>
        </p:nvCxnSpPr>
        <p:spPr>
          <a:xfrm rot="10800000">
            <a:off x="7883000" y="2148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55" name="Google Shape;155;g115f4423bb3_0_511"/>
          <p:cNvCxnSpPr/>
          <p:nvPr/>
        </p:nvCxnSpPr>
        <p:spPr>
          <a:xfrm rot="10800000">
            <a:off x="8035400" y="3672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56" name="Google Shape;156;g115f4423bb3_0_511"/>
          <p:cNvCxnSpPr/>
          <p:nvPr/>
        </p:nvCxnSpPr>
        <p:spPr>
          <a:xfrm rot="10800000">
            <a:off x="8187800" y="5196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57" name="Google Shape;157;g115f4423bb3_0_511"/>
          <p:cNvCxnSpPr/>
          <p:nvPr/>
        </p:nvCxnSpPr>
        <p:spPr>
          <a:xfrm rot="10800000">
            <a:off x="-255100" y="48617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58" name="Google Shape;158;g115f4423bb3_0_511"/>
          <p:cNvCxnSpPr/>
          <p:nvPr/>
        </p:nvCxnSpPr>
        <p:spPr>
          <a:xfrm rot="10800000">
            <a:off x="-102700" y="5014125"/>
            <a:ext cx="1504200" cy="13500"/>
          </a:xfrm>
          <a:prstGeom prst="straightConnector1">
            <a:avLst/>
          </a:prstGeom>
          <a:noFill/>
          <a:ln cap="flat" cmpd="sng" w="9525">
            <a:solidFill>
              <a:schemeClr val="accent4"/>
            </a:solidFill>
            <a:prstDash val="solid"/>
            <a:round/>
            <a:headEnd len="sm" w="sm" type="none"/>
            <a:tailEnd len="sm" w="sm" type="none"/>
          </a:ln>
        </p:spPr>
      </p:cxnSp>
      <p:sp>
        <p:nvSpPr>
          <p:cNvPr id="159" name="Google Shape;159;g115f4423bb3_0_511"/>
          <p:cNvSpPr/>
          <p:nvPr/>
        </p:nvSpPr>
        <p:spPr>
          <a:xfrm>
            <a:off x="-523750" y="-537175"/>
            <a:ext cx="1195200" cy="1208700"/>
          </a:xfrm>
          <a:prstGeom prst="donut">
            <a:avLst>
              <a:gd fmla="val 25000" name="adj"/>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115f4423bb3_0_511"/>
          <p:cNvSpPr/>
          <p:nvPr/>
        </p:nvSpPr>
        <p:spPr>
          <a:xfrm>
            <a:off x="-194650" y="-201475"/>
            <a:ext cx="537000" cy="537300"/>
          </a:xfrm>
          <a:prstGeom prst="donut">
            <a:avLst>
              <a:gd fmla="val 25000" name="adj"/>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g115f4423bb3_0_511"/>
          <p:cNvPicPr preferRelativeResize="0"/>
          <p:nvPr/>
        </p:nvPicPr>
        <p:blipFill>
          <a:blip r:embed="rId4">
            <a:alphaModFix/>
          </a:blip>
          <a:stretch>
            <a:fillRect/>
          </a:stretch>
        </p:blipFill>
        <p:spPr>
          <a:xfrm>
            <a:off x="520250" y="958375"/>
            <a:ext cx="3071875" cy="32267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01fc0fcf68_0_88"/>
          <p:cNvSpPr txBox="1"/>
          <p:nvPr/>
        </p:nvSpPr>
        <p:spPr>
          <a:xfrm>
            <a:off x="4144100" y="1397951"/>
            <a:ext cx="4373700" cy="275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900">
                <a:solidFill>
                  <a:srgbClr val="3F3F3F"/>
                </a:solidFill>
              </a:rPr>
              <a:t>Supports extended, yet fully integrated, supply  chain  environments  by  ensuring  data flows  seamlessly  across  networks. Netsuite also advances  distribution  resource  planning by  automatically  suggesting,  and  where appropriate,  generating  purchase  orders, work  orders  and  transfer  orders  across multiple  locations.</a:t>
            </a:r>
            <a:endParaRPr b="1" i="0" sz="1900" u="none" cap="none" strike="noStrike">
              <a:solidFill>
                <a:srgbClr val="000000"/>
              </a:solidFill>
            </a:endParaRPr>
          </a:p>
        </p:txBody>
      </p:sp>
      <p:sp>
        <p:nvSpPr>
          <p:cNvPr id="168" name="Google Shape;168;g101fc0fcf68_0_88"/>
          <p:cNvSpPr txBox="1"/>
          <p:nvPr/>
        </p:nvSpPr>
        <p:spPr>
          <a:xfrm>
            <a:off x="4016388" y="686975"/>
            <a:ext cx="5127600" cy="557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ED2639"/>
              </a:buClr>
              <a:buSzPts val="4000"/>
              <a:buFont typeface="Arial"/>
              <a:buNone/>
            </a:pPr>
            <a:r>
              <a:rPr b="1" lang="en-US" sz="2700">
                <a:solidFill>
                  <a:srgbClr val="ED2639"/>
                </a:solidFill>
              </a:rPr>
              <a:t>Supply Chain Automation </a:t>
            </a:r>
            <a:endParaRPr b="1" i="0" sz="2700" u="none" cap="none" strike="noStrike">
              <a:solidFill>
                <a:srgbClr val="000000"/>
              </a:solidFill>
              <a:latin typeface="Arial"/>
              <a:ea typeface="Arial"/>
              <a:cs typeface="Arial"/>
              <a:sym typeface="Arial"/>
            </a:endParaRPr>
          </a:p>
        </p:txBody>
      </p:sp>
      <p:pic>
        <p:nvPicPr>
          <p:cNvPr id="169" name="Google Shape;169;g101fc0fcf68_0_88"/>
          <p:cNvPicPr preferRelativeResize="0"/>
          <p:nvPr/>
        </p:nvPicPr>
        <p:blipFill rotWithShape="1">
          <a:blip r:embed="rId3">
            <a:alphaModFix amt="0"/>
          </a:blip>
          <a:srcRect b="0" l="0" r="0" t="0"/>
          <a:stretch/>
        </p:blipFill>
        <p:spPr>
          <a:xfrm>
            <a:off x="8313684" y="191213"/>
            <a:ext cx="549241" cy="263921"/>
          </a:xfrm>
          <a:prstGeom prst="rect">
            <a:avLst/>
          </a:prstGeom>
          <a:noFill/>
          <a:ln>
            <a:noFill/>
          </a:ln>
        </p:spPr>
      </p:pic>
      <p:sp>
        <p:nvSpPr>
          <p:cNvPr id="170" name="Google Shape;170;g101fc0fcf68_0_88"/>
          <p:cNvSpPr/>
          <p:nvPr/>
        </p:nvSpPr>
        <p:spPr>
          <a:xfrm>
            <a:off x="0" y="5122952"/>
            <a:ext cx="9144000" cy="45600"/>
          </a:xfrm>
          <a:prstGeom prst="rect">
            <a:avLst/>
          </a:prstGeom>
          <a:solidFill>
            <a:srgbClr val="ED26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p:txBody>
      </p:sp>
      <p:cxnSp>
        <p:nvCxnSpPr>
          <p:cNvPr id="171" name="Google Shape;171;g101fc0fcf68_0_88"/>
          <p:cNvCxnSpPr/>
          <p:nvPr/>
        </p:nvCxnSpPr>
        <p:spPr>
          <a:xfrm rot="10800000">
            <a:off x="7883000" y="2148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72" name="Google Shape;172;g101fc0fcf68_0_88"/>
          <p:cNvCxnSpPr/>
          <p:nvPr/>
        </p:nvCxnSpPr>
        <p:spPr>
          <a:xfrm rot="10800000">
            <a:off x="8035400" y="3672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73" name="Google Shape;173;g101fc0fcf68_0_88"/>
          <p:cNvCxnSpPr/>
          <p:nvPr/>
        </p:nvCxnSpPr>
        <p:spPr>
          <a:xfrm rot="10800000">
            <a:off x="8187800" y="5196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74" name="Google Shape;174;g101fc0fcf68_0_88"/>
          <p:cNvCxnSpPr/>
          <p:nvPr/>
        </p:nvCxnSpPr>
        <p:spPr>
          <a:xfrm rot="10800000">
            <a:off x="-255100" y="48617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75" name="Google Shape;175;g101fc0fcf68_0_88"/>
          <p:cNvCxnSpPr/>
          <p:nvPr/>
        </p:nvCxnSpPr>
        <p:spPr>
          <a:xfrm rot="10800000">
            <a:off x="-102700" y="5014125"/>
            <a:ext cx="1504200" cy="13500"/>
          </a:xfrm>
          <a:prstGeom prst="straightConnector1">
            <a:avLst/>
          </a:prstGeom>
          <a:noFill/>
          <a:ln cap="flat" cmpd="sng" w="9525">
            <a:solidFill>
              <a:schemeClr val="accent4"/>
            </a:solidFill>
            <a:prstDash val="solid"/>
            <a:round/>
            <a:headEnd len="sm" w="sm" type="none"/>
            <a:tailEnd len="sm" w="sm" type="none"/>
          </a:ln>
        </p:spPr>
      </p:cxnSp>
      <p:pic>
        <p:nvPicPr>
          <p:cNvPr id="176" name="Google Shape;176;g101fc0fcf68_0_88"/>
          <p:cNvPicPr preferRelativeResize="0"/>
          <p:nvPr/>
        </p:nvPicPr>
        <p:blipFill rotWithShape="1">
          <a:blip r:embed="rId4">
            <a:alphaModFix/>
          </a:blip>
          <a:srcRect b="0" l="0" r="36748" t="0"/>
          <a:stretch/>
        </p:blipFill>
        <p:spPr>
          <a:xfrm>
            <a:off x="310800" y="1547950"/>
            <a:ext cx="3680925" cy="2047600"/>
          </a:xfrm>
          <a:prstGeom prst="rect">
            <a:avLst/>
          </a:prstGeom>
          <a:noFill/>
          <a:ln>
            <a:noFill/>
          </a:ln>
        </p:spPr>
      </p:pic>
      <p:sp>
        <p:nvSpPr>
          <p:cNvPr id="177" name="Google Shape;177;g101fc0fcf68_0_88"/>
          <p:cNvSpPr/>
          <p:nvPr/>
        </p:nvSpPr>
        <p:spPr>
          <a:xfrm>
            <a:off x="-523750" y="-537175"/>
            <a:ext cx="1195200" cy="1208700"/>
          </a:xfrm>
          <a:prstGeom prst="donut">
            <a:avLst>
              <a:gd fmla="val 25000" name="adj"/>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101fc0fcf68_0_88"/>
          <p:cNvSpPr/>
          <p:nvPr/>
        </p:nvSpPr>
        <p:spPr>
          <a:xfrm>
            <a:off x="-194650" y="-201475"/>
            <a:ext cx="537000" cy="537300"/>
          </a:xfrm>
          <a:prstGeom prst="donut">
            <a:avLst>
              <a:gd fmla="val 25000" name="adj"/>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101fc0fcf68_0_142"/>
          <p:cNvSpPr txBox="1"/>
          <p:nvPr/>
        </p:nvSpPr>
        <p:spPr>
          <a:xfrm>
            <a:off x="901950" y="1232050"/>
            <a:ext cx="7340100" cy="756000"/>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ED2639"/>
              </a:buClr>
              <a:buSzPts val="4000"/>
              <a:buFont typeface="Arial"/>
              <a:buNone/>
            </a:pPr>
            <a:r>
              <a:rPr b="1" i="0" lang="en-US" sz="2800" u="none" cap="none" strike="noStrike">
                <a:solidFill>
                  <a:srgbClr val="ED2639"/>
                </a:solidFill>
                <a:latin typeface="Arial"/>
                <a:ea typeface="Arial"/>
                <a:cs typeface="Arial"/>
                <a:sym typeface="Arial"/>
              </a:rPr>
              <a:t>Need an expert for NetSuite</a:t>
            </a:r>
            <a:r>
              <a:rPr b="1" lang="en-US" sz="2800">
                <a:solidFill>
                  <a:srgbClr val="ED2639"/>
                </a:solidFill>
              </a:rPr>
              <a:t> Manufacturing Business Solutions</a:t>
            </a:r>
            <a:r>
              <a:rPr b="1" i="0" lang="en-US" sz="2800" u="none" cap="none" strike="noStrike">
                <a:solidFill>
                  <a:srgbClr val="ED2639"/>
                </a:solidFill>
                <a:latin typeface="Arial"/>
                <a:ea typeface="Arial"/>
                <a:cs typeface="Arial"/>
                <a:sym typeface="Arial"/>
              </a:rPr>
              <a:t>? </a:t>
            </a:r>
            <a:endParaRPr b="1" i="0" sz="2800" u="none" cap="none" strike="noStrike">
              <a:solidFill>
                <a:srgbClr val="000000"/>
              </a:solidFill>
              <a:latin typeface="Arial"/>
              <a:ea typeface="Arial"/>
              <a:cs typeface="Arial"/>
              <a:sym typeface="Arial"/>
            </a:endParaRPr>
          </a:p>
        </p:txBody>
      </p:sp>
      <p:pic>
        <p:nvPicPr>
          <p:cNvPr id="185" name="Google Shape;185;g101fc0fcf68_0_142"/>
          <p:cNvPicPr preferRelativeResize="0"/>
          <p:nvPr/>
        </p:nvPicPr>
        <p:blipFill rotWithShape="1">
          <a:blip r:embed="rId3">
            <a:alphaModFix amt="0"/>
          </a:blip>
          <a:srcRect b="0" l="0" r="0" t="0"/>
          <a:stretch/>
        </p:blipFill>
        <p:spPr>
          <a:xfrm>
            <a:off x="8313684" y="191213"/>
            <a:ext cx="549241" cy="263921"/>
          </a:xfrm>
          <a:prstGeom prst="rect">
            <a:avLst/>
          </a:prstGeom>
          <a:noFill/>
          <a:ln>
            <a:noFill/>
          </a:ln>
        </p:spPr>
      </p:pic>
      <p:sp>
        <p:nvSpPr>
          <p:cNvPr id="186" name="Google Shape;186;g101fc0fcf68_0_142"/>
          <p:cNvSpPr/>
          <p:nvPr/>
        </p:nvSpPr>
        <p:spPr>
          <a:xfrm>
            <a:off x="0" y="5122952"/>
            <a:ext cx="9144000" cy="45600"/>
          </a:xfrm>
          <a:prstGeom prst="rect">
            <a:avLst/>
          </a:prstGeom>
          <a:solidFill>
            <a:srgbClr val="ED26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p:txBody>
      </p:sp>
      <p:cxnSp>
        <p:nvCxnSpPr>
          <p:cNvPr id="187" name="Google Shape;187;g101fc0fcf68_0_142"/>
          <p:cNvCxnSpPr/>
          <p:nvPr/>
        </p:nvCxnSpPr>
        <p:spPr>
          <a:xfrm rot="10800000">
            <a:off x="7883000" y="2148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88" name="Google Shape;188;g101fc0fcf68_0_142"/>
          <p:cNvCxnSpPr/>
          <p:nvPr/>
        </p:nvCxnSpPr>
        <p:spPr>
          <a:xfrm rot="10800000">
            <a:off x="8035400" y="3672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89" name="Google Shape;189;g101fc0fcf68_0_142"/>
          <p:cNvCxnSpPr/>
          <p:nvPr/>
        </p:nvCxnSpPr>
        <p:spPr>
          <a:xfrm rot="10800000">
            <a:off x="8187800" y="5196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90" name="Google Shape;190;g101fc0fcf68_0_142"/>
          <p:cNvCxnSpPr/>
          <p:nvPr/>
        </p:nvCxnSpPr>
        <p:spPr>
          <a:xfrm rot="10800000">
            <a:off x="-255100" y="4861725"/>
            <a:ext cx="1504200" cy="13500"/>
          </a:xfrm>
          <a:prstGeom prst="straightConnector1">
            <a:avLst/>
          </a:prstGeom>
          <a:noFill/>
          <a:ln cap="flat" cmpd="sng" w="9525">
            <a:solidFill>
              <a:schemeClr val="accent4"/>
            </a:solidFill>
            <a:prstDash val="solid"/>
            <a:round/>
            <a:headEnd len="sm" w="sm" type="none"/>
            <a:tailEnd len="sm" w="sm" type="none"/>
          </a:ln>
        </p:spPr>
      </p:cxnSp>
      <p:cxnSp>
        <p:nvCxnSpPr>
          <p:cNvPr id="191" name="Google Shape;191;g101fc0fcf68_0_142"/>
          <p:cNvCxnSpPr/>
          <p:nvPr/>
        </p:nvCxnSpPr>
        <p:spPr>
          <a:xfrm rot="10800000">
            <a:off x="-102700" y="5014125"/>
            <a:ext cx="1504200" cy="13500"/>
          </a:xfrm>
          <a:prstGeom prst="straightConnector1">
            <a:avLst/>
          </a:prstGeom>
          <a:noFill/>
          <a:ln cap="flat" cmpd="sng" w="9525">
            <a:solidFill>
              <a:schemeClr val="accent4"/>
            </a:solidFill>
            <a:prstDash val="solid"/>
            <a:round/>
            <a:headEnd len="sm" w="sm" type="none"/>
            <a:tailEnd len="sm" w="sm" type="none"/>
          </a:ln>
        </p:spPr>
      </p:cxnSp>
      <p:sp>
        <p:nvSpPr>
          <p:cNvPr id="192" name="Google Shape;192;g101fc0fcf68_0_142"/>
          <p:cNvSpPr txBox="1"/>
          <p:nvPr/>
        </p:nvSpPr>
        <p:spPr>
          <a:xfrm>
            <a:off x="438300" y="2488075"/>
            <a:ext cx="8097300" cy="557100"/>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ED2639"/>
              </a:buClr>
              <a:buSzPts val="4000"/>
              <a:buFont typeface="Arial"/>
              <a:buNone/>
            </a:pPr>
            <a:r>
              <a:rPr b="1" i="0" lang="en-US" sz="2400" u="none" cap="none" strike="noStrike">
                <a:solidFill>
                  <a:srgbClr val="ED2639"/>
                </a:solidFill>
                <a:latin typeface="Arial"/>
                <a:ea typeface="Arial"/>
                <a:cs typeface="Arial"/>
                <a:sym typeface="Arial"/>
              </a:rPr>
              <a:t>Drop us your query at </a:t>
            </a:r>
            <a:r>
              <a:rPr b="1" i="0" lang="en-US" sz="2400" u="sng" cap="none" strike="noStrike">
                <a:solidFill>
                  <a:schemeClr val="hlink"/>
                </a:solidFill>
                <a:latin typeface="Arial"/>
                <a:ea typeface="Arial"/>
                <a:cs typeface="Arial"/>
                <a:sym typeface="Arial"/>
                <a:hlinkClick r:id="rId4"/>
              </a:rPr>
              <a:t>netsuite.sales@folio3.com</a:t>
            </a:r>
            <a:r>
              <a:rPr b="1" i="0" lang="en-US" sz="2400" u="none" cap="none" strike="noStrike">
                <a:solidFill>
                  <a:srgbClr val="ED2639"/>
                </a:solidFill>
                <a:latin typeface="Arial"/>
                <a:ea typeface="Arial"/>
                <a:cs typeface="Arial"/>
                <a:sym typeface="Arial"/>
              </a:rPr>
              <a:t>. </a:t>
            </a:r>
            <a:endParaRPr b="1" i="0" sz="2400" u="none" cap="none" strike="noStrike">
              <a:solidFill>
                <a:srgbClr val="ED2639"/>
              </a:solidFill>
              <a:latin typeface="Arial"/>
              <a:ea typeface="Arial"/>
              <a:cs typeface="Arial"/>
              <a:sym typeface="Arial"/>
            </a:endParaRPr>
          </a:p>
          <a:p>
            <a:pPr indent="-228600" lvl="0" marL="228600" marR="0" rtl="0" algn="l">
              <a:lnSpc>
                <a:spcPct val="90000"/>
              </a:lnSpc>
              <a:spcBef>
                <a:spcPts val="0"/>
              </a:spcBef>
              <a:spcAft>
                <a:spcPts val="0"/>
              </a:spcAft>
              <a:buClr>
                <a:srgbClr val="ED2639"/>
              </a:buClr>
              <a:buSzPts val="4000"/>
              <a:buFont typeface="Arial"/>
              <a:buNone/>
            </a:pPr>
            <a:r>
              <a:t/>
            </a:r>
            <a:endParaRPr b="1" i="0" sz="2400" u="none" cap="none" strike="noStrike">
              <a:solidFill>
                <a:srgbClr val="ED2639"/>
              </a:solidFill>
              <a:latin typeface="Arial"/>
              <a:ea typeface="Arial"/>
              <a:cs typeface="Arial"/>
              <a:sym typeface="Arial"/>
            </a:endParaRPr>
          </a:p>
        </p:txBody>
      </p:sp>
      <p:pic>
        <p:nvPicPr>
          <p:cNvPr id="193" name="Google Shape;193;g101fc0fcf68_0_142"/>
          <p:cNvPicPr preferRelativeResize="0"/>
          <p:nvPr/>
        </p:nvPicPr>
        <p:blipFill rotWithShape="1">
          <a:blip r:embed="rId5">
            <a:alphaModFix/>
          </a:blip>
          <a:srcRect b="0" l="0" r="0" t="0"/>
          <a:stretch/>
        </p:blipFill>
        <p:spPr>
          <a:xfrm>
            <a:off x="6129831" y="2991775"/>
            <a:ext cx="3014168" cy="2145699"/>
          </a:xfrm>
          <a:prstGeom prst="rect">
            <a:avLst/>
          </a:prstGeom>
          <a:noFill/>
          <a:ln>
            <a:noFill/>
          </a:ln>
        </p:spPr>
      </p:pic>
      <p:sp>
        <p:nvSpPr>
          <p:cNvPr id="194" name="Google Shape;194;g101fc0fcf68_0_142"/>
          <p:cNvSpPr/>
          <p:nvPr/>
        </p:nvSpPr>
        <p:spPr>
          <a:xfrm>
            <a:off x="-523750" y="-537175"/>
            <a:ext cx="1195200" cy="1208700"/>
          </a:xfrm>
          <a:prstGeom prst="donut">
            <a:avLst>
              <a:gd fmla="val 25000" name="adj"/>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101fc0fcf68_0_142"/>
          <p:cNvSpPr/>
          <p:nvPr/>
        </p:nvSpPr>
        <p:spPr>
          <a:xfrm>
            <a:off x="-194650" y="-201475"/>
            <a:ext cx="537000" cy="537300"/>
          </a:xfrm>
          <a:prstGeom prst="donut">
            <a:avLst>
              <a:gd fmla="val 25000" name="adj"/>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g101fc0fcf68_0_69"/>
          <p:cNvSpPr txBox="1"/>
          <p:nvPr/>
        </p:nvSpPr>
        <p:spPr>
          <a:xfrm>
            <a:off x="0" y="1530833"/>
            <a:ext cx="9144000" cy="7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chemeClr val="accent6"/>
                </a:solidFill>
                <a:latin typeface="Arial"/>
                <a:ea typeface="Arial"/>
                <a:cs typeface="Arial"/>
                <a:sym typeface="Arial"/>
              </a:rPr>
              <a:t>Thank You</a:t>
            </a:r>
            <a:endParaRPr b="0" i="0" sz="6000" u="none" cap="none" strike="noStrike">
              <a:solidFill>
                <a:schemeClr val="accent6"/>
              </a:solidFill>
              <a:latin typeface="Arial"/>
              <a:ea typeface="Arial"/>
              <a:cs typeface="Arial"/>
              <a:sym typeface="Arial"/>
            </a:endParaRPr>
          </a:p>
        </p:txBody>
      </p:sp>
      <p:sp>
        <p:nvSpPr>
          <p:cNvPr id="202" name="Google Shape;202;g101fc0fcf68_0_69">
            <a:hlinkClick r:id="rId4"/>
          </p:cNvPr>
          <p:cNvSpPr txBox="1"/>
          <p:nvPr/>
        </p:nvSpPr>
        <p:spPr>
          <a:xfrm>
            <a:off x="2035525" y="2779300"/>
            <a:ext cx="29712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sng" cap="none" strike="noStrike">
                <a:solidFill>
                  <a:schemeClr val="dk1"/>
                </a:solidFill>
                <a:latin typeface="Arial"/>
                <a:ea typeface="Arial"/>
                <a:cs typeface="Arial"/>
                <a:sym typeface="Arial"/>
              </a:rPr>
              <a:t>netsuite.sales@folio3.com</a:t>
            </a:r>
            <a:endParaRPr b="0" i="0" sz="1800" u="none" cap="none" strike="noStrike">
              <a:solidFill>
                <a:srgbClr val="000000"/>
              </a:solidFill>
              <a:latin typeface="Arial"/>
              <a:ea typeface="Arial"/>
              <a:cs typeface="Arial"/>
              <a:sym typeface="Arial"/>
            </a:endParaRPr>
          </a:p>
        </p:txBody>
      </p:sp>
      <p:sp>
        <p:nvSpPr>
          <p:cNvPr id="203" name="Google Shape;203;g101fc0fcf68_0_69">
            <a:hlinkClick r:id="rId5"/>
          </p:cNvPr>
          <p:cNvSpPr txBox="1"/>
          <p:nvPr/>
        </p:nvSpPr>
        <p:spPr>
          <a:xfrm>
            <a:off x="5204742" y="2779300"/>
            <a:ext cx="25260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sng" cap="none" strike="noStrike">
                <a:solidFill>
                  <a:schemeClr val="dk1"/>
                </a:solidFill>
                <a:latin typeface="Arial"/>
                <a:ea typeface="Arial"/>
                <a:cs typeface="Arial"/>
                <a:sym typeface="Arial"/>
              </a:rPr>
              <a:t>netsuite.folio3.com</a:t>
            </a:r>
            <a:endParaRPr b="0" i="0" sz="1800" u="none" cap="none" strike="noStrike">
              <a:solidFill>
                <a:srgbClr val="000000"/>
              </a:solidFill>
              <a:latin typeface="Arial"/>
              <a:ea typeface="Arial"/>
              <a:cs typeface="Arial"/>
              <a:sym typeface="Arial"/>
            </a:endParaRPr>
          </a:p>
        </p:txBody>
      </p:sp>
      <p:sp>
        <p:nvSpPr>
          <p:cNvPr id="204" name="Google Shape;204;g101fc0fcf68_0_69"/>
          <p:cNvSpPr txBox="1"/>
          <p:nvPr/>
        </p:nvSpPr>
        <p:spPr>
          <a:xfrm>
            <a:off x="278780" y="4075310"/>
            <a:ext cx="2152200" cy="95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595959"/>
                </a:solidFill>
                <a:latin typeface="Arial"/>
                <a:ea typeface="Arial"/>
                <a:cs typeface="Arial"/>
                <a:sym typeface="Arial"/>
              </a:rPr>
              <a:t>Pleasanton, California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595959"/>
                </a:solidFill>
                <a:latin typeface="Arial"/>
                <a:ea typeface="Arial"/>
                <a:cs typeface="Arial"/>
                <a:sym typeface="Arial"/>
              </a:rPr>
              <a:t>Chicago, Illinois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595959"/>
                </a:solidFill>
                <a:latin typeface="Arial"/>
                <a:ea typeface="Arial"/>
                <a:cs typeface="Arial"/>
                <a:sym typeface="Arial"/>
              </a:rPr>
              <a:t>Toronto, Canada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595959"/>
                </a:solidFill>
                <a:latin typeface="Arial"/>
                <a:ea typeface="Arial"/>
                <a:cs typeface="Arial"/>
                <a:sym typeface="Arial"/>
              </a:rPr>
              <a:t>Guadalajara, Mexico</a:t>
            </a:r>
            <a:endParaRPr b="0" i="0" sz="1400" u="none" cap="none" strike="noStrike">
              <a:solidFill>
                <a:srgbClr val="000000"/>
              </a:solidFill>
              <a:latin typeface="Arial"/>
              <a:ea typeface="Arial"/>
              <a:cs typeface="Arial"/>
              <a:sym typeface="Arial"/>
            </a:endParaRPr>
          </a:p>
        </p:txBody>
      </p:sp>
      <p:sp>
        <p:nvSpPr>
          <p:cNvPr id="205" name="Google Shape;205;g101fc0fcf68_0_69"/>
          <p:cNvSpPr txBox="1"/>
          <p:nvPr/>
        </p:nvSpPr>
        <p:spPr>
          <a:xfrm>
            <a:off x="3147037" y="4044533"/>
            <a:ext cx="2448600" cy="984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3F3F3F"/>
                </a:solidFill>
                <a:latin typeface="Arial"/>
                <a:ea typeface="Arial"/>
                <a:cs typeface="Arial"/>
                <a:sym typeface="Arial"/>
              </a:rPr>
              <a:t>Head Office: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595959"/>
                </a:solidFill>
                <a:latin typeface="Arial"/>
                <a:ea typeface="Arial"/>
                <a:cs typeface="Arial"/>
                <a:sym typeface="Arial"/>
              </a:rPr>
              <a:t>1301 Shoreway Road,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595959"/>
                </a:solidFill>
                <a:latin typeface="Arial"/>
                <a:ea typeface="Arial"/>
                <a:cs typeface="Arial"/>
                <a:sym typeface="Arial"/>
              </a:rPr>
              <a:t>Suite 160,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595959"/>
                </a:solidFill>
                <a:latin typeface="Arial"/>
                <a:ea typeface="Arial"/>
                <a:cs typeface="Arial"/>
                <a:sym typeface="Arial"/>
              </a:rPr>
              <a:t>Belmont, CA 94002, USA</a:t>
            </a:r>
            <a:endParaRPr b="0" i="0" sz="1400" u="none" cap="none" strike="noStrike">
              <a:solidFill>
                <a:srgbClr val="000000"/>
              </a:solidFill>
              <a:latin typeface="Arial"/>
              <a:ea typeface="Arial"/>
              <a:cs typeface="Arial"/>
              <a:sym typeface="Arial"/>
            </a:endParaRPr>
          </a:p>
        </p:txBody>
      </p:sp>
      <p:sp>
        <p:nvSpPr>
          <p:cNvPr id="206" name="Google Shape;206;g101fc0fcf68_0_69"/>
          <p:cNvSpPr txBox="1"/>
          <p:nvPr/>
        </p:nvSpPr>
        <p:spPr>
          <a:xfrm>
            <a:off x="6530807" y="3967458"/>
            <a:ext cx="2428500" cy="1169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595959"/>
                </a:solidFill>
                <a:latin typeface="Arial"/>
                <a:ea typeface="Arial"/>
                <a:cs typeface="Arial"/>
                <a:sym typeface="Arial"/>
              </a:rPr>
              <a:t>Surrey, United Kingdom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595959"/>
                </a:solidFill>
                <a:latin typeface="Arial"/>
                <a:ea typeface="Arial"/>
                <a:cs typeface="Arial"/>
                <a:sym typeface="Arial"/>
              </a:rPr>
              <a:t>Dubai, UAE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595959"/>
                </a:solidFill>
                <a:latin typeface="Arial"/>
                <a:ea typeface="Arial"/>
                <a:cs typeface="Arial"/>
                <a:sym typeface="Arial"/>
              </a:rPr>
              <a:t>Sofia, Bulgaria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595959"/>
                </a:solidFill>
                <a:latin typeface="Arial"/>
                <a:ea typeface="Arial"/>
                <a:cs typeface="Arial"/>
                <a:sym typeface="Arial"/>
              </a:rPr>
              <a:t>Lahore &amp; Karachi, Pakistan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07" name="Google Shape;207;g101fc0fcf68_0_69"/>
          <p:cNvPicPr preferRelativeResize="0"/>
          <p:nvPr/>
        </p:nvPicPr>
        <p:blipFill rotWithShape="1">
          <a:blip r:embed="rId6">
            <a:alphaModFix/>
          </a:blip>
          <a:srcRect b="0" l="0" r="0" t="0"/>
          <a:stretch/>
        </p:blipFill>
        <p:spPr>
          <a:xfrm>
            <a:off x="362398" y="356375"/>
            <a:ext cx="1358318" cy="65335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ear whitout slide number">
  <a:themeElements>
    <a:clrScheme name="Vitamin C">
      <a:dk1>
        <a:srgbClr val="000000"/>
      </a:dk1>
      <a:lt1>
        <a:srgbClr val="FFFFFF"/>
      </a:lt1>
      <a:dk2>
        <a:srgbClr val="202125"/>
      </a:dk2>
      <a:lt2>
        <a:srgbClr val="FFFCFF"/>
      </a:lt2>
      <a:accent1>
        <a:srgbClr val="004B62"/>
      </a:accent1>
      <a:accent2>
        <a:srgbClr val="22957B"/>
      </a:accent2>
      <a:accent3>
        <a:srgbClr val="C5E041"/>
      </a:accent3>
      <a:accent4>
        <a:srgbClr val="FEE419"/>
      </a:accent4>
      <a:accent5>
        <a:srgbClr val="FD7F00"/>
      </a:accent5>
      <a:accent6>
        <a:srgbClr val="EE3B42"/>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