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handoutMasterIdLst>
    <p:handoutMasterId r:id="rId28"/>
  </p:handoutMasterIdLst>
  <p:sldIdLst>
    <p:sldId id="435" r:id="rId2"/>
    <p:sldId id="595" r:id="rId3"/>
    <p:sldId id="462" r:id="rId4"/>
    <p:sldId id="629" r:id="rId5"/>
    <p:sldId id="630" r:id="rId6"/>
    <p:sldId id="260" r:id="rId7"/>
    <p:sldId id="466" r:id="rId8"/>
    <p:sldId id="631" r:id="rId9"/>
    <p:sldId id="632" r:id="rId10"/>
    <p:sldId id="633" r:id="rId11"/>
    <p:sldId id="603" r:id="rId12"/>
    <p:sldId id="463" r:id="rId13"/>
    <p:sldId id="467" r:id="rId14"/>
    <p:sldId id="634" r:id="rId15"/>
    <p:sldId id="263" r:id="rId16"/>
    <p:sldId id="635" r:id="rId17"/>
    <p:sldId id="272" r:id="rId18"/>
    <p:sldId id="273" r:id="rId19"/>
    <p:sldId id="468" r:id="rId20"/>
    <p:sldId id="469" r:id="rId21"/>
    <p:sldId id="438" r:id="rId22"/>
    <p:sldId id="316" r:id="rId23"/>
    <p:sldId id="440" r:id="rId24"/>
    <p:sldId id="277" r:id="rId25"/>
    <p:sldId id="592" r:id="rId26"/>
  </p:sldIdLst>
  <p:sldSz cx="18288000" cy="10287000"/>
  <p:notesSz cx="6858000" cy="9144000"/>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48" userDrawn="1">
          <p15:clr>
            <a:srgbClr val="A4A3A4"/>
          </p15:clr>
        </p15:guide>
        <p15:guide id="3" orient="horz" pos="5808" userDrawn="1">
          <p15:clr>
            <a:srgbClr val="A4A3A4"/>
          </p15:clr>
        </p15:guide>
        <p15:guide id="4" pos="576" userDrawn="1">
          <p15:clr>
            <a:srgbClr val="A4A3A4"/>
          </p15:clr>
        </p15:guide>
        <p15:guide id="5" pos="10920" userDrawn="1">
          <p15:clr>
            <a:srgbClr val="A4A3A4"/>
          </p15:clr>
        </p15:guide>
        <p15:guide id="8" orient="horz" pos="3264" userDrawn="1">
          <p15:clr>
            <a:srgbClr val="A4A3A4"/>
          </p15:clr>
        </p15:guide>
        <p15:guide id="9" pos="573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626"/>
    <a:srgbClr val="6590C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96370" autoAdjust="0"/>
  </p:normalViewPr>
  <p:slideViewPr>
    <p:cSldViewPr snapToGrid="0" showGuides="1">
      <p:cViewPr varScale="1">
        <p:scale>
          <a:sx n="54" d="100"/>
          <a:sy n="54" d="100"/>
        </p:scale>
        <p:origin x="778" y="86"/>
      </p:cViewPr>
      <p:guideLst>
        <p:guide orient="horz" pos="648"/>
        <p:guide orient="horz" pos="5808"/>
        <p:guide pos="576"/>
        <p:guide pos="10920"/>
        <p:guide orient="horz" pos="3264"/>
        <p:guide pos="5736"/>
      </p:guideLst>
    </p:cSldViewPr>
  </p:slideViewPr>
  <p:notesTextViewPr>
    <p:cViewPr>
      <p:scale>
        <a:sx n="1" d="1"/>
        <a:sy n="1" d="1"/>
      </p:scale>
      <p:origin x="0" y="0"/>
    </p:cViewPr>
  </p:notesTextViewPr>
  <p:sorterViewPr>
    <p:cViewPr>
      <p:scale>
        <a:sx n="100" d="100"/>
        <a:sy n="100" d="100"/>
      </p:scale>
      <p:origin x="0" y="-4902"/>
    </p:cViewPr>
  </p:sorterViewPr>
  <p:notesViewPr>
    <p:cSldViewPr snapToGrid="0">
      <p:cViewPr varScale="1">
        <p:scale>
          <a:sx n="83" d="100"/>
          <a:sy n="83" d="100"/>
        </p:scale>
        <p:origin x="3078"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3A475C-0B6F-4FF4-AB70-AB2EF2647240}" type="datetimeFigureOut">
              <a:rPr lang="en-US" smtClean="0"/>
              <a:t>6/1/2023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45029D6-98FF-4A22-9D29-C361A8B3AC91}" type="slidenum">
              <a:rPr lang="en-US" smtClean="0"/>
              <a:t>‹#›</a:t>
            </a:fld>
            <a:endParaRPr lang="en-US"/>
          </a:p>
        </p:txBody>
      </p:sp>
    </p:spTree>
    <p:extLst>
      <p:ext uri="{BB962C8B-B14F-4D97-AF65-F5344CB8AC3E}">
        <p14:creationId xmlns:p14="http://schemas.microsoft.com/office/powerpoint/2010/main" val="325671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01FFA5-63AC-40CC-ABDC-ABFBE2AEE080}" type="datetimeFigureOut">
              <a:rPr lang="en-US" smtClean="0"/>
              <a:t>6/1/2023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7EAD21-347A-49D6-B746-1DD893311168}" type="slidenum">
              <a:rPr lang="en-US" smtClean="0"/>
              <a:t>‹#›</a:t>
            </a:fld>
            <a:endParaRPr lang="en-US"/>
          </a:p>
        </p:txBody>
      </p:sp>
    </p:spTree>
    <p:extLst>
      <p:ext uri="{BB962C8B-B14F-4D97-AF65-F5344CB8AC3E}">
        <p14:creationId xmlns:p14="http://schemas.microsoft.com/office/powerpoint/2010/main" val="3054838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07EAD21-347A-49D6-B746-1DD893311168}" type="slidenum">
              <a:rPr lang="en-US" smtClean="0"/>
              <a:t>3</a:t>
            </a:fld>
            <a:endParaRPr lang="en-US"/>
          </a:p>
        </p:txBody>
      </p:sp>
    </p:spTree>
    <p:extLst>
      <p:ext uri="{BB962C8B-B14F-4D97-AF65-F5344CB8AC3E}">
        <p14:creationId xmlns:p14="http://schemas.microsoft.com/office/powerpoint/2010/main" val="31192517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6"/>
        <p:cNvGrpSpPr/>
        <p:nvPr/>
      </p:nvGrpSpPr>
      <p:grpSpPr>
        <a:xfrm>
          <a:off x="0" y="0"/>
          <a:ext cx="0" cy="0"/>
          <a:chOff x="0" y="0"/>
          <a:chExt cx="0" cy="0"/>
        </a:xfrm>
      </p:grpSpPr>
      <p:sp>
        <p:nvSpPr>
          <p:cNvPr id="8647" name="Google Shape;8647;p2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8" name="Google Shape;8648;p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46"/>
        <p:cNvGrpSpPr/>
        <p:nvPr/>
      </p:nvGrpSpPr>
      <p:grpSpPr>
        <a:xfrm>
          <a:off x="0" y="0"/>
          <a:ext cx="0" cy="0"/>
          <a:chOff x="0" y="0"/>
          <a:chExt cx="0" cy="0"/>
        </a:xfrm>
      </p:grpSpPr>
      <p:sp>
        <p:nvSpPr>
          <p:cNvPr id="8647" name="Google Shape;8647;p2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48" name="Google Shape;8648;p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320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7EAD21-347A-49D6-B746-1DD893311168}" type="slidenum">
              <a:rPr lang="en-US" smtClean="0"/>
              <a:t>17</a:t>
            </a:fld>
            <a:endParaRPr lang="en-US"/>
          </a:p>
        </p:txBody>
      </p:sp>
    </p:spTree>
    <p:extLst>
      <p:ext uri="{BB962C8B-B14F-4D97-AF65-F5344CB8AC3E}">
        <p14:creationId xmlns:p14="http://schemas.microsoft.com/office/powerpoint/2010/main" val="2517375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ull Canvas">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0" y="0"/>
            <a:ext cx="18287999" cy="102870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4511552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divdul team">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746912" y="2347415"/>
            <a:ext cx="3941064" cy="570259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26967641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URCHASE">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072760" y="6284579"/>
            <a:ext cx="1508760" cy="219456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241734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PORTANT POINTS">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570017" y="4280605"/>
            <a:ext cx="2944368" cy="47365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37025239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pport Team_1">
    <p:spTree>
      <p:nvGrpSpPr>
        <p:cNvPr id="1" name=""/>
        <p:cNvGrpSpPr/>
        <p:nvPr/>
      </p:nvGrpSpPr>
      <p:grpSpPr>
        <a:xfrm>
          <a:off x="0" y="0"/>
          <a:ext cx="0" cy="0"/>
          <a:chOff x="0" y="0"/>
          <a:chExt cx="0" cy="0"/>
        </a:xfrm>
      </p:grpSpPr>
      <p:sp>
        <p:nvSpPr>
          <p:cNvPr id="11" name="Picture Placeholder 2"/>
          <p:cNvSpPr>
            <a:spLocks noGrp="1"/>
          </p:cNvSpPr>
          <p:nvPr>
            <p:ph type="pic" idx="10"/>
          </p:nvPr>
        </p:nvSpPr>
        <p:spPr>
          <a:xfrm>
            <a:off x="13321096" y="6926716"/>
            <a:ext cx="1901952" cy="2304288"/>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3" name="Picture Placeholder 2"/>
          <p:cNvSpPr>
            <a:spLocks noGrp="1"/>
          </p:cNvSpPr>
          <p:nvPr>
            <p:ph type="pic" idx="12"/>
          </p:nvPr>
        </p:nvSpPr>
        <p:spPr>
          <a:xfrm>
            <a:off x="7511076" y="6511904"/>
            <a:ext cx="1901952" cy="2304288"/>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4" name="Picture Placeholder 2"/>
          <p:cNvSpPr>
            <a:spLocks noGrp="1"/>
          </p:cNvSpPr>
          <p:nvPr>
            <p:ph type="pic" idx="13"/>
          </p:nvPr>
        </p:nvSpPr>
        <p:spPr>
          <a:xfrm>
            <a:off x="10540879" y="4927319"/>
            <a:ext cx="1901952" cy="2304288"/>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5" name="Picture Placeholder 2"/>
          <p:cNvSpPr>
            <a:spLocks noGrp="1"/>
          </p:cNvSpPr>
          <p:nvPr>
            <p:ph type="pic" idx="14"/>
          </p:nvPr>
        </p:nvSpPr>
        <p:spPr>
          <a:xfrm>
            <a:off x="13321096" y="2927922"/>
            <a:ext cx="1901952" cy="2304288"/>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12" name="Picture Placeholder 2"/>
          <p:cNvSpPr>
            <a:spLocks noGrp="1"/>
          </p:cNvSpPr>
          <p:nvPr>
            <p:ph type="pic" idx="11"/>
          </p:nvPr>
        </p:nvSpPr>
        <p:spPr>
          <a:xfrm>
            <a:off x="7511076" y="3342734"/>
            <a:ext cx="1901952" cy="2304288"/>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
        <p:nvSpPr>
          <p:cNvPr id="5" name="Picture Placeholder 2"/>
          <p:cNvSpPr>
            <a:spLocks noGrp="1"/>
          </p:cNvSpPr>
          <p:nvPr>
            <p:ph type="pic" idx="1"/>
          </p:nvPr>
        </p:nvSpPr>
        <p:spPr>
          <a:xfrm>
            <a:off x="1818837" y="4305538"/>
            <a:ext cx="2916936" cy="3547872"/>
          </a:xfrm>
          <a:prstGeom prst="roundRect">
            <a:avLst/>
          </a:prstGeom>
          <a:ln w="381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218256925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pport Team_2">
    <p:spTree>
      <p:nvGrpSpPr>
        <p:cNvPr id="1" name=""/>
        <p:cNvGrpSpPr/>
        <p:nvPr/>
      </p:nvGrpSpPr>
      <p:grpSpPr>
        <a:xfrm>
          <a:off x="0" y="0"/>
          <a:ext cx="0" cy="0"/>
          <a:chOff x="0" y="0"/>
          <a:chExt cx="0" cy="0"/>
        </a:xfrm>
      </p:grpSpPr>
      <p:sp>
        <p:nvSpPr>
          <p:cNvPr id="27" name="Picture Placeholder 2"/>
          <p:cNvSpPr>
            <a:spLocks noGrp="1"/>
          </p:cNvSpPr>
          <p:nvPr>
            <p:ph type="pic" idx="26"/>
          </p:nvPr>
        </p:nvSpPr>
        <p:spPr>
          <a:xfrm>
            <a:off x="4368747" y="2093828"/>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28" name="Picture Placeholder 2"/>
          <p:cNvSpPr>
            <a:spLocks noGrp="1"/>
          </p:cNvSpPr>
          <p:nvPr>
            <p:ph type="pic" idx="27"/>
          </p:nvPr>
        </p:nvSpPr>
        <p:spPr>
          <a:xfrm>
            <a:off x="6996272" y="5749149"/>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p:ph type="pic" idx="14"/>
          </p:nvPr>
        </p:nvSpPr>
        <p:spPr>
          <a:xfrm>
            <a:off x="1784710" y="2093828"/>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8" name="Picture Placeholder 2"/>
          <p:cNvSpPr>
            <a:spLocks noGrp="1"/>
          </p:cNvSpPr>
          <p:nvPr>
            <p:ph type="pic" idx="15"/>
          </p:nvPr>
        </p:nvSpPr>
        <p:spPr>
          <a:xfrm>
            <a:off x="7020849" y="2093828"/>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7" name="Picture Placeholder 2"/>
          <p:cNvSpPr>
            <a:spLocks noGrp="1"/>
          </p:cNvSpPr>
          <p:nvPr>
            <p:ph type="pic" idx="24"/>
          </p:nvPr>
        </p:nvSpPr>
        <p:spPr>
          <a:xfrm>
            <a:off x="1784710" y="5746636"/>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8" name="Picture Placeholder 2"/>
          <p:cNvSpPr>
            <a:spLocks noGrp="1"/>
          </p:cNvSpPr>
          <p:nvPr>
            <p:ph type="pic" idx="25"/>
          </p:nvPr>
        </p:nvSpPr>
        <p:spPr>
          <a:xfrm>
            <a:off x="4390491" y="5744411"/>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44265317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adership">
    <p:spTree>
      <p:nvGrpSpPr>
        <p:cNvPr id="1" name=""/>
        <p:cNvGrpSpPr/>
        <p:nvPr/>
      </p:nvGrpSpPr>
      <p:grpSpPr>
        <a:xfrm>
          <a:off x="0" y="0"/>
          <a:ext cx="0" cy="0"/>
          <a:chOff x="0" y="0"/>
          <a:chExt cx="0" cy="0"/>
        </a:xfrm>
      </p:grpSpPr>
      <p:sp>
        <p:nvSpPr>
          <p:cNvPr id="13" name="Picture Placeholder 2"/>
          <p:cNvSpPr>
            <a:spLocks noGrp="1"/>
          </p:cNvSpPr>
          <p:nvPr>
            <p:ph type="pic" idx="25"/>
          </p:nvPr>
        </p:nvSpPr>
        <p:spPr>
          <a:xfrm>
            <a:off x="5778942" y="3603848"/>
            <a:ext cx="2322576" cy="2322576"/>
          </a:xfrm>
          <a:prstGeom prst="ellipse">
            <a:avLst/>
          </a:prstGeom>
          <a:ln w="76200">
            <a:solidFill>
              <a:schemeClr val="accent4">
                <a:lumMod val="75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4" name="Picture Placeholder 2"/>
          <p:cNvSpPr>
            <a:spLocks noGrp="1"/>
          </p:cNvSpPr>
          <p:nvPr>
            <p:ph type="pic" idx="26"/>
          </p:nvPr>
        </p:nvSpPr>
        <p:spPr>
          <a:xfrm>
            <a:off x="10284136" y="3603848"/>
            <a:ext cx="2322576" cy="2322576"/>
          </a:xfrm>
          <a:prstGeom prst="ellipse">
            <a:avLst/>
          </a:prstGeom>
          <a:ln w="76200">
            <a:solidFill>
              <a:schemeClr val="accent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5" name="Picture Placeholder 2"/>
          <p:cNvSpPr>
            <a:spLocks noGrp="1"/>
          </p:cNvSpPr>
          <p:nvPr>
            <p:ph type="pic" idx="27"/>
          </p:nvPr>
        </p:nvSpPr>
        <p:spPr>
          <a:xfrm>
            <a:off x="14707441" y="3603848"/>
            <a:ext cx="2322576" cy="2322576"/>
          </a:xfrm>
          <a:prstGeom prst="ellipse">
            <a:avLst/>
          </a:prstGeom>
          <a:ln w="76200">
            <a:solidFill>
              <a:schemeClr val="accent2">
                <a:lumMod val="75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7" name="Picture Placeholder 2"/>
          <p:cNvSpPr>
            <a:spLocks noGrp="1"/>
          </p:cNvSpPr>
          <p:nvPr>
            <p:ph type="pic" idx="24"/>
          </p:nvPr>
        </p:nvSpPr>
        <p:spPr>
          <a:xfrm>
            <a:off x="1273748" y="3603848"/>
            <a:ext cx="2322576" cy="2322576"/>
          </a:xfrm>
          <a:prstGeom prst="ellipse">
            <a:avLst/>
          </a:prstGeom>
          <a:ln w="76200">
            <a:solidFill>
              <a:schemeClr val="accent6"/>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5968627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adership_2">
    <p:spTree>
      <p:nvGrpSpPr>
        <p:cNvPr id="1" name=""/>
        <p:cNvGrpSpPr/>
        <p:nvPr/>
      </p:nvGrpSpPr>
      <p:grpSpPr>
        <a:xfrm>
          <a:off x="0" y="0"/>
          <a:ext cx="0" cy="0"/>
          <a:chOff x="0" y="0"/>
          <a:chExt cx="0" cy="0"/>
        </a:xfrm>
      </p:grpSpPr>
      <p:sp>
        <p:nvSpPr>
          <p:cNvPr id="17" name="Picture Placeholder 2"/>
          <p:cNvSpPr>
            <a:spLocks noGrp="1"/>
          </p:cNvSpPr>
          <p:nvPr>
            <p:ph type="pic" idx="24"/>
          </p:nvPr>
        </p:nvSpPr>
        <p:spPr>
          <a:xfrm>
            <a:off x="1787857" y="4219668"/>
            <a:ext cx="6647688" cy="3948622"/>
          </a:xfrm>
          <a:prstGeom prst="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6889867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dership_3">
    <p:spTree>
      <p:nvGrpSpPr>
        <p:cNvPr id="1" name=""/>
        <p:cNvGrpSpPr/>
        <p:nvPr/>
      </p:nvGrpSpPr>
      <p:grpSpPr>
        <a:xfrm>
          <a:off x="0" y="0"/>
          <a:ext cx="0" cy="0"/>
          <a:chOff x="0" y="0"/>
          <a:chExt cx="0" cy="0"/>
        </a:xfrm>
      </p:grpSpPr>
      <p:sp>
        <p:nvSpPr>
          <p:cNvPr id="17" name="Picture Placeholder 2"/>
          <p:cNvSpPr>
            <a:spLocks noGrp="1"/>
          </p:cNvSpPr>
          <p:nvPr>
            <p:ph type="pic" idx="24"/>
          </p:nvPr>
        </p:nvSpPr>
        <p:spPr>
          <a:xfrm>
            <a:off x="1842448" y="4081053"/>
            <a:ext cx="6155140" cy="3452038"/>
          </a:xfrm>
          <a:prstGeom prst="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010656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welcome Page_1">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0" y="7028599"/>
            <a:ext cx="18288000" cy="3258401"/>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22786047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RTNERSHIP">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0" y="8187495"/>
            <a:ext cx="18288000" cy="2099505"/>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15644383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 Us 01">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314700" y="3230563"/>
            <a:ext cx="4352544" cy="4352544"/>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5614461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About US">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0" y="0"/>
            <a:ext cx="18288000" cy="484632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2747302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 Page_01">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2468691" y="3680828"/>
            <a:ext cx="13725144" cy="3637163"/>
          </a:xfrm>
          <a:prstGeom prst="round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36466655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r Offices">
    <p:spTree>
      <p:nvGrpSpPr>
        <p:cNvPr id="1" name=""/>
        <p:cNvGrpSpPr/>
        <p:nvPr/>
      </p:nvGrpSpPr>
      <p:grpSpPr>
        <a:xfrm>
          <a:off x="0" y="0"/>
          <a:ext cx="0" cy="0"/>
          <a:chOff x="0" y="0"/>
          <a:chExt cx="0" cy="0"/>
        </a:xfrm>
      </p:grpSpPr>
      <p:sp>
        <p:nvSpPr>
          <p:cNvPr id="3" name="Picture Placeholder 2"/>
          <p:cNvSpPr>
            <a:spLocks noGrp="1" noChangeAspect="1"/>
          </p:cNvSpPr>
          <p:nvPr>
            <p:ph type="pic" idx="10"/>
          </p:nvPr>
        </p:nvSpPr>
        <p:spPr>
          <a:xfrm>
            <a:off x="9235440" y="3225473"/>
            <a:ext cx="8138160" cy="43251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 name="Picture Placeholder 2"/>
          <p:cNvSpPr>
            <a:spLocks noGrp="1" noChangeAspect="1"/>
          </p:cNvSpPr>
          <p:nvPr>
            <p:ph type="pic" idx="11"/>
          </p:nvPr>
        </p:nvSpPr>
        <p:spPr>
          <a:xfrm>
            <a:off x="914400" y="3225473"/>
            <a:ext cx="8138160" cy="43251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42451729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ission / Vision">
    <p:spTree>
      <p:nvGrpSpPr>
        <p:cNvPr id="1" name=""/>
        <p:cNvGrpSpPr/>
        <p:nvPr/>
      </p:nvGrpSpPr>
      <p:grpSpPr>
        <a:xfrm>
          <a:off x="0" y="0"/>
          <a:ext cx="0" cy="0"/>
          <a:chOff x="0" y="0"/>
          <a:chExt cx="0" cy="0"/>
        </a:xfrm>
      </p:grpSpPr>
      <p:sp>
        <p:nvSpPr>
          <p:cNvPr id="4" name="Picture Placeholder 2"/>
          <p:cNvSpPr>
            <a:spLocks noGrp="1" noChangeAspect="1"/>
          </p:cNvSpPr>
          <p:nvPr>
            <p:ph type="pic" idx="11"/>
          </p:nvPr>
        </p:nvSpPr>
        <p:spPr>
          <a:xfrm>
            <a:off x="914401" y="2836862"/>
            <a:ext cx="8212138" cy="3268663"/>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noChangeAspect="1"/>
          </p:cNvSpPr>
          <p:nvPr>
            <p:ph type="pic" idx="12"/>
          </p:nvPr>
        </p:nvSpPr>
        <p:spPr>
          <a:xfrm>
            <a:off x="9161462" y="2836862"/>
            <a:ext cx="8212138" cy="3268663"/>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3" name="Picture Placeholder 2"/>
          <p:cNvSpPr>
            <a:spLocks noGrp="1" noChangeAspect="1"/>
          </p:cNvSpPr>
          <p:nvPr>
            <p:ph type="pic" idx="13"/>
          </p:nvPr>
        </p:nvSpPr>
        <p:spPr>
          <a:xfrm>
            <a:off x="9161462" y="6140450"/>
            <a:ext cx="8212138" cy="3268663"/>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4" name="Picture Placeholder 2"/>
          <p:cNvSpPr>
            <a:spLocks noGrp="1" noChangeAspect="1"/>
          </p:cNvSpPr>
          <p:nvPr>
            <p:ph type="pic" idx="14"/>
          </p:nvPr>
        </p:nvSpPr>
        <p:spPr>
          <a:xfrm>
            <a:off x="914401" y="6140450"/>
            <a:ext cx="8212138" cy="3268663"/>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0794021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ission / Vision_2">
    <p:spTree>
      <p:nvGrpSpPr>
        <p:cNvPr id="1" name=""/>
        <p:cNvGrpSpPr/>
        <p:nvPr/>
      </p:nvGrpSpPr>
      <p:grpSpPr>
        <a:xfrm>
          <a:off x="0" y="0"/>
          <a:ext cx="0" cy="0"/>
          <a:chOff x="0" y="0"/>
          <a:chExt cx="0" cy="0"/>
        </a:xfrm>
      </p:grpSpPr>
      <p:sp>
        <p:nvSpPr>
          <p:cNvPr id="4" name="Picture Placeholder 2"/>
          <p:cNvSpPr>
            <a:spLocks noGrp="1" noChangeAspect="1"/>
          </p:cNvSpPr>
          <p:nvPr>
            <p:ph type="pic" idx="11"/>
          </p:nvPr>
        </p:nvSpPr>
        <p:spPr>
          <a:xfrm>
            <a:off x="914400" y="2533149"/>
            <a:ext cx="3632546"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3" name="Picture Placeholder 2"/>
          <p:cNvSpPr>
            <a:spLocks noGrp="1" noChangeAspect="1"/>
          </p:cNvSpPr>
          <p:nvPr>
            <p:ph type="pic" idx="12"/>
          </p:nvPr>
        </p:nvSpPr>
        <p:spPr>
          <a:xfrm>
            <a:off x="5189948" y="2533149"/>
            <a:ext cx="3632546"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4" name="Picture Placeholder 2"/>
          <p:cNvSpPr>
            <a:spLocks noGrp="1" noChangeAspect="1"/>
          </p:cNvSpPr>
          <p:nvPr>
            <p:ph type="pic" idx="13"/>
          </p:nvPr>
        </p:nvSpPr>
        <p:spPr>
          <a:xfrm>
            <a:off x="9465494" y="2533149"/>
            <a:ext cx="3632546"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5" name="Picture Placeholder 2"/>
          <p:cNvSpPr>
            <a:spLocks noGrp="1" noChangeAspect="1"/>
          </p:cNvSpPr>
          <p:nvPr>
            <p:ph type="pic" idx="14"/>
          </p:nvPr>
        </p:nvSpPr>
        <p:spPr>
          <a:xfrm>
            <a:off x="13715504" y="2533149"/>
            <a:ext cx="3632546"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3662657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ur Service">
    <p:spTree>
      <p:nvGrpSpPr>
        <p:cNvPr id="1" name=""/>
        <p:cNvGrpSpPr/>
        <p:nvPr/>
      </p:nvGrpSpPr>
      <p:grpSpPr>
        <a:xfrm>
          <a:off x="0" y="0"/>
          <a:ext cx="0" cy="0"/>
          <a:chOff x="0" y="0"/>
          <a:chExt cx="0" cy="0"/>
        </a:xfrm>
      </p:grpSpPr>
      <p:sp>
        <p:nvSpPr>
          <p:cNvPr id="4" name="Picture Placeholder 2"/>
          <p:cNvSpPr>
            <a:spLocks noGrp="1" noChangeAspect="1"/>
          </p:cNvSpPr>
          <p:nvPr>
            <p:ph type="pic" idx="11"/>
          </p:nvPr>
        </p:nvSpPr>
        <p:spPr>
          <a:xfrm>
            <a:off x="8357903" y="5259164"/>
            <a:ext cx="4067139" cy="212140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noChangeAspect="1"/>
          </p:cNvSpPr>
          <p:nvPr>
            <p:ph type="pic" idx="12"/>
          </p:nvPr>
        </p:nvSpPr>
        <p:spPr>
          <a:xfrm>
            <a:off x="13306461" y="5235356"/>
            <a:ext cx="4067139" cy="212140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noChangeAspect="1"/>
          </p:cNvSpPr>
          <p:nvPr>
            <p:ph type="pic" idx="13"/>
          </p:nvPr>
        </p:nvSpPr>
        <p:spPr>
          <a:xfrm>
            <a:off x="922951" y="872926"/>
            <a:ext cx="5651239" cy="8357616"/>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71645515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ockup Page_1">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2577744" y="1670771"/>
            <a:ext cx="4489704" cy="606247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3951756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ockup Page_2">
    <p:spTree>
      <p:nvGrpSpPr>
        <p:cNvPr id="1" name=""/>
        <p:cNvGrpSpPr/>
        <p:nvPr/>
      </p:nvGrpSpPr>
      <p:grpSpPr>
        <a:xfrm>
          <a:off x="0" y="0"/>
          <a:ext cx="0" cy="0"/>
          <a:chOff x="0" y="0"/>
          <a:chExt cx="0" cy="0"/>
        </a:xfrm>
      </p:grpSpPr>
      <p:sp>
        <p:nvSpPr>
          <p:cNvPr id="8" name="Picture Placeholder 2"/>
          <p:cNvSpPr>
            <a:spLocks noGrp="1"/>
          </p:cNvSpPr>
          <p:nvPr>
            <p:ph type="pic" idx="15"/>
          </p:nvPr>
        </p:nvSpPr>
        <p:spPr>
          <a:xfrm>
            <a:off x="3882839" y="3405118"/>
            <a:ext cx="2834640" cy="50292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p:ph type="pic" idx="14"/>
          </p:nvPr>
        </p:nvSpPr>
        <p:spPr>
          <a:xfrm>
            <a:off x="7705688" y="3405118"/>
            <a:ext cx="2834640" cy="50292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3"/>
          </p:nvPr>
        </p:nvSpPr>
        <p:spPr>
          <a:xfrm>
            <a:off x="11532773" y="3405118"/>
            <a:ext cx="2834640" cy="50292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408242807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ockup Page_4">
    <p:spTree>
      <p:nvGrpSpPr>
        <p:cNvPr id="1" name=""/>
        <p:cNvGrpSpPr/>
        <p:nvPr/>
      </p:nvGrpSpPr>
      <p:grpSpPr>
        <a:xfrm>
          <a:off x="0" y="0"/>
          <a:ext cx="0" cy="0"/>
          <a:chOff x="0" y="0"/>
          <a:chExt cx="0" cy="0"/>
        </a:xfrm>
      </p:grpSpPr>
      <p:sp>
        <p:nvSpPr>
          <p:cNvPr id="13" name="Picture Placeholder 2"/>
          <p:cNvSpPr>
            <a:spLocks noGrp="1"/>
          </p:cNvSpPr>
          <p:nvPr>
            <p:ph type="pic" idx="17"/>
          </p:nvPr>
        </p:nvSpPr>
        <p:spPr>
          <a:xfrm>
            <a:off x="7049275" y="3149532"/>
            <a:ext cx="4213151" cy="547850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8" name="Picture Placeholder 2"/>
          <p:cNvSpPr>
            <a:spLocks noGrp="1"/>
          </p:cNvSpPr>
          <p:nvPr>
            <p:ph type="pic" idx="15"/>
          </p:nvPr>
        </p:nvSpPr>
        <p:spPr>
          <a:xfrm>
            <a:off x="2688707" y="3201230"/>
            <a:ext cx="4242816" cy="564184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6"/>
          </p:nvPr>
        </p:nvSpPr>
        <p:spPr>
          <a:xfrm>
            <a:off x="11323851" y="3214878"/>
            <a:ext cx="4242816" cy="564184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1727095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ockup Page_5">
    <p:spTree>
      <p:nvGrpSpPr>
        <p:cNvPr id="1" name=""/>
        <p:cNvGrpSpPr/>
        <p:nvPr/>
      </p:nvGrpSpPr>
      <p:grpSpPr>
        <a:xfrm>
          <a:off x="0" y="0"/>
          <a:ext cx="0" cy="0"/>
          <a:chOff x="0" y="0"/>
          <a:chExt cx="0" cy="0"/>
        </a:xfrm>
      </p:grpSpPr>
      <p:sp>
        <p:nvSpPr>
          <p:cNvPr id="8" name="Picture Placeholder 2"/>
          <p:cNvSpPr>
            <a:spLocks noGrp="1"/>
          </p:cNvSpPr>
          <p:nvPr>
            <p:ph type="pic" idx="15"/>
          </p:nvPr>
        </p:nvSpPr>
        <p:spPr>
          <a:xfrm>
            <a:off x="1433015" y="2552131"/>
            <a:ext cx="4096512" cy="54681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6"/>
          </p:nvPr>
        </p:nvSpPr>
        <p:spPr>
          <a:xfrm>
            <a:off x="3414423" y="4659966"/>
            <a:ext cx="5486400" cy="4059936"/>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5987201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SINESS TREND">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3314700" y="3230563"/>
            <a:ext cx="4352544" cy="4352544"/>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708039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ockup Page_6">
    <p:spTree>
      <p:nvGrpSpPr>
        <p:cNvPr id="1" name=""/>
        <p:cNvGrpSpPr/>
        <p:nvPr/>
      </p:nvGrpSpPr>
      <p:grpSpPr>
        <a:xfrm>
          <a:off x="0" y="0"/>
          <a:ext cx="0" cy="0"/>
          <a:chOff x="0" y="0"/>
          <a:chExt cx="0" cy="0"/>
        </a:xfrm>
      </p:grpSpPr>
      <p:sp>
        <p:nvSpPr>
          <p:cNvPr id="11" name="Picture Placeholder 2"/>
          <p:cNvSpPr>
            <a:spLocks noGrp="1"/>
          </p:cNvSpPr>
          <p:nvPr>
            <p:ph type="pic" idx="17"/>
          </p:nvPr>
        </p:nvSpPr>
        <p:spPr>
          <a:xfrm>
            <a:off x="3042944" y="4656880"/>
            <a:ext cx="4956048" cy="281635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8"/>
          </p:nvPr>
        </p:nvSpPr>
        <p:spPr>
          <a:xfrm>
            <a:off x="9009069" y="6365257"/>
            <a:ext cx="3593592" cy="22585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8" name="Picture Placeholder 2"/>
          <p:cNvSpPr>
            <a:spLocks noGrp="1"/>
          </p:cNvSpPr>
          <p:nvPr>
            <p:ph type="pic" idx="15"/>
          </p:nvPr>
        </p:nvSpPr>
        <p:spPr>
          <a:xfrm>
            <a:off x="13763395" y="6354845"/>
            <a:ext cx="1755648" cy="235915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0" name="Picture Placeholder 2"/>
          <p:cNvSpPr>
            <a:spLocks noGrp="1"/>
          </p:cNvSpPr>
          <p:nvPr>
            <p:ph type="pic" idx="16"/>
          </p:nvPr>
        </p:nvSpPr>
        <p:spPr>
          <a:xfrm>
            <a:off x="2365092" y="6072114"/>
            <a:ext cx="1399032" cy="24871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414994025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ockup Page_3">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0140287" y="4067579"/>
            <a:ext cx="4617720" cy="263347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8629250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Mockup Page_7">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2114328" y="2966452"/>
            <a:ext cx="5440680" cy="4105656"/>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90066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Mockup Page_8">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3638909" y="3783392"/>
            <a:ext cx="2514600" cy="448970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2911892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Mockup Page_9">
    <p:spTree>
      <p:nvGrpSpPr>
        <p:cNvPr id="1" name=""/>
        <p:cNvGrpSpPr/>
        <p:nvPr/>
      </p:nvGrpSpPr>
      <p:grpSpPr>
        <a:xfrm>
          <a:off x="0" y="0"/>
          <a:ext cx="0" cy="0"/>
          <a:chOff x="0" y="0"/>
          <a:chExt cx="0" cy="0"/>
        </a:xfrm>
      </p:grpSpPr>
      <p:sp>
        <p:nvSpPr>
          <p:cNvPr id="8" name="Picture Placeholder 2"/>
          <p:cNvSpPr>
            <a:spLocks noGrp="1"/>
          </p:cNvSpPr>
          <p:nvPr>
            <p:ph type="pic" idx="15"/>
          </p:nvPr>
        </p:nvSpPr>
        <p:spPr>
          <a:xfrm>
            <a:off x="11652970" y="4097568"/>
            <a:ext cx="3639312" cy="22585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3"/>
          </p:nvPr>
        </p:nvSpPr>
        <p:spPr>
          <a:xfrm>
            <a:off x="2996798" y="4092918"/>
            <a:ext cx="3639312" cy="22585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p:ph type="pic" idx="14"/>
          </p:nvPr>
        </p:nvSpPr>
        <p:spPr>
          <a:xfrm>
            <a:off x="6552962" y="3366821"/>
            <a:ext cx="5184648" cy="320954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3645253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E-commerce Business_1">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5464787" y="2660362"/>
            <a:ext cx="5980176" cy="5980176"/>
          </a:xfrm>
          <a:prstGeom prst="flowChartConnector">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1974299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ods and Restaurant_1">
    <p:spTree>
      <p:nvGrpSpPr>
        <p:cNvPr id="1" name=""/>
        <p:cNvGrpSpPr/>
        <p:nvPr/>
      </p:nvGrpSpPr>
      <p:grpSpPr>
        <a:xfrm>
          <a:off x="0" y="0"/>
          <a:ext cx="0" cy="0"/>
          <a:chOff x="0" y="0"/>
          <a:chExt cx="0" cy="0"/>
        </a:xfrm>
      </p:grpSpPr>
      <p:sp>
        <p:nvSpPr>
          <p:cNvPr id="12" name="Picture Placeholder 2"/>
          <p:cNvSpPr>
            <a:spLocks noGrp="1"/>
          </p:cNvSpPr>
          <p:nvPr>
            <p:ph type="pic" idx="17"/>
          </p:nvPr>
        </p:nvSpPr>
        <p:spPr>
          <a:xfrm>
            <a:off x="13112941" y="5732040"/>
            <a:ext cx="2679192" cy="2679192"/>
          </a:xfrm>
          <a:prstGeom prst="flowChartConnector">
            <a:avLst/>
          </a:prstGeom>
          <a:ln w="76200">
            <a:solidFill>
              <a:schemeClr val="accent2">
                <a:lumMod val="40000"/>
                <a:lumOff val="60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9" name="Picture Placeholder 2"/>
          <p:cNvSpPr>
            <a:spLocks noGrp="1"/>
          </p:cNvSpPr>
          <p:nvPr>
            <p:ph type="pic" idx="14"/>
          </p:nvPr>
        </p:nvSpPr>
        <p:spPr>
          <a:xfrm>
            <a:off x="9922601" y="3504696"/>
            <a:ext cx="2606040" cy="2606040"/>
          </a:xfrm>
          <a:prstGeom prst="flowChartConnector">
            <a:avLst/>
          </a:prstGeom>
          <a:ln w="76200">
            <a:solidFill>
              <a:schemeClr val="accent5">
                <a:lumMod val="40000"/>
                <a:lumOff val="60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1" name="Picture Placeholder 2"/>
          <p:cNvSpPr>
            <a:spLocks noGrp="1"/>
          </p:cNvSpPr>
          <p:nvPr>
            <p:ph type="pic" idx="16"/>
          </p:nvPr>
        </p:nvSpPr>
        <p:spPr>
          <a:xfrm>
            <a:off x="7655696" y="5936558"/>
            <a:ext cx="2267712" cy="2267712"/>
          </a:xfrm>
          <a:prstGeom prst="flowChartConnector">
            <a:avLst/>
          </a:prstGeom>
          <a:ln w="76200">
            <a:solidFill>
              <a:schemeClr val="accent4">
                <a:lumMod val="40000"/>
                <a:lumOff val="60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0" name="Picture Placeholder 2"/>
          <p:cNvSpPr>
            <a:spLocks noGrp="1"/>
          </p:cNvSpPr>
          <p:nvPr>
            <p:ph type="pic" idx="15"/>
          </p:nvPr>
        </p:nvSpPr>
        <p:spPr>
          <a:xfrm>
            <a:off x="5150272" y="3229127"/>
            <a:ext cx="2258568" cy="2258568"/>
          </a:xfrm>
          <a:prstGeom prst="flowChartConnector">
            <a:avLst/>
          </a:prstGeom>
          <a:ln w="76200">
            <a:solidFill>
              <a:schemeClr val="accent6">
                <a:lumMod val="25000"/>
                <a:lumOff val="75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3"/>
          </p:nvPr>
        </p:nvSpPr>
        <p:spPr>
          <a:xfrm>
            <a:off x="1633447" y="5058099"/>
            <a:ext cx="2953512" cy="2953512"/>
          </a:xfrm>
          <a:prstGeom prst="flowChartConnector">
            <a:avLst/>
          </a:prstGeom>
          <a:ln w="76200">
            <a:solidFill>
              <a:schemeClr val="accent3">
                <a:lumMod val="40000"/>
                <a:lumOff val="60000"/>
              </a:schemeClr>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0923931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ods and Restaurant_2">
    <p:spTree>
      <p:nvGrpSpPr>
        <p:cNvPr id="1" name=""/>
        <p:cNvGrpSpPr/>
        <p:nvPr/>
      </p:nvGrpSpPr>
      <p:grpSpPr>
        <a:xfrm>
          <a:off x="0" y="0"/>
          <a:ext cx="0" cy="0"/>
          <a:chOff x="0" y="0"/>
          <a:chExt cx="0" cy="0"/>
        </a:xfrm>
      </p:grpSpPr>
      <p:sp>
        <p:nvSpPr>
          <p:cNvPr id="11" name="Picture Placeholder 2"/>
          <p:cNvSpPr>
            <a:spLocks noGrp="1"/>
          </p:cNvSpPr>
          <p:nvPr>
            <p:ph type="pic" idx="16"/>
          </p:nvPr>
        </p:nvSpPr>
        <p:spPr>
          <a:xfrm>
            <a:off x="6776329" y="3361700"/>
            <a:ext cx="2395728" cy="2395728"/>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3"/>
          </p:nvPr>
        </p:nvSpPr>
        <p:spPr>
          <a:xfrm>
            <a:off x="4178610" y="3601401"/>
            <a:ext cx="3374136" cy="3374136"/>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7" name="Picture Placeholder 2"/>
          <p:cNvSpPr>
            <a:spLocks noGrp="1"/>
          </p:cNvSpPr>
          <p:nvPr>
            <p:ph type="pic" idx="18"/>
          </p:nvPr>
        </p:nvSpPr>
        <p:spPr>
          <a:xfrm>
            <a:off x="7531473" y="1757794"/>
            <a:ext cx="1965960" cy="1965960"/>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7"/>
          </p:nvPr>
        </p:nvSpPr>
        <p:spPr>
          <a:xfrm>
            <a:off x="12695861" y="3361700"/>
            <a:ext cx="2395728" cy="2395728"/>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9" name="Picture Placeholder 2"/>
          <p:cNvSpPr>
            <a:spLocks noGrp="1"/>
          </p:cNvSpPr>
          <p:nvPr>
            <p:ph type="pic" idx="14"/>
          </p:nvPr>
        </p:nvSpPr>
        <p:spPr>
          <a:xfrm>
            <a:off x="8329164" y="2142360"/>
            <a:ext cx="4837176" cy="4837176"/>
          </a:xfrm>
          <a:prstGeom prst="flowChartConnector">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00860961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Director">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911682" y="2873692"/>
            <a:ext cx="5056632" cy="429984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5" name="Picture Placeholder 2"/>
          <p:cNvSpPr>
            <a:spLocks noGrp="1"/>
          </p:cNvSpPr>
          <p:nvPr>
            <p:ph type="pic" idx="14"/>
          </p:nvPr>
        </p:nvSpPr>
        <p:spPr>
          <a:xfrm>
            <a:off x="6597993" y="2873518"/>
            <a:ext cx="5056632" cy="43159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8" name="Picture Placeholder 2"/>
          <p:cNvSpPr>
            <a:spLocks noGrp="1"/>
          </p:cNvSpPr>
          <p:nvPr>
            <p:ph type="pic" idx="15"/>
          </p:nvPr>
        </p:nvSpPr>
        <p:spPr>
          <a:xfrm>
            <a:off x="12278868" y="2873518"/>
            <a:ext cx="5056632" cy="431596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96070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Individul Team">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1243365" y="3910824"/>
            <a:ext cx="2679192" cy="2679192"/>
          </a:xfrm>
          <a:prstGeom prst="ellipse">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p:ph type="pic" idx="14"/>
          </p:nvPr>
        </p:nvSpPr>
        <p:spPr>
          <a:xfrm>
            <a:off x="5606619" y="3910824"/>
            <a:ext cx="2679192" cy="2679192"/>
          </a:xfrm>
          <a:prstGeom prst="ellipse">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9" name="Picture Placeholder 2"/>
          <p:cNvSpPr>
            <a:spLocks noGrp="1"/>
          </p:cNvSpPr>
          <p:nvPr>
            <p:ph type="pic" idx="15"/>
          </p:nvPr>
        </p:nvSpPr>
        <p:spPr>
          <a:xfrm>
            <a:off x="9966942" y="3910824"/>
            <a:ext cx="2679192" cy="2679192"/>
          </a:xfrm>
          <a:prstGeom prst="ellipse">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0" name="Picture Placeholder 2"/>
          <p:cNvSpPr>
            <a:spLocks noGrp="1"/>
          </p:cNvSpPr>
          <p:nvPr>
            <p:ph type="pic" idx="16"/>
          </p:nvPr>
        </p:nvSpPr>
        <p:spPr>
          <a:xfrm>
            <a:off x="14321403" y="3910824"/>
            <a:ext cx="2679192" cy="2679192"/>
          </a:xfrm>
          <a:prstGeom prst="ellipse">
            <a:avLst/>
          </a:prstGeom>
          <a:ln w="76200">
            <a:solidFill>
              <a:schemeClr val="bg1"/>
            </a:solid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23219373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out Us 01">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4229361" y="4283265"/>
            <a:ext cx="3749040" cy="3749040"/>
          </a:xfrm>
          <a:prstGeom prst="flowChartConnector">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4867321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ndividul Team_2">
    <p:spTree>
      <p:nvGrpSpPr>
        <p:cNvPr id="1" name=""/>
        <p:cNvGrpSpPr/>
        <p:nvPr/>
      </p:nvGrpSpPr>
      <p:grpSpPr>
        <a:xfrm>
          <a:off x="0" y="0"/>
          <a:ext cx="0" cy="0"/>
          <a:chOff x="0" y="0"/>
          <a:chExt cx="0" cy="0"/>
        </a:xfrm>
      </p:grpSpPr>
      <p:sp>
        <p:nvSpPr>
          <p:cNvPr id="7" name="Picture Placeholder 2"/>
          <p:cNvSpPr>
            <a:spLocks noGrp="1"/>
          </p:cNvSpPr>
          <p:nvPr>
            <p:ph type="pic" idx="13"/>
          </p:nvPr>
        </p:nvSpPr>
        <p:spPr>
          <a:xfrm>
            <a:off x="5304384" y="3482202"/>
            <a:ext cx="3191256" cy="27249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p:ph type="pic" idx="14"/>
          </p:nvPr>
        </p:nvSpPr>
        <p:spPr>
          <a:xfrm>
            <a:off x="908451" y="3482202"/>
            <a:ext cx="3191256" cy="27249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9" name="Picture Placeholder 2"/>
          <p:cNvSpPr>
            <a:spLocks noGrp="1"/>
          </p:cNvSpPr>
          <p:nvPr>
            <p:ph type="pic" idx="15"/>
          </p:nvPr>
        </p:nvSpPr>
        <p:spPr>
          <a:xfrm>
            <a:off x="14089646" y="3482202"/>
            <a:ext cx="3191256" cy="27249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0" name="Picture Placeholder 2"/>
          <p:cNvSpPr>
            <a:spLocks noGrp="1"/>
          </p:cNvSpPr>
          <p:nvPr>
            <p:ph type="pic" idx="16"/>
          </p:nvPr>
        </p:nvSpPr>
        <p:spPr>
          <a:xfrm>
            <a:off x="9699216" y="3482202"/>
            <a:ext cx="3191256" cy="27249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2269044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Support Team">
    <p:spTree>
      <p:nvGrpSpPr>
        <p:cNvPr id="1" name=""/>
        <p:cNvGrpSpPr/>
        <p:nvPr/>
      </p:nvGrpSpPr>
      <p:grpSpPr>
        <a:xfrm>
          <a:off x="0" y="0"/>
          <a:ext cx="0" cy="0"/>
          <a:chOff x="0" y="0"/>
          <a:chExt cx="0" cy="0"/>
        </a:xfrm>
      </p:grpSpPr>
      <p:sp>
        <p:nvSpPr>
          <p:cNvPr id="6" name="Picture Placeholder 2"/>
          <p:cNvSpPr>
            <a:spLocks noGrp="1"/>
          </p:cNvSpPr>
          <p:nvPr>
            <p:ph type="pic" idx="14"/>
          </p:nvPr>
        </p:nvSpPr>
        <p:spPr>
          <a:xfrm>
            <a:off x="3829677" y="3861565"/>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8" name="Picture Placeholder 2"/>
          <p:cNvSpPr>
            <a:spLocks noGrp="1"/>
          </p:cNvSpPr>
          <p:nvPr>
            <p:ph type="pic" idx="15"/>
          </p:nvPr>
        </p:nvSpPr>
        <p:spPr>
          <a:xfrm>
            <a:off x="8289281" y="3478272"/>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1" name="Picture Placeholder 2"/>
          <p:cNvSpPr>
            <a:spLocks noGrp="1"/>
          </p:cNvSpPr>
          <p:nvPr>
            <p:ph type="pic" idx="16"/>
          </p:nvPr>
        </p:nvSpPr>
        <p:spPr>
          <a:xfrm>
            <a:off x="12761622" y="3861565"/>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7"/>
          </p:nvPr>
        </p:nvSpPr>
        <p:spPr>
          <a:xfrm>
            <a:off x="1276694" y="6751900"/>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3" name="Picture Placeholder 2"/>
          <p:cNvSpPr>
            <a:spLocks noGrp="1"/>
          </p:cNvSpPr>
          <p:nvPr>
            <p:ph type="pic" idx="18"/>
          </p:nvPr>
        </p:nvSpPr>
        <p:spPr>
          <a:xfrm>
            <a:off x="6459444" y="6728023"/>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4" name="Picture Placeholder 2"/>
          <p:cNvSpPr>
            <a:spLocks noGrp="1"/>
          </p:cNvSpPr>
          <p:nvPr>
            <p:ph type="pic" idx="19"/>
          </p:nvPr>
        </p:nvSpPr>
        <p:spPr>
          <a:xfrm>
            <a:off x="10178449" y="6742678"/>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5" name="Picture Placeholder 2"/>
          <p:cNvSpPr>
            <a:spLocks noGrp="1"/>
          </p:cNvSpPr>
          <p:nvPr>
            <p:ph type="pic" idx="20"/>
          </p:nvPr>
        </p:nvSpPr>
        <p:spPr>
          <a:xfrm>
            <a:off x="15345397" y="6747374"/>
            <a:ext cx="1737360" cy="185623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10434438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Leadership Skills">
    <p:spTree>
      <p:nvGrpSpPr>
        <p:cNvPr id="1" name=""/>
        <p:cNvGrpSpPr/>
        <p:nvPr/>
      </p:nvGrpSpPr>
      <p:grpSpPr>
        <a:xfrm>
          <a:off x="0" y="0"/>
          <a:ext cx="0" cy="0"/>
          <a:chOff x="0" y="0"/>
          <a:chExt cx="0" cy="0"/>
        </a:xfrm>
      </p:grpSpPr>
      <p:sp>
        <p:nvSpPr>
          <p:cNvPr id="6" name="Picture Placeholder 2"/>
          <p:cNvSpPr>
            <a:spLocks noGrp="1"/>
          </p:cNvSpPr>
          <p:nvPr>
            <p:ph type="pic" idx="14"/>
          </p:nvPr>
        </p:nvSpPr>
        <p:spPr>
          <a:xfrm>
            <a:off x="917544" y="3345719"/>
            <a:ext cx="2898648" cy="224942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4" name="Picture Placeholder 2"/>
          <p:cNvSpPr>
            <a:spLocks noGrp="1"/>
          </p:cNvSpPr>
          <p:nvPr>
            <p:ph type="pic" idx="15"/>
          </p:nvPr>
        </p:nvSpPr>
        <p:spPr>
          <a:xfrm>
            <a:off x="9920744" y="3345719"/>
            <a:ext cx="2898648" cy="224942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5" name="Picture Placeholder 2"/>
          <p:cNvSpPr>
            <a:spLocks noGrp="1"/>
          </p:cNvSpPr>
          <p:nvPr>
            <p:ph type="pic" idx="16"/>
          </p:nvPr>
        </p:nvSpPr>
        <p:spPr>
          <a:xfrm>
            <a:off x="14440507" y="3345719"/>
            <a:ext cx="2898648" cy="224942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23" name="Picture Placeholder 2"/>
          <p:cNvSpPr>
            <a:spLocks noGrp="1"/>
          </p:cNvSpPr>
          <p:nvPr>
            <p:ph type="pic" idx="17"/>
          </p:nvPr>
        </p:nvSpPr>
        <p:spPr>
          <a:xfrm>
            <a:off x="5423338" y="3345719"/>
            <a:ext cx="2898648" cy="224942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412813854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reative photography">
    <p:spTree>
      <p:nvGrpSpPr>
        <p:cNvPr id="1" name=""/>
        <p:cNvGrpSpPr/>
        <p:nvPr/>
      </p:nvGrpSpPr>
      <p:grpSpPr>
        <a:xfrm>
          <a:off x="0" y="0"/>
          <a:ext cx="0" cy="0"/>
          <a:chOff x="0" y="0"/>
          <a:chExt cx="0" cy="0"/>
        </a:xfrm>
      </p:grpSpPr>
      <p:sp>
        <p:nvSpPr>
          <p:cNvPr id="9" name="Freeform 6"/>
          <p:cNvSpPr>
            <a:spLocks noEditPoints="1"/>
          </p:cNvSpPr>
          <p:nvPr/>
        </p:nvSpPr>
        <p:spPr bwMode="auto">
          <a:xfrm rot="16200000">
            <a:off x="11873372" y="3391109"/>
            <a:ext cx="5757103" cy="3849613"/>
          </a:xfrm>
          <a:custGeom>
            <a:avLst/>
            <a:gdLst>
              <a:gd name="T0" fmla="*/ 2283 w 2327"/>
              <a:gd name="T1" fmla="*/ 888 h 1556"/>
              <a:gd name="T2" fmla="*/ 2047 w 2327"/>
              <a:gd name="T3" fmla="*/ 1554 h 1556"/>
              <a:gd name="T4" fmla="*/ 2084 w 2327"/>
              <a:gd name="T5" fmla="*/ 1556 h 1556"/>
              <a:gd name="T6" fmla="*/ 2327 w 2327"/>
              <a:gd name="T7" fmla="*/ 890 h 1556"/>
              <a:gd name="T8" fmla="*/ 2283 w 2327"/>
              <a:gd name="T9" fmla="*/ 888 h 1556"/>
              <a:gd name="T10" fmla="*/ 2292 w 2327"/>
              <a:gd name="T11" fmla="*/ 863 h 1556"/>
              <a:gd name="T12" fmla="*/ 2285 w 2327"/>
              <a:gd name="T13" fmla="*/ 883 h 1556"/>
              <a:gd name="T14" fmla="*/ 2295 w 2327"/>
              <a:gd name="T15" fmla="*/ 863 h 1556"/>
              <a:gd name="T16" fmla="*/ 2292 w 2327"/>
              <a:gd name="T17" fmla="*/ 863 h 1556"/>
              <a:gd name="T18" fmla="*/ 420 w 2327"/>
              <a:gd name="T19" fmla="*/ 0 h 1556"/>
              <a:gd name="T20" fmla="*/ 0 w 2327"/>
              <a:gd name="T21" fmla="*/ 1202 h 1556"/>
              <a:gd name="T22" fmla="*/ 870 w 2327"/>
              <a:gd name="T23" fmla="*/ 1514 h 1556"/>
              <a:gd name="T24" fmla="*/ 991 w 2327"/>
              <a:gd name="T25" fmla="*/ 1517 h 1556"/>
              <a:gd name="T26" fmla="*/ 37 w 2327"/>
              <a:gd name="T27" fmla="*/ 1179 h 1556"/>
              <a:gd name="T28" fmla="*/ 450 w 2327"/>
              <a:gd name="T29" fmla="*/ 11 h 1556"/>
              <a:gd name="T30" fmla="*/ 420 w 2327"/>
              <a:gd name="T31" fmla="*/ 0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27" h="1556">
                <a:moveTo>
                  <a:pt x="2283" y="888"/>
                </a:moveTo>
                <a:lnTo>
                  <a:pt x="2047" y="1554"/>
                </a:lnTo>
                <a:lnTo>
                  <a:pt x="2084" y="1556"/>
                </a:lnTo>
                <a:lnTo>
                  <a:pt x="2327" y="890"/>
                </a:lnTo>
                <a:lnTo>
                  <a:pt x="2283" y="888"/>
                </a:lnTo>
                <a:moveTo>
                  <a:pt x="2292" y="863"/>
                </a:moveTo>
                <a:lnTo>
                  <a:pt x="2285" y="883"/>
                </a:lnTo>
                <a:lnTo>
                  <a:pt x="2295" y="863"/>
                </a:lnTo>
                <a:lnTo>
                  <a:pt x="2292" y="863"/>
                </a:lnTo>
                <a:moveTo>
                  <a:pt x="420" y="0"/>
                </a:moveTo>
                <a:lnTo>
                  <a:pt x="0" y="1202"/>
                </a:lnTo>
                <a:lnTo>
                  <a:pt x="870" y="1514"/>
                </a:lnTo>
                <a:lnTo>
                  <a:pt x="991" y="1517"/>
                </a:lnTo>
                <a:lnTo>
                  <a:pt x="37" y="1179"/>
                </a:lnTo>
                <a:lnTo>
                  <a:pt x="450" y="11"/>
                </a:lnTo>
                <a:lnTo>
                  <a:pt x="42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Picture Placeholder 2"/>
          <p:cNvSpPr>
            <a:spLocks noGrp="1"/>
          </p:cNvSpPr>
          <p:nvPr>
            <p:ph type="pic" idx="18"/>
          </p:nvPr>
        </p:nvSpPr>
        <p:spPr>
          <a:xfrm rot="17360166">
            <a:off x="12646895" y="3694620"/>
            <a:ext cx="4861820" cy="30536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97" name="Picture Placeholder 2"/>
          <p:cNvSpPr>
            <a:spLocks noGrp="1"/>
          </p:cNvSpPr>
          <p:nvPr>
            <p:ph type="pic" idx="17"/>
          </p:nvPr>
        </p:nvSpPr>
        <p:spPr>
          <a:xfrm rot="16357064">
            <a:off x="11011295" y="2535109"/>
            <a:ext cx="4371962" cy="3089567"/>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7" name="Freeform 12"/>
          <p:cNvSpPr>
            <a:spLocks noEditPoints="1"/>
          </p:cNvSpPr>
          <p:nvPr/>
        </p:nvSpPr>
        <p:spPr bwMode="auto">
          <a:xfrm rot="16200000">
            <a:off x="11022302" y="2441075"/>
            <a:ext cx="4510184" cy="3547780"/>
          </a:xfrm>
          <a:custGeom>
            <a:avLst/>
            <a:gdLst>
              <a:gd name="T0" fmla="*/ 1648 w 1823"/>
              <a:gd name="T1" fmla="*/ 1377 h 1434"/>
              <a:gd name="T2" fmla="*/ 1630 w 1823"/>
              <a:gd name="T3" fmla="*/ 1425 h 1434"/>
              <a:gd name="T4" fmla="*/ 1822 w 1823"/>
              <a:gd name="T5" fmla="*/ 1434 h 1434"/>
              <a:gd name="T6" fmla="*/ 1823 w 1823"/>
              <a:gd name="T7" fmla="*/ 1386 h 1434"/>
              <a:gd name="T8" fmla="*/ 1648 w 1823"/>
              <a:gd name="T9" fmla="*/ 1377 h 1434"/>
              <a:gd name="T10" fmla="*/ 26 w 1823"/>
              <a:gd name="T11" fmla="*/ 0 h 1434"/>
              <a:gd name="T12" fmla="*/ 0 w 1823"/>
              <a:gd name="T13" fmla="*/ 583 h 1434"/>
              <a:gd name="T14" fmla="*/ 17 w 1823"/>
              <a:gd name="T15" fmla="*/ 594 h 1434"/>
              <a:gd name="T16" fmla="*/ 17 w 1823"/>
              <a:gd name="T17" fmla="*/ 596 h 1434"/>
              <a:gd name="T18" fmla="*/ 46 w 1823"/>
              <a:gd name="T19" fmla="*/ 606 h 1434"/>
              <a:gd name="T20" fmla="*/ 74 w 1823"/>
              <a:gd name="T21" fmla="*/ 2 h 1434"/>
              <a:gd name="T22" fmla="*/ 26 w 1823"/>
              <a:gd name="T23" fmla="*/ 0 h 1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3" h="1434">
                <a:moveTo>
                  <a:pt x="1648" y="1377"/>
                </a:moveTo>
                <a:lnTo>
                  <a:pt x="1630" y="1425"/>
                </a:lnTo>
                <a:lnTo>
                  <a:pt x="1822" y="1434"/>
                </a:lnTo>
                <a:lnTo>
                  <a:pt x="1823" y="1386"/>
                </a:lnTo>
                <a:lnTo>
                  <a:pt x="1648" y="1377"/>
                </a:lnTo>
                <a:moveTo>
                  <a:pt x="26" y="0"/>
                </a:moveTo>
                <a:lnTo>
                  <a:pt x="0" y="583"/>
                </a:lnTo>
                <a:lnTo>
                  <a:pt x="17" y="594"/>
                </a:lnTo>
                <a:lnTo>
                  <a:pt x="17" y="596"/>
                </a:lnTo>
                <a:lnTo>
                  <a:pt x="46" y="606"/>
                </a:lnTo>
                <a:lnTo>
                  <a:pt x="74" y="2"/>
                </a:lnTo>
                <a:lnTo>
                  <a:pt x="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6"/>
          <p:cNvSpPr>
            <a:spLocks noEditPoints="1"/>
          </p:cNvSpPr>
          <p:nvPr/>
        </p:nvSpPr>
        <p:spPr bwMode="auto">
          <a:xfrm rot="16200000">
            <a:off x="12037898" y="3446775"/>
            <a:ext cx="3926310" cy="2046036"/>
          </a:xfrm>
          <a:custGeom>
            <a:avLst/>
            <a:gdLst>
              <a:gd name="T0" fmla="*/ 1573 w 1587"/>
              <a:gd name="T1" fmla="*/ 822 h 827"/>
              <a:gd name="T2" fmla="*/ 1569 w 1587"/>
              <a:gd name="T3" fmla="*/ 827 h 827"/>
              <a:gd name="T4" fmla="*/ 1571 w 1587"/>
              <a:gd name="T5" fmla="*/ 827 h 827"/>
              <a:gd name="T6" fmla="*/ 1573 w 1587"/>
              <a:gd name="T7" fmla="*/ 822 h 827"/>
              <a:gd name="T8" fmla="*/ 1555 w 1587"/>
              <a:gd name="T9" fmla="*/ 778 h 827"/>
              <a:gd name="T10" fmla="*/ 1546 w 1587"/>
              <a:gd name="T11" fmla="*/ 801 h 827"/>
              <a:gd name="T12" fmla="*/ 1580 w 1587"/>
              <a:gd name="T13" fmla="*/ 802 h 827"/>
              <a:gd name="T14" fmla="*/ 1587 w 1587"/>
              <a:gd name="T15" fmla="*/ 779 h 827"/>
              <a:gd name="T16" fmla="*/ 1555 w 1587"/>
              <a:gd name="T17" fmla="*/ 778 h 827"/>
              <a:gd name="T18" fmla="*/ 2 w 1587"/>
              <a:gd name="T19" fmla="*/ 0 h 827"/>
              <a:gd name="T20" fmla="*/ 0 w 1587"/>
              <a:gd name="T21" fmla="*/ 24 h 827"/>
              <a:gd name="T22" fmla="*/ 29 w 1587"/>
              <a:gd name="T23" fmla="*/ 33 h 827"/>
              <a:gd name="T24" fmla="*/ 31 w 1587"/>
              <a:gd name="T25" fmla="*/ 10 h 827"/>
              <a:gd name="T26" fmla="*/ 2 w 1587"/>
              <a:gd name="T27" fmla="*/ 0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87" h="827">
                <a:moveTo>
                  <a:pt x="1573" y="822"/>
                </a:moveTo>
                <a:lnTo>
                  <a:pt x="1569" y="827"/>
                </a:lnTo>
                <a:lnTo>
                  <a:pt x="1571" y="827"/>
                </a:lnTo>
                <a:lnTo>
                  <a:pt x="1573" y="822"/>
                </a:lnTo>
                <a:moveTo>
                  <a:pt x="1555" y="778"/>
                </a:moveTo>
                <a:lnTo>
                  <a:pt x="1546" y="801"/>
                </a:lnTo>
                <a:lnTo>
                  <a:pt x="1580" y="802"/>
                </a:lnTo>
                <a:lnTo>
                  <a:pt x="1587" y="779"/>
                </a:lnTo>
                <a:lnTo>
                  <a:pt x="1555" y="778"/>
                </a:lnTo>
                <a:moveTo>
                  <a:pt x="2" y="0"/>
                </a:moveTo>
                <a:lnTo>
                  <a:pt x="0" y="24"/>
                </a:lnTo>
                <a:lnTo>
                  <a:pt x="29" y="33"/>
                </a:lnTo>
                <a:lnTo>
                  <a:pt x="31" y="1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8"/>
          <p:cNvSpPr>
            <a:spLocks/>
          </p:cNvSpPr>
          <p:nvPr/>
        </p:nvSpPr>
        <p:spPr bwMode="auto">
          <a:xfrm rot="16200000">
            <a:off x="12029239" y="3593980"/>
            <a:ext cx="3938679" cy="1922333"/>
          </a:xfrm>
          <a:custGeom>
            <a:avLst/>
            <a:gdLst>
              <a:gd name="T0" fmla="*/ 37 w 1592"/>
              <a:gd name="T1" fmla="*/ 0 h 777"/>
              <a:gd name="T2" fmla="*/ 0 w 1592"/>
              <a:gd name="T3" fmla="*/ 699 h 777"/>
              <a:gd name="T4" fmla="*/ 1583 w 1592"/>
              <a:gd name="T5" fmla="*/ 777 h 777"/>
              <a:gd name="T6" fmla="*/ 1592 w 1592"/>
              <a:gd name="T7" fmla="*/ 754 h 777"/>
              <a:gd name="T8" fmla="*/ 36 w 1592"/>
              <a:gd name="T9" fmla="*/ 683 h 777"/>
              <a:gd name="T10" fmla="*/ 66 w 1592"/>
              <a:gd name="T11" fmla="*/ 9 h 777"/>
              <a:gd name="T12" fmla="*/ 37 w 1592"/>
              <a:gd name="T13" fmla="*/ 0 h 777"/>
            </a:gdLst>
            <a:ahLst/>
            <a:cxnLst>
              <a:cxn ang="0">
                <a:pos x="T0" y="T1"/>
              </a:cxn>
              <a:cxn ang="0">
                <a:pos x="T2" y="T3"/>
              </a:cxn>
              <a:cxn ang="0">
                <a:pos x="T4" y="T5"/>
              </a:cxn>
              <a:cxn ang="0">
                <a:pos x="T6" y="T7"/>
              </a:cxn>
              <a:cxn ang="0">
                <a:pos x="T8" y="T9"/>
              </a:cxn>
              <a:cxn ang="0">
                <a:pos x="T10" y="T11"/>
              </a:cxn>
              <a:cxn ang="0">
                <a:pos x="T12" y="T13"/>
              </a:cxn>
            </a:cxnLst>
            <a:rect l="0" t="0" r="r" b="b"/>
            <a:pathLst>
              <a:path w="1592" h="777">
                <a:moveTo>
                  <a:pt x="37" y="0"/>
                </a:moveTo>
                <a:lnTo>
                  <a:pt x="0" y="699"/>
                </a:lnTo>
                <a:lnTo>
                  <a:pt x="1583" y="777"/>
                </a:lnTo>
                <a:lnTo>
                  <a:pt x="1592" y="754"/>
                </a:lnTo>
                <a:lnTo>
                  <a:pt x="36" y="683"/>
                </a:lnTo>
                <a:lnTo>
                  <a:pt x="66" y="9"/>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6"/>
          <p:cNvSpPr>
            <a:spLocks noEditPoints="1"/>
          </p:cNvSpPr>
          <p:nvPr/>
        </p:nvSpPr>
        <p:spPr bwMode="auto">
          <a:xfrm rot="16200000">
            <a:off x="10033921" y="3177104"/>
            <a:ext cx="4064856" cy="1209809"/>
          </a:xfrm>
          <a:custGeom>
            <a:avLst/>
            <a:gdLst>
              <a:gd name="T0" fmla="*/ 1643 w 1643"/>
              <a:gd name="T1" fmla="*/ 464 h 489"/>
              <a:gd name="T2" fmla="*/ 1601 w 1643"/>
              <a:gd name="T3" fmla="*/ 467 h 489"/>
              <a:gd name="T4" fmla="*/ 1601 w 1643"/>
              <a:gd name="T5" fmla="*/ 480 h 489"/>
              <a:gd name="T6" fmla="*/ 1640 w 1643"/>
              <a:gd name="T7" fmla="*/ 476 h 489"/>
              <a:gd name="T8" fmla="*/ 1643 w 1643"/>
              <a:gd name="T9" fmla="*/ 489 h 489"/>
              <a:gd name="T10" fmla="*/ 1643 w 1643"/>
              <a:gd name="T11" fmla="*/ 464 h 489"/>
              <a:gd name="T12" fmla="*/ 0 w 1643"/>
              <a:gd name="T13" fmla="*/ 0 h 489"/>
              <a:gd name="T14" fmla="*/ 4 w 1643"/>
              <a:gd name="T15" fmla="*/ 42 h 489"/>
              <a:gd name="T16" fmla="*/ 20 w 1643"/>
              <a:gd name="T17" fmla="*/ 44 h 489"/>
              <a:gd name="T18" fmla="*/ 16 w 1643"/>
              <a:gd name="T19" fmla="*/ 0 h 489"/>
              <a:gd name="T20" fmla="*/ 0 w 1643"/>
              <a:gd name="T21" fmla="*/ 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43" h="489">
                <a:moveTo>
                  <a:pt x="1643" y="464"/>
                </a:moveTo>
                <a:lnTo>
                  <a:pt x="1601" y="467"/>
                </a:lnTo>
                <a:lnTo>
                  <a:pt x="1601" y="480"/>
                </a:lnTo>
                <a:lnTo>
                  <a:pt x="1640" y="476"/>
                </a:lnTo>
                <a:lnTo>
                  <a:pt x="1643" y="489"/>
                </a:lnTo>
                <a:lnTo>
                  <a:pt x="1643" y="464"/>
                </a:lnTo>
                <a:moveTo>
                  <a:pt x="0" y="0"/>
                </a:moveTo>
                <a:lnTo>
                  <a:pt x="4" y="42"/>
                </a:lnTo>
                <a:lnTo>
                  <a:pt x="20" y="44"/>
                </a:lnTo>
                <a:lnTo>
                  <a:pt x="1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8"/>
          <p:cNvSpPr>
            <a:spLocks/>
          </p:cNvSpPr>
          <p:nvPr/>
        </p:nvSpPr>
        <p:spPr bwMode="auto">
          <a:xfrm rot="16200000">
            <a:off x="10254111" y="3164734"/>
            <a:ext cx="3951050" cy="1328563"/>
          </a:xfrm>
          <a:custGeom>
            <a:avLst/>
            <a:gdLst>
              <a:gd name="T0" fmla="*/ 0 w 1597"/>
              <a:gd name="T1" fmla="*/ 0 h 537"/>
              <a:gd name="T2" fmla="*/ 44 w 1597"/>
              <a:gd name="T3" fmla="*/ 537 h 537"/>
              <a:gd name="T4" fmla="*/ 1597 w 1597"/>
              <a:gd name="T5" fmla="*/ 438 h 537"/>
              <a:gd name="T6" fmla="*/ 1597 w 1597"/>
              <a:gd name="T7" fmla="*/ 425 h 537"/>
              <a:gd name="T8" fmla="*/ 55 w 1597"/>
              <a:gd name="T9" fmla="*/ 530 h 537"/>
              <a:gd name="T10" fmla="*/ 16 w 1597"/>
              <a:gd name="T11" fmla="*/ 2 h 537"/>
              <a:gd name="T12" fmla="*/ 0 w 1597"/>
              <a:gd name="T13" fmla="*/ 0 h 537"/>
            </a:gdLst>
            <a:ahLst/>
            <a:cxnLst>
              <a:cxn ang="0">
                <a:pos x="T0" y="T1"/>
              </a:cxn>
              <a:cxn ang="0">
                <a:pos x="T2" y="T3"/>
              </a:cxn>
              <a:cxn ang="0">
                <a:pos x="T4" y="T5"/>
              </a:cxn>
              <a:cxn ang="0">
                <a:pos x="T6" y="T7"/>
              </a:cxn>
              <a:cxn ang="0">
                <a:pos x="T8" y="T9"/>
              </a:cxn>
              <a:cxn ang="0">
                <a:pos x="T10" y="T11"/>
              </a:cxn>
              <a:cxn ang="0">
                <a:pos x="T12" y="T13"/>
              </a:cxn>
            </a:cxnLst>
            <a:rect l="0" t="0" r="r" b="b"/>
            <a:pathLst>
              <a:path w="1597" h="537">
                <a:moveTo>
                  <a:pt x="0" y="0"/>
                </a:moveTo>
                <a:lnTo>
                  <a:pt x="44" y="537"/>
                </a:lnTo>
                <a:lnTo>
                  <a:pt x="1597" y="438"/>
                </a:lnTo>
                <a:lnTo>
                  <a:pt x="1597" y="425"/>
                </a:lnTo>
                <a:lnTo>
                  <a:pt x="55" y="530"/>
                </a:lnTo>
                <a:lnTo>
                  <a:pt x="16"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7"/>
          <p:cNvSpPr>
            <a:spLocks/>
          </p:cNvSpPr>
          <p:nvPr/>
        </p:nvSpPr>
        <p:spPr bwMode="auto">
          <a:xfrm rot="16200000">
            <a:off x="10765001" y="5842887"/>
            <a:ext cx="61852" cy="39585"/>
          </a:xfrm>
          <a:custGeom>
            <a:avLst/>
            <a:gdLst>
              <a:gd name="T0" fmla="*/ 24 w 25"/>
              <a:gd name="T1" fmla="*/ 0 h 16"/>
              <a:gd name="T2" fmla="*/ 0 w 25"/>
              <a:gd name="T3" fmla="*/ 4 h 16"/>
              <a:gd name="T4" fmla="*/ 2 w 25"/>
              <a:gd name="T5" fmla="*/ 16 h 16"/>
              <a:gd name="T6" fmla="*/ 25 w 25"/>
              <a:gd name="T7" fmla="*/ 13 h 16"/>
              <a:gd name="T8" fmla="*/ 24 w 25"/>
              <a:gd name="T9" fmla="*/ 0 h 16"/>
            </a:gdLst>
            <a:ahLst/>
            <a:cxnLst>
              <a:cxn ang="0">
                <a:pos x="T0" y="T1"/>
              </a:cxn>
              <a:cxn ang="0">
                <a:pos x="T2" y="T3"/>
              </a:cxn>
              <a:cxn ang="0">
                <a:pos x="T4" y="T5"/>
              </a:cxn>
              <a:cxn ang="0">
                <a:pos x="T6" y="T7"/>
              </a:cxn>
              <a:cxn ang="0">
                <a:pos x="T8" y="T9"/>
              </a:cxn>
            </a:cxnLst>
            <a:rect l="0" t="0" r="r" b="b"/>
            <a:pathLst>
              <a:path w="25" h="16">
                <a:moveTo>
                  <a:pt x="24" y="0"/>
                </a:moveTo>
                <a:lnTo>
                  <a:pt x="0" y="4"/>
                </a:lnTo>
                <a:lnTo>
                  <a:pt x="2" y="16"/>
                </a:lnTo>
                <a:lnTo>
                  <a:pt x="25" y="13"/>
                </a:lnTo>
                <a:lnTo>
                  <a:pt x="2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Picture Placeholder 2"/>
          <p:cNvSpPr>
            <a:spLocks noGrp="1"/>
          </p:cNvSpPr>
          <p:nvPr>
            <p:ph type="pic" idx="16"/>
          </p:nvPr>
        </p:nvSpPr>
        <p:spPr>
          <a:xfrm rot="15970542">
            <a:off x="8654162" y="1762851"/>
            <a:ext cx="4856524" cy="3295045"/>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42" name="Freeform 41"/>
          <p:cNvSpPr>
            <a:spLocks/>
          </p:cNvSpPr>
          <p:nvPr/>
        </p:nvSpPr>
        <p:spPr bwMode="auto">
          <a:xfrm rot="16200000">
            <a:off x="6014836" y="2201094"/>
            <a:ext cx="5433002" cy="4010427"/>
          </a:xfrm>
          <a:custGeom>
            <a:avLst/>
            <a:gdLst>
              <a:gd name="T0" fmla="*/ 0 w 2196"/>
              <a:gd name="T1" fmla="*/ 404 h 1621"/>
              <a:gd name="T2" fmla="*/ 1941 w 2196"/>
              <a:gd name="T3" fmla="*/ 0 h 1621"/>
              <a:gd name="T4" fmla="*/ 2196 w 2196"/>
              <a:gd name="T5" fmla="*/ 1217 h 1621"/>
              <a:gd name="T6" fmla="*/ 253 w 2196"/>
              <a:gd name="T7" fmla="*/ 1621 h 1621"/>
              <a:gd name="T8" fmla="*/ 0 w 2196"/>
              <a:gd name="T9" fmla="*/ 404 h 1621"/>
            </a:gdLst>
            <a:ahLst/>
            <a:cxnLst>
              <a:cxn ang="0">
                <a:pos x="T0" y="T1"/>
              </a:cxn>
              <a:cxn ang="0">
                <a:pos x="T2" y="T3"/>
              </a:cxn>
              <a:cxn ang="0">
                <a:pos x="T4" y="T5"/>
              </a:cxn>
              <a:cxn ang="0">
                <a:pos x="T6" y="T7"/>
              </a:cxn>
              <a:cxn ang="0">
                <a:pos x="T8" y="T9"/>
              </a:cxn>
            </a:cxnLst>
            <a:rect l="0" t="0" r="r" b="b"/>
            <a:pathLst>
              <a:path w="2196" h="1621">
                <a:moveTo>
                  <a:pt x="0" y="404"/>
                </a:moveTo>
                <a:lnTo>
                  <a:pt x="1941" y="0"/>
                </a:lnTo>
                <a:lnTo>
                  <a:pt x="2196" y="1217"/>
                </a:lnTo>
                <a:lnTo>
                  <a:pt x="253" y="1621"/>
                </a:lnTo>
                <a:lnTo>
                  <a:pt x="0" y="40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3"/>
          <p:cNvSpPr>
            <a:spLocks/>
          </p:cNvSpPr>
          <p:nvPr/>
        </p:nvSpPr>
        <p:spPr bwMode="auto">
          <a:xfrm rot="16200000">
            <a:off x="6367387" y="4743175"/>
            <a:ext cx="4171239" cy="4443384"/>
          </a:xfrm>
          <a:custGeom>
            <a:avLst/>
            <a:gdLst>
              <a:gd name="T0" fmla="*/ 1234 w 1686"/>
              <a:gd name="T1" fmla="*/ 0 h 1796"/>
              <a:gd name="T2" fmla="*/ 0 w 1686"/>
              <a:gd name="T3" fmla="*/ 568 h 1796"/>
              <a:gd name="T4" fmla="*/ 606 w 1686"/>
              <a:gd name="T5" fmla="*/ 1796 h 1796"/>
              <a:gd name="T6" fmla="*/ 998 w 1686"/>
              <a:gd name="T7" fmla="*/ 1617 h 1796"/>
              <a:gd name="T8" fmla="*/ 984 w 1686"/>
              <a:gd name="T9" fmla="*/ 1552 h 1796"/>
              <a:gd name="T10" fmla="*/ 977 w 1686"/>
              <a:gd name="T11" fmla="*/ 1522 h 1796"/>
              <a:gd name="T12" fmla="*/ 1014 w 1686"/>
              <a:gd name="T13" fmla="*/ 1509 h 1796"/>
              <a:gd name="T14" fmla="*/ 823 w 1686"/>
              <a:gd name="T15" fmla="*/ 586 h 1796"/>
              <a:gd name="T16" fmla="*/ 1686 w 1686"/>
              <a:gd name="T17" fmla="*/ 407 h 1796"/>
              <a:gd name="T18" fmla="*/ 1234 w 1686"/>
              <a:gd name="T19" fmla="*/ 0 h 17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6" h="1796">
                <a:moveTo>
                  <a:pt x="1234" y="0"/>
                </a:moveTo>
                <a:lnTo>
                  <a:pt x="0" y="568"/>
                </a:lnTo>
                <a:lnTo>
                  <a:pt x="606" y="1796"/>
                </a:lnTo>
                <a:lnTo>
                  <a:pt x="998" y="1617"/>
                </a:lnTo>
                <a:lnTo>
                  <a:pt x="984" y="1552"/>
                </a:lnTo>
                <a:lnTo>
                  <a:pt x="977" y="1522"/>
                </a:lnTo>
                <a:lnTo>
                  <a:pt x="1014" y="1509"/>
                </a:lnTo>
                <a:lnTo>
                  <a:pt x="823" y="586"/>
                </a:lnTo>
                <a:lnTo>
                  <a:pt x="1686" y="407"/>
                </a:lnTo>
                <a:lnTo>
                  <a:pt x="123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5"/>
          <p:cNvSpPr>
            <a:spLocks/>
          </p:cNvSpPr>
          <p:nvPr/>
        </p:nvSpPr>
        <p:spPr bwMode="auto">
          <a:xfrm rot="16200000">
            <a:off x="10035158" y="6436657"/>
            <a:ext cx="126177" cy="267197"/>
          </a:xfrm>
          <a:custGeom>
            <a:avLst/>
            <a:gdLst>
              <a:gd name="T0" fmla="*/ 37 w 51"/>
              <a:gd name="T1" fmla="*/ 0 h 108"/>
              <a:gd name="T2" fmla="*/ 0 w 51"/>
              <a:gd name="T3" fmla="*/ 13 h 108"/>
              <a:gd name="T4" fmla="*/ 7 w 51"/>
              <a:gd name="T5" fmla="*/ 43 h 108"/>
              <a:gd name="T6" fmla="*/ 21 w 51"/>
              <a:gd name="T7" fmla="*/ 108 h 108"/>
              <a:gd name="T8" fmla="*/ 51 w 51"/>
              <a:gd name="T9" fmla="*/ 94 h 108"/>
              <a:gd name="T10" fmla="*/ 48 w 51"/>
              <a:gd name="T11" fmla="*/ 59 h 108"/>
              <a:gd name="T12" fmla="*/ 50 w 51"/>
              <a:gd name="T13" fmla="*/ 57 h 108"/>
              <a:gd name="T14" fmla="*/ 37 w 51"/>
              <a:gd name="T15" fmla="*/ 0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08">
                <a:moveTo>
                  <a:pt x="37" y="0"/>
                </a:moveTo>
                <a:lnTo>
                  <a:pt x="0" y="13"/>
                </a:lnTo>
                <a:lnTo>
                  <a:pt x="7" y="43"/>
                </a:lnTo>
                <a:lnTo>
                  <a:pt x="21" y="108"/>
                </a:lnTo>
                <a:lnTo>
                  <a:pt x="51" y="94"/>
                </a:lnTo>
                <a:lnTo>
                  <a:pt x="48" y="59"/>
                </a:lnTo>
                <a:lnTo>
                  <a:pt x="50" y="57"/>
                </a:lnTo>
                <a:lnTo>
                  <a:pt x="37"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7"/>
          <p:cNvSpPr>
            <a:spLocks/>
          </p:cNvSpPr>
          <p:nvPr/>
        </p:nvSpPr>
        <p:spPr bwMode="auto">
          <a:xfrm rot="16200000">
            <a:off x="7575959" y="4484636"/>
            <a:ext cx="2192003" cy="2867418"/>
          </a:xfrm>
          <a:custGeom>
            <a:avLst/>
            <a:gdLst>
              <a:gd name="T0" fmla="*/ 863 w 886"/>
              <a:gd name="T1" fmla="*/ 0 h 1159"/>
              <a:gd name="T2" fmla="*/ 0 w 886"/>
              <a:gd name="T3" fmla="*/ 179 h 1159"/>
              <a:gd name="T4" fmla="*/ 191 w 886"/>
              <a:gd name="T5" fmla="*/ 1102 h 1159"/>
              <a:gd name="T6" fmla="*/ 204 w 886"/>
              <a:gd name="T7" fmla="*/ 1159 h 1159"/>
              <a:gd name="T8" fmla="*/ 234 w 886"/>
              <a:gd name="T9" fmla="*/ 1145 h 1159"/>
              <a:gd name="T10" fmla="*/ 37 w 886"/>
              <a:gd name="T11" fmla="*/ 197 h 1159"/>
              <a:gd name="T12" fmla="*/ 886 w 886"/>
              <a:gd name="T13" fmla="*/ 20 h 1159"/>
              <a:gd name="T14" fmla="*/ 863 w 886"/>
              <a:gd name="T15" fmla="*/ 0 h 115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6" h="1159">
                <a:moveTo>
                  <a:pt x="863" y="0"/>
                </a:moveTo>
                <a:lnTo>
                  <a:pt x="0" y="179"/>
                </a:lnTo>
                <a:lnTo>
                  <a:pt x="191" y="1102"/>
                </a:lnTo>
                <a:lnTo>
                  <a:pt x="204" y="1159"/>
                </a:lnTo>
                <a:lnTo>
                  <a:pt x="234" y="1145"/>
                </a:lnTo>
                <a:lnTo>
                  <a:pt x="37" y="197"/>
                </a:lnTo>
                <a:lnTo>
                  <a:pt x="886" y="20"/>
                </a:lnTo>
                <a:lnTo>
                  <a:pt x="863"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9"/>
          <p:cNvSpPr>
            <a:spLocks/>
          </p:cNvSpPr>
          <p:nvPr/>
        </p:nvSpPr>
        <p:spPr bwMode="auto">
          <a:xfrm rot="16200000">
            <a:off x="6922811" y="3774586"/>
            <a:ext cx="3513143" cy="2783301"/>
          </a:xfrm>
          <a:custGeom>
            <a:avLst/>
            <a:gdLst>
              <a:gd name="T0" fmla="*/ 849 w 1420"/>
              <a:gd name="T1" fmla="*/ 0 h 1125"/>
              <a:gd name="T2" fmla="*/ 0 w 1420"/>
              <a:gd name="T3" fmla="*/ 177 h 1125"/>
              <a:gd name="T4" fmla="*/ 197 w 1420"/>
              <a:gd name="T5" fmla="*/ 1125 h 1125"/>
              <a:gd name="T6" fmla="*/ 1420 w 1420"/>
              <a:gd name="T7" fmla="*/ 554 h 1125"/>
              <a:gd name="T8" fmla="*/ 1379 w 1420"/>
              <a:gd name="T9" fmla="*/ 478 h 1125"/>
              <a:gd name="T10" fmla="*/ 849 w 1420"/>
              <a:gd name="T11" fmla="*/ 0 h 1125"/>
            </a:gdLst>
            <a:ahLst/>
            <a:cxnLst>
              <a:cxn ang="0">
                <a:pos x="T0" y="T1"/>
              </a:cxn>
              <a:cxn ang="0">
                <a:pos x="T2" y="T3"/>
              </a:cxn>
              <a:cxn ang="0">
                <a:pos x="T4" y="T5"/>
              </a:cxn>
              <a:cxn ang="0">
                <a:pos x="T6" y="T7"/>
              </a:cxn>
              <a:cxn ang="0">
                <a:pos x="T8" y="T9"/>
              </a:cxn>
              <a:cxn ang="0">
                <a:pos x="T10" y="T11"/>
              </a:cxn>
            </a:cxnLst>
            <a:rect l="0" t="0" r="r" b="b"/>
            <a:pathLst>
              <a:path w="1420" h="1125">
                <a:moveTo>
                  <a:pt x="849" y="0"/>
                </a:moveTo>
                <a:lnTo>
                  <a:pt x="0" y="177"/>
                </a:lnTo>
                <a:lnTo>
                  <a:pt x="197" y="1125"/>
                </a:lnTo>
                <a:lnTo>
                  <a:pt x="1420" y="554"/>
                </a:lnTo>
                <a:lnTo>
                  <a:pt x="1379" y="478"/>
                </a:lnTo>
                <a:lnTo>
                  <a:pt x="84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Picture Placeholder 2"/>
          <p:cNvSpPr>
            <a:spLocks noGrp="1"/>
          </p:cNvSpPr>
          <p:nvPr>
            <p:ph type="pic" idx="15"/>
          </p:nvPr>
        </p:nvSpPr>
        <p:spPr>
          <a:xfrm rot="15496197">
            <a:off x="6284489" y="2677452"/>
            <a:ext cx="4900224" cy="305825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6" name="Picture Placeholder 2"/>
          <p:cNvSpPr>
            <a:spLocks noGrp="1"/>
          </p:cNvSpPr>
          <p:nvPr userDrawn="1">
            <p:ph type="pic" idx="14"/>
          </p:nvPr>
        </p:nvSpPr>
        <p:spPr>
          <a:xfrm rot="14669393">
            <a:off x="5751338" y="4557468"/>
            <a:ext cx="4438144" cy="3114765"/>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9318749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hotography_6">
    <p:spTree>
      <p:nvGrpSpPr>
        <p:cNvPr id="1" name=""/>
        <p:cNvGrpSpPr/>
        <p:nvPr/>
      </p:nvGrpSpPr>
      <p:grpSpPr>
        <a:xfrm>
          <a:off x="0" y="0"/>
          <a:ext cx="0" cy="0"/>
          <a:chOff x="0" y="0"/>
          <a:chExt cx="0" cy="0"/>
        </a:xfrm>
      </p:grpSpPr>
      <p:sp>
        <p:nvSpPr>
          <p:cNvPr id="6" name="Picture Placeholder 2"/>
          <p:cNvSpPr>
            <a:spLocks noGrp="1"/>
          </p:cNvSpPr>
          <p:nvPr>
            <p:ph type="pic" idx="14"/>
          </p:nvPr>
        </p:nvSpPr>
        <p:spPr>
          <a:xfrm>
            <a:off x="1269492" y="4177634"/>
            <a:ext cx="3044952" cy="33649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5"/>
          </p:nvPr>
        </p:nvSpPr>
        <p:spPr>
          <a:xfrm>
            <a:off x="4454216" y="4177634"/>
            <a:ext cx="3044952" cy="33649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3" name="Picture Placeholder 2"/>
          <p:cNvSpPr>
            <a:spLocks noGrp="1"/>
          </p:cNvSpPr>
          <p:nvPr>
            <p:ph type="pic" idx="16"/>
          </p:nvPr>
        </p:nvSpPr>
        <p:spPr>
          <a:xfrm>
            <a:off x="7635848" y="4174479"/>
            <a:ext cx="3044952" cy="33649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6" name="Picture Placeholder 2"/>
          <p:cNvSpPr>
            <a:spLocks noGrp="1"/>
          </p:cNvSpPr>
          <p:nvPr>
            <p:ph type="pic" idx="17"/>
          </p:nvPr>
        </p:nvSpPr>
        <p:spPr>
          <a:xfrm>
            <a:off x="10820572" y="4174479"/>
            <a:ext cx="3044952" cy="33649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7" name="Picture Placeholder 2"/>
          <p:cNvSpPr>
            <a:spLocks noGrp="1"/>
          </p:cNvSpPr>
          <p:nvPr>
            <p:ph type="pic" idx="18"/>
          </p:nvPr>
        </p:nvSpPr>
        <p:spPr>
          <a:xfrm>
            <a:off x="14023848" y="4174479"/>
            <a:ext cx="3044952" cy="33649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85038952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hotography_7">
    <p:spTree>
      <p:nvGrpSpPr>
        <p:cNvPr id="1" name=""/>
        <p:cNvGrpSpPr/>
        <p:nvPr/>
      </p:nvGrpSpPr>
      <p:grpSpPr>
        <a:xfrm>
          <a:off x="0" y="0"/>
          <a:ext cx="0" cy="0"/>
          <a:chOff x="0" y="0"/>
          <a:chExt cx="0" cy="0"/>
        </a:xfrm>
      </p:grpSpPr>
      <p:sp>
        <p:nvSpPr>
          <p:cNvPr id="31" name="Picture Placeholder 2"/>
          <p:cNvSpPr>
            <a:spLocks noGrp="1"/>
          </p:cNvSpPr>
          <p:nvPr>
            <p:ph type="pic" idx="16"/>
          </p:nvPr>
        </p:nvSpPr>
        <p:spPr>
          <a:xfrm>
            <a:off x="14502012" y="6096434"/>
            <a:ext cx="1965960" cy="1965960"/>
          </a:xfrm>
          <a:prstGeom prst="ellipse">
            <a:avLst/>
          </a:prstGeom>
          <a:ln w="76200">
            <a:no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32" name="Picture Placeholder 2"/>
          <p:cNvSpPr>
            <a:spLocks noGrp="1"/>
          </p:cNvSpPr>
          <p:nvPr>
            <p:ph type="pic" idx="17"/>
          </p:nvPr>
        </p:nvSpPr>
        <p:spPr>
          <a:xfrm>
            <a:off x="1857041" y="6063421"/>
            <a:ext cx="1965960" cy="1965960"/>
          </a:xfrm>
          <a:prstGeom prst="ellipse">
            <a:avLst/>
          </a:prstGeom>
          <a:ln w="76200">
            <a:no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25" name="Picture Placeholder 2"/>
          <p:cNvSpPr>
            <a:spLocks noGrp="1"/>
          </p:cNvSpPr>
          <p:nvPr>
            <p:ph type="pic" idx="14"/>
          </p:nvPr>
        </p:nvSpPr>
        <p:spPr>
          <a:xfrm>
            <a:off x="3754765" y="4498508"/>
            <a:ext cx="3337560" cy="3337560"/>
          </a:xfrm>
          <a:prstGeom prst="ellipse">
            <a:avLst/>
          </a:prstGeom>
          <a:ln w="76200">
            <a:no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30" name="Picture Placeholder 2"/>
          <p:cNvSpPr>
            <a:spLocks noGrp="1"/>
          </p:cNvSpPr>
          <p:nvPr>
            <p:ph type="pic" idx="15"/>
          </p:nvPr>
        </p:nvSpPr>
        <p:spPr>
          <a:xfrm>
            <a:off x="11217381" y="4498508"/>
            <a:ext cx="3337560" cy="3337560"/>
          </a:xfrm>
          <a:prstGeom prst="ellipse">
            <a:avLst/>
          </a:prstGeom>
          <a:ln w="76200">
            <a:no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7" name="Picture Placeholder 2"/>
          <p:cNvSpPr>
            <a:spLocks noGrp="1"/>
          </p:cNvSpPr>
          <p:nvPr>
            <p:ph type="pic" idx="13"/>
          </p:nvPr>
        </p:nvSpPr>
        <p:spPr>
          <a:xfrm>
            <a:off x="6754390" y="3010197"/>
            <a:ext cx="4782312" cy="4782312"/>
          </a:xfrm>
          <a:prstGeom prst="ellipse">
            <a:avLst/>
          </a:prstGeom>
          <a:ln w="76200">
            <a:noFill/>
          </a:ln>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87805838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hotography_9">
    <p:spTree>
      <p:nvGrpSpPr>
        <p:cNvPr id="1" name=""/>
        <p:cNvGrpSpPr/>
        <p:nvPr/>
      </p:nvGrpSpPr>
      <p:grpSpPr>
        <a:xfrm>
          <a:off x="0" y="0"/>
          <a:ext cx="0" cy="0"/>
          <a:chOff x="0" y="0"/>
          <a:chExt cx="0" cy="0"/>
        </a:xfrm>
      </p:grpSpPr>
      <p:sp>
        <p:nvSpPr>
          <p:cNvPr id="6" name="Picture Placeholder 2"/>
          <p:cNvSpPr>
            <a:spLocks noGrp="1"/>
          </p:cNvSpPr>
          <p:nvPr>
            <p:ph type="pic" idx="14" hasCustomPrompt="1"/>
          </p:nvPr>
        </p:nvSpPr>
        <p:spPr>
          <a:xfrm>
            <a:off x="1042600" y="1944315"/>
            <a:ext cx="3931920" cy="45537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
        <p:nvSpPr>
          <p:cNvPr id="15" name="Picture Placeholder 2"/>
          <p:cNvSpPr>
            <a:spLocks noGrp="1"/>
          </p:cNvSpPr>
          <p:nvPr>
            <p:ph type="pic" idx="15" hasCustomPrompt="1"/>
          </p:nvPr>
        </p:nvSpPr>
        <p:spPr>
          <a:xfrm>
            <a:off x="1042600" y="6588187"/>
            <a:ext cx="3931920"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
        <p:nvSpPr>
          <p:cNvPr id="18" name="Picture Placeholder 2"/>
          <p:cNvSpPr>
            <a:spLocks noGrp="1"/>
          </p:cNvSpPr>
          <p:nvPr>
            <p:ph type="pic" idx="16" hasCustomPrompt="1"/>
          </p:nvPr>
        </p:nvSpPr>
        <p:spPr>
          <a:xfrm>
            <a:off x="5084567" y="1936949"/>
            <a:ext cx="4242816" cy="308152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
        <p:nvSpPr>
          <p:cNvPr id="19" name="Picture Placeholder 2"/>
          <p:cNvSpPr>
            <a:spLocks noGrp="1"/>
          </p:cNvSpPr>
          <p:nvPr>
            <p:ph type="pic" idx="17" hasCustomPrompt="1"/>
          </p:nvPr>
        </p:nvSpPr>
        <p:spPr>
          <a:xfrm>
            <a:off x="5084567" y="5110553"/>
            <a:ext cx="4242816" cy="427939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
        <p:nvSpPr>
          <p:cNvPr id="20" name="Picture Placeholder 2"/>
          <p:cNvSpPr>
            <a:spLocks noGrp="1"/>
          </p:cNvSpPr>
          <p:nvPr>
            <p:ph type="pic" idx="18" hasCustomPrompt="1"/>
          </p:nvPr>
        </p:nvSpPr>
        <p:spPr>
          <a:xfrm>
            <a:off x="9424549" y="1947090"/>
            <a:ext cx="4242816" cy="4553712"/>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
        <p:nvSpPr>
          <p:cNvPr id="21" name="Picture Placeholder 2"/>
          <p:cNvSpPr>
            <a:spLocks noGrp="1"/>
          </p:cNvSpPr>
          <p:nvPr>
            <p:ph type="pic" idx="19" hasCustomPrompt="1"/>
          </p:nvPr>
        </p:nvSpPr>
        <p:spPr>
          <a:xfrm>
            <a:off x="9437428" y="6581037"/>
            <a:ext cx="4242816" cy="2798064"/>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Tree>
    <p:extLst>
      <p:ext uri="{BB962C8B-B14F-4D97-AF65-F5344CB8AC3E}">
        <p14:creationId xmlns:p14="http://schemas.microsoft.com/office/powerpoint/2010/main" val="353156183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Welcome To">
    <p:spTree>
      <p:nvGrpSpPr>
        <p:cNvPr id="1" name=""/>
        <p:cNvGrpSpPr/>
        <p:nvPr/>
      </p:nvGrpSpPr>
      <p:grpSpPr>
        <a:xfrm>
          <a:off x="0" y="0"/>
          <a:ext cx="0" cy="0"/>
          <a:chOff x="0" y="0"/>
          <a:chExt cx="0" cy="0"/>
        </a:xfrm>
      </p:grpSpPr>
      <p:sp>
        <p:nvSpPr>
          <p:cNvPr id="6" name="Picture Placeholder 2"/>
          <p:cNvSpPr>
            <a:spLocks noGrp="1"/>
          </p:cNvSpPr>
          <p:nvPr>
            <p:ph type="pic" idx="14" hasCustomPrompt="1"/>
          </p:nvPr>
        </p:nvSpPr>
        <p:spPr>
          <a:xfrm>
            <a:off x="1" y="5442385"/>
            <a:ext cx="18288000" cy="484632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picture4</a:t>
            </a:r>
          </a:p>
        </p:txBody>
      </p:sp>
    </p:spTree>
    <p:extLst>
      <p:ext uri="{BB962C8B-B14F-4D97-AF65-F5344CB8AC3E}">
        <p14:creationId xmlns:p14="http://schemas.microsoft.com/office/powerpoint/2010/main" val="168888836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4"/>
        <p:cNvGrpSpPr/>
        <p:nvPr/>
      </p:nvGrpSpPr>
      <p:grpSpPr>
        <a:xfrm>
          <a:off x="0" y="0"/>
          <a:ext cx="0" cy="0"/>
          <a:chOff x="0" y="0"/>
          <a:chExt cx="0" cy="0"/>
        </a:xfrm>
      </p:grpSpPr>
    </p:spTree>
    <p:extLst>
      <p:ext uri="{BB962C8B-B14F-4D97-AF65-F5344CB8AC3E}">
        <p14:creationId xmlns:p14="http://schemas.microsoft.com/office/powerpoint/2010/main" val="192339968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_HISTORY">
    <p:spTree>
      <p:nvGrpSpPr>
        <p:cNvPr id="1" name=""/>
        <p:cNvGrpSpPr/>
        <p:nvPr/>
      </p:nvGrpSpPr>
      <p:grpSpPr>
        <a:xfrm>
          <a:off x="0" y="0"/>
          <a:ext cx="0" cy="0"/>
          <a:chOff x="0" y="0"/>
          <a:chExt cx="0" cy="0"/>
        </a:xfrm>
      </p:grpSpPr>
      <p:sp>
        <p:nvSpPr>
          <p:cNvPr id="5" name="Picture Placeholder 2"/>
          <p:cNvSpPr>
            <a:spLocks noGrp="1"/>
          </p:cNvSpPr>
          <p:nvPr>
            <p:ph type="pic" idx="1"/>
          </p:nvPr>
        </p:nvSpPr>
        <p:spPr>
          <a:xfrm>
            <a:off x="1668462" y="5232401"/>
            <a:ext cx="2441448" cy="2441448"/>
          </a:xfrm>
          <a:prstGeom prst="flowChartConnector">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2644931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Us 02">
    <p:spTree>
      <p:nvGrpSpPr>
        <p:cNvPr id="1" name=""/>
        <p:cNvGrpSpPr/>
        <p:nvPr/>
      </p:nvGrpSpPr>
      <p:grpSpPr>
        <a:xfrm>
          <a:off x="0" y="0"/>
          <a:ext cx="0" cy="0"/>
          <a:chOff x="0" y="0"/>
          <a:chExt cx="0" cy="0"/>
        </a:xfrm>
      </p:grpSpPr>
      <p:sp>
        <p:nvSpPr>
          <p:cNvPr id="9" name="Picture Placeholder 2"/>
          <p:cNvSpPr>
            <a:spLocks noGrp="1"/>
          </p:cNvSpPr>
          <p:nvPr>
            <p:ph type="pic" idx="11"/>
          </p:nvPr>
        </p:nvSpPr>
        <p:spPr>
          <a:xfrm rot="17816566">
            <a:off x="-246229" y="2174975"/>
            <a:ext cx="8419870" cy="1874520"/>
          </a:xfrm>
          <a:prstGeom prst="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5" name="Picture Placeholder 2"/>
          <p:cNvSpPr>
            <a:spLocks noGrp="1"/>
          </p:cNvSpPr>
          <p:nvPr>
            <p:ph type="pic" idx="1"/>
          </p:nvPr>
        </p:nvSpPr>
        <p:spPr>
          <a:xfrm rot="17816566">
            <a:off x="-3266932" y="3638104"/>
            <a:ext cx="8181781" cy="1874520"/>
          </a:xfrm>
          <a:prstGeom prst="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
        <p:nvSpPr>
          <p:cNvPr id="12" name="Picture Placeholder 2"/>
          <p:cNvSpPr>
            <a:spLocks noGrp="1"/>
          </p:cNvSpPr>
          <p:nvPr>
            <p:ph type="pic" idx="12"/>
          </p:nvPr>
        </p:nvSpPr>
        <p:spPr>
          <a:xfrm rot="17816566">
            <a:off x="1686007" y="4908685"/>
            <a:ext cx="6471436" cy="1874520"/>
          </a:xfrm>
          <a:prstGeom prst="rect">
            <a:avLst/>
          </a:prstGeo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31965334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page - Left Side">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1" y="1"/>
            <a:ext cx="9144000" cy="102870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33615547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isson , Visson">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2" y="3274714"/>
            <a:ext cx="18288001" cy="3538728"/>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dirty="0"/>
              <a:t>Click icon to add picture</a:t>
            </a:r>
          </a:p>
        </p:txBody>
      </p:sp>
    </p:spTree>
    <p:extLst>
      <p:ext uri="{BB962C8B-B14F-4D97-AF65-F5344CB8AC3E}">
        <p14:creationId xmlns:p14="http://schemas.microsoft.com/office/powerpoint/2010/main" val="4215737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age - Right Side">
    <p:spTree>
      <p:nvGrpSpPr>
        <p:cNvPr id="1" name=""/>
        <p:cNvGrpSpPr/>
        <p:nvPr/>
      </p:nvGrpSpPr>
      <p:grpSpPr>
        <a:xfrm>
          <a:off x="0" y="0"/>
          <a:ext cx="0" cy="0"/>
          <a:chOff x="0" y="0"/>
          <a:chExt cx="0" cy="0"/>
        </a:xfrm>
      </p:grpSpPr>
      <p:sp>
        <p:nvSpPr>
          <p:cNvPr id="5" name="Picture Placeholder 2"/>
          <p:cNvSpPr>
            <a:spLocks noGrp="1" noChangeAspect="1"/>
          </p:cNvSpPr>
          <p:nvPr>
            <p:ph type="pic" idx="1"/>
          </p:nvPr>
        </p:nvSpPr>
        <p:spPr>
          <a:xfrm>
            <a:off x="9144000" y="0"/>
            <a:ext cx="9144000" cy="10287000"/>
          </a:xfrm>
        </p:spPr>
        <p:txBody>
          <a:bodyPr anchor="t">
            <a:normAutofit/>
          </a:bodyPr>
          <a:lstStyle>
            <a:lvl1pPr marL="0" indent="0" algn="ctr">
              <a:buNone/>
              <a:defRPr sz="22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r>
              <a:rPr lang="en-US"/>
              <a:t>Click icon to add picture</a:t>
            </a:r>
            <a:endParaRPr lang="en-US" dirty="0"/>
          </a:p>
        </p:txBody>
      </p:sp>
    </p:spTree>
    <p:extLst>
      <p:ext uri="{BB962C8B-B14F-4D97-AF65-F5344CB8AC3E}">
        <p14:creationId xmlns:p14="http://schemas.microsoft.com/office/powerpoint/2010/main" val="111615736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B26C65A0-FBA4-4F84-B50E-2E23AE53DE35}" type="datetimeFigureOut">
              <a:rPr lang="en-US" smtClean="0"/>
              <a:t>6/1/2023</a:t>
            </a:fld>
            <a:endParaRPr lang="en-US"/>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r>
              <a:rPr lang="en-US" sz="1800" dirty="0">
                <a:latin typeface="Roboto" panose="02000000000000000000" pitchFamily="2" charset="0"/>
                <a:ea typeface="Roboto" panose="02000000000000000000" pitchFamily="2" charset="0"/>
                <a:cs typeface="Roboto" panose="02000000000000000000" pitchFamily="2" charset="0"/>
              </a:rPr>
              <a:t>www.yourmail.com</a:t>
            </a:r>
            <a:endParaRPr lang="en-US" dirty="0"/>
          </a:p>
        </p:txBody>
      </p:sp>
    </p:spTree>
    <p:extLst>
      <p:ext uri="{BB962C8B-B14F-4D97-AF65-F5344CB8AC3E}">
        <p14:creationId xmlns:p14="http://schemas.microsoft.com/office/powerpoint/2010/main" val="3151547729"/>
      </p:ext>
    </p:extLst>
  </p:cSld>
  <p:clrMap bg1="lt1" tx1="dk1" bg2="lt2" tx2="dk2" accent1="accent1" accent2="accent2" accent3="accent3" accent4="accent4" accent5="accent5" accent6="accent6" hlink="hlink" folHlink="folHlink"/>
  <p:sldLayoutIdLst>
    <p:sldLayoutId id="2147483667" r:id="rId1"/>
    <p:sldLayoutId id="2147483690" r:id="rId2"/>
    <p:sldLayoutId id="2147483715" r:id="rId3"/>
    <p:sldLayoutId id="2147483714" r:id="rId4"/>
    <p:sldLayoutId id="2147483692" r:id="rId5"/>
    <p:sldLayoutId id="2147483691" r:id="rId6"/>
    <p:sldLayoutId id="2147483670" r:id="rId7"/>
    <p:sldLayoutId id="2147483693" r:id="rId8"/>
    <p:sldLayoutId id="2147483671" r:id="rId9"/>
    <p:sldLayoutId id="2147483672" r:id="rId10"/>
    <p:sldLayoutId id="2147483700" r:id="rId11"/>
    <p:sldLayoutId id="2147483699" r:id="rId12"/>
    <p:sldLayoutId id="2147483695" r:id="rId13"/>
    <p:sldLayoutId id="2147483681" r:id="rId14"/>
    <p:sldLayoutId id="2147483696" r:id="rId15"/>
    <p:sldLayoutId id="2147483697" r:id="rId16"/>
    <p:sldLayoutId id="2147483698" r:id="rId17"/>
    <p:sldLayoutId id="2147483694" r:id="rId18"/>
    <p:sldLayoutId id="2147483701" r:id="rId19"/>
    <p:sldLayoutId id="2147483688" r:id="rId20"/>
    <p:sldLayoutId id="2147483689" r:id="rId21"/>
    <p:sldLayoutId id="2147483673" r:id="rId22"/>
    <p:sldLayoutId id="2147483674" r:id="rId23"/>
    <p:sldLayoutId id="2147483675" r:id="rId24"/>
    <p:sldLayoutId id="2147483676" r:id="rId25"/>
    <p:sldLayoutId id="2147483702" r:id="rId26"/>
    <p:sldLayoutId id="2147483703" r:id="rId27"/>
    <p:sldLayoutId id="2147483705" r:id="rId28"/>
    <p:sldLayoutId id="2147483706" r:id="rId29"/>
    <p:sldLayoutId id="2147483707" r:id="rId30"/>
    <p:sldLayoutId id="2147483704" r:id="rId31"/>
    <p:sldLayoutId id="2147483708" r:id="rId32"/>
    <p:sldLayoutId id="2147483709" r:id="rId33"/>
    <p:sldLayoutId id="2147483710" r:id="rId34"/>
    <p:sldLayoutId id="2147483711" r:id="rId35"/>
    <p:sldLayoutId id="2147483712" r:id="rId36"/>
    <p:sldLayoutId id="2147483713" r:id="rId37"/>
    <p:sldLayoutId id="2147483678" r:id="rId38"/>
    <p:sldLayoutId id="2147483677" r:id="rId39"/>
    <p:sldLayoutId id="2147483679" r:id="rId40"/>
    <p:sldLayoutId id="2147483680" r:id="rId41"/>
    <p:sldLayoutId id="2147483682" r:id="rId42"/>
    <p:sldLayoutId id="2147483683" r:id="rId43"/>
    <p:sldLayoutId id="2147483684" r:id="rId44"/>
    <p:sldLayoutId id="2147483685" r:id="rId45"/>
    <p:sldLayoutId id="2147483686" r:id="rId46"/>
    <p:sldLayoutId id="2147483687" r:id="rId47"/>
    <p:sldLayoutId id="2147483716" r:id="rId48"/>
  </p:sldLayoutIdLst>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8.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8.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590C6"/>
        </a:solidFill>
        <a:effectLst/>
      </p:bgPr>
    </p:bg>
    <p:spTree>
      <p:nvGrpSpPr>
        <p:cNvPr id="1" name=""/>
        <p:cNvGrpSpPr/>
        <p:nvPr/>
      </p:nvGrpSpPr>
      <p:grpSpPr>
        <a:xfrm>
          <a:off x="0" y="0"/>
          <a:ext cx="0" cy="0"/>
          <a:chOff x="0" y="0"/>
          <a:chExt cx="0" cy="0"/>
        </a:xfrm>
      </p:grpSpPr>
      <p:sp>
        <p:nvSpPr>
          <p:cNvPr id="21" name="Rectangle 20"/>
          <p:cNvSpPr/>
          <p:nvPr/>
        </p:nvSpPr>
        <p:spPr>
          <a:xfrm>
            <a:off x="26166" y="0"/>
            <a:ext cx="18288000" cy="10287000"/>
          </a:xfrm>
          <a:prstGeom prst="rect">
            <a:avLst/>
          </a:prstGeom>
          <a:gradFill>
            <a:gsLst>
              <a:gs pos="14000">
                <a:schemeClr val="tx2">
                  <a:alpha val="30000"/>
                  <a:lumMod val="47000"/>
                </a:schemeClr>
              </a:gs>
              <a:gs pos="76000">
                <a:schemeClr val="accent6">
                  <a:lumMod val="66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881263" y="3922470"/>
            <a:ext cx="12434845" cy="2123658"/>
          </a:xfrm>
          <a:prstGeom prst="rect">
            <a:avLst/>
          </a:prstGeom>
          <a:noFill/>
        </p:spPr>
        <p:txBody>
          <a:bodyPr wrap="square" rtlCol="0">
            <a:spAutoFit/>
          </a:bodyPr>
          <a:lstStyle/>
          <a:p>
            <a:r>
              <a:rPr lang="en-US" sz="6600" dirty="0">
                <a:solidFill>
                  <a:schemeClr val="bg1"/>
                </a:solidFill>
                <a:latin typeface="Roboto Bold" panose="02000000000000000000" pitchFamily="2" charset="0"/>
                <a:ea typeface="Roboto Bold" panose="02000000000000000000" pitchFamily="2" charset="0"/>
                <a:cs typeface="Roboto Bold" panose="02000000000000000000" pitchFamily="2" charset="0"/>
              </a:rPr>
              <a:t>Digital Transformation in Real Estate and The Role of ERP</a:t>
            </a:r>
          </a:p>
        </p:txBody>
      </p:sp>
      <p:grpSp>
        <p:nvGrpSpPr>
          <p:cNvPr id="7" name="Group 6">
            <a:extLst>
              <a:ext uri="{FF2B5EF4-FFF2-40B4-BE49-F238E27FC236}">
                <a16:creationId xmlns:a16="http://schemas.microsoft.com/office/drawing/2014/main" id="{1DB5BE50-F884-0F45-D529-60F65071F548}"/>
              </a:ext>
            </a:extLst>
          </p:cNvPr>
          <p:cNvGrpSpPr/>
          <p:nvPr/>
        </p:nvGrpSpPr>
        <p:grpSpPr>
          <a:xfrm>
            <a:off x="914399" y="519952"/>
            <a:ext cx="3386141" cy="1826560"/>
            <a:chOff x="665906" y="1409389"/>
            <a:chExt cx="3484311" cy="2750056"/>
          </a:xfrm>
        </p:grpSpPr>
        <p:grpSp>
          <p:nvGrpSpPr>
            <p:cNvPr id="3" name="Group 2">
              <a:extLst>
                <a:ext uri="{FF2B5EF4-FFF2-40B4-BE49-F238E27FC236}">
                  <a16:creationId xmlns:a16="http://schemas.microsoft.com/office/drawing/2014/main" id="{817F02FB-E775-6293-62C6-C38544CF7832}"/>
                </a:ext>
              </a:extLst>
            </p:cNvPr>
            <p:cNvGrpSpPr/>
            <p:nvPr/>
          </p:nvGrpSpPr>
          <p:grpSpPr>
            <a:xfrm rot="10231086">
              <a:off x="665906" y="1409389"/>
              <a:ext cx="2444338" cy="2430091"/>
              <a:chOff x="9238607" y="407002"/>
              <a:chExt cx="6029489" cy="5994344"/>
            </a:xfrm>
          </p:grpSpPr>
          <p:sp>
            <p:nvSpPr>
              <p:cNvPr id="36" name="Freeform 5"/>
              <p:cNvSpPr>
                <a:spLocks/>
              </p:cNvSpPr>
              <p:nvPr/>
            </p:nvSpPr>
            <p:spPr bwMode="auto">
              <a:xfrm rot="11217439">
                <a:off x="13503235" y="1423417"/>
                <a:ext cx="1764861" cy="4724882"/>
              </a:xfrm>
              <a:custGeom>
                <a:avLst/>
                <a:gdLst>
                  <a:gd name="T0" fmla="*/ 232 w 393"/>
                  <a:gd name="T1" fmla="*/ 1053 h 1053"/>
                  <a:gd name="T2" fmla="*/ 2 w 393"/>
                  <a:gd name="T3" fmla="*/ 525 h 1053"/>
                  <a:gd name="T4" fmla="*/ 240 w 393"/>
                  <a:gd name="T5" fmla="*/ 0 h 1053"/>
                  <a:gd name="T6" fmla="*/ 393 w 393"/>
                  <a:gd name="T7" fmla="*/ 172 h 1053"/>
                  <a:gd name="T8" fmla="*/ 232 w 393"/>
                  <a:gd name="T9" fmla="*/ 526 h 1053"/>
                  <a:gd name="T10" fmla="*/ 387 w 393"/>
                  <a:gd name="T11" fmla="*/ 883 h 1053"/>
                  <a:gd name="T12" fmla="*/ 232 w 393"/>
                  <a:gd name="T13" fmla="*/ 1053 h 1053"/>
                </a:gdLst>
                <a:ahLst/>
                <a:cxnLst>
                  <a:cxn ang="0">
                    <a:pos x="T0" y="T1"/>
                  </a:cxn>
                  <a:cxn ang="0">
                    <a:pos x="T2" y="T3"/>
                  </a:cxn>
                  <a:cxn ang="0">
                    <a:pos x="T4" y="T5"/>
                  </a:cxn>
                  <a:cxn ang="0">
                    <a:pos x="T6" y="T7"/>
                  </a:cxn>
                  <a:cxn ang="0">
                    <a:pos x="T8" y="T9"/>
                  </a:cxn>
                  <a:cxn ang="0">
                    <a:pos x="T10" y="T11"/>
                  </a:cxn>
                  <a:cxn ang="0">
                    <a:pos x="T12" y="T13"/>
                  </a:cxn>
                </a:cxnLst>
                <a:rect l="0" t="0" r="r" b="b"/>
                <a:pathLst>
                  <a:path w="393" h="1053">
                    <a:moveTo>
                      <a:pt x="232" y="1053"/>
                    </a:moveTo>
                    <a:cubicBezTo>
                      <a:pt x="87" y="920"/>
                      <a:pt x="0" y="722"/>
                      <a:pt x="2" y="525"/>
                    </a:cubicBezTo>
                    <a:cubicBezTo>
                      <a:pt x="4" y="328"/>
                      <a:pt x="93" y="132"/>
                      <a:pt x="240" y="0"/>
                    </a:cubicBezTo>
                    <a:cubicBezTo>
                      <a:pt x="291" y="57"/>
                      <a:pt x="341" y="114"/>
                      <a:pt x="393" y="172"/>
                    </a:cubicBezTo>
                    <a:cubicBezTo>
                      <a:pt x="293" y="261"/>
                      <a:pt x="233" y="393"/>
                      <a:pt x="232" y="526"/>
                    </a:cubicBezTo>
                    <a:cubicBezTo>
                      <a:pt x="231" y="660"/>
                      <a:pt x="289" y="793"/>
                      <a:pt x="387" y="883"/>
                    </a:cubicBezTo>
                    <a:cubicBezTo>
                      <a:pt x="335" y="940"/>
                      <a:pt x="284" y="996"/>
                      <a:pt x="232" y="10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14"/>
              <p:cNvSpPr>
                <a:spLocks/>
              </p:cNvSpPr>
              <p:nvPr/>
            </p:nvSpPr>
            <p:spPr bwMode="auto">
              <a:xfrm rot="11217439">
                <a:off x="9238607" y="407002"/>
                <a:ext cx="5009733" cy="5994344"/>
              </a:xfrm>
              <a:custGeom>
                <a:avLst/>
                <a:gdLst>
                  <a:gd name="T0" fmla="*/ 444 w 1117"/>
                  <a:gd name="T1" fmla="*/ 0 h 1336"/>
                  <a:gd name="T2" fmla="*/ 229 w 1117"/>
                  <a:gd name="T3" fmla="*/ 33 h 1336"/>
                  <a:gd name="T4" fmla="*/ 312 w 1117"/>
                  <a:gd name="T5" fmla="*/ 227 h 1336"/>
                  <a:gd name="T6" fmla="*/ 440 w 1117"/>
                  <a:gd name="T7" fmla="*/ 209 h 1336"/>
                  <a:gd name="T8" fmla="*/ 879 w 1117"/>
                  <a:gd name="T9" fmla="*/ 668 h 1336"/>
                  <a:gd name="T10" fmla="*/ 879 w 1117"/>
                  <a:gd name="T11" fmla="*/ 672 h 1336"/>
                  <a:gd name="T12" fmla="*/ 444 w 1117"/>
                  <a:gd name="T13" fmla="*/ 1128 h 1336"/>
                  <a:gd name="T14" fmla="*/ 151 w 1117"/>
                  <a:gd name="T15" fmla="*/ 1015 h 1336"/>
                  <a:gd name="T16" fmla="*/ 0 w 1117"/>
                  <a:gd name="T17" fmla="*/ 1182 h 1336"/>
                  <a:gd name="T18" fmla="*/ 440 w 1117"/>
                  <a:gd name="T19" fmla="*/ 1336 h 1336"/>
                  <a:gd name="T20" fmla="*/ 1117 w 1117"/>
                  <a:gd name="T21" fmla="*/ 668 h 1336"/>
                  <a:gd name="T22" fmla="*/ 1117 w 1117"/>
                  <a:gd name="T23" fmla="*/ 664 h 1336"/>
                  <a:gd name="T24" fmla="*/ 444 w 1117"/>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1336">
                    <a:moveTo>
                      <a:pt x="444" y="0"/>
                    </a:moveTo>
                    <a:cubicBezTo>
                      <a:pt x="368" y="0"/>
                      <a:pt x="295" y="12"/>
                      <a:pt x="229" y="33"/>
                    </a:cubicBezTo>
                    <a:cubicBezTo>
                      <a:pt x="312" y="227"/>
                      <a:pt x="312" y="227"/>
                      <a:pt x="312" y="227"/>
                    </a:cubicBezTo>
                    <a:cubicBezTo>
                      <a:pt x="352" y="215"/>
                      <a:pt x="395" y="209"/>
                      <a:pt x="440" y="209"/>
                    </a:cubicBezTo>
                    <a:cubicBezTo>
                      <a:pt x="697" y="209"/>
                      <a:pt x="879" y="417"/>
                      <a:pt x="879" y="668"/>
                    </a:cubicBezTo>
                    <a:cubicBezTo>
                      <a:pt x="879" y="672"/>
                      <a:pt x="879" y="672"/>
                      <a:pt x="879" y="672"/>
                    </a:cubicBezTo>
                    <a:cubicBezTo>
                      <a:pt x="879" y="923"/>
                      <a:pt x="700" y="1128"/>
                      <a:pt x="444" y="1128"/>
                    </a:cubicBezTo>
                    <a:cubicBezTo>
                      <a:pt x="328" y="1128"/>
                      <a:pt x="227" y="1085"/>
                      <a:pt x="151" y="1015"/>
                    </a:cubicBezTo>
                    <a:cubicBezTo>
                      <a:pt x="0" y="1182"/>
                      <a:pt x="0" y="1182"/>
                      <a:pt x="0" y="1182"/>
                    </a:cubicBezTo>
                    <a:cubicBezTo>
                      <a:pt x="114" y="1278"/>
                      <a:pt x="266" y="1336"/>
                      <a:pt x="440" y="1336"/>
                    </a:cubicBezTo>
                    <a:cubicBezTo>
                      <a:pt x="837" y="1336"/>
                      <a:pt x="1117" y="1032"/>
                      <a:pt x="1117" y="668"/>
                    </a:cubicBezTo>
                    <a:cubicBezTo>
                      <a:pt x="1117" y="664"/>
                      <a:pt x="1117" y="664"/>
                      <a:pt x="1117" y="664"/>
                    </a:cubicBezTo>
                    <a:cubicBezTo>
                      <a:pt x="1117" y="301"/>
                      <a:pt x="841" y="0"/>
                      <a:pt x="444"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4" name="Group 3">
              <a:extLst>
                <a:ext uri="{FF2B5EF4-FFF2-40B4-BE49-F238E27FC236}">
                  <a16:creationId xmlns:a16="http://schemas.microsoft.com/office/drawing/2014/main" id="{C5349164-BC4D-F95F-9186-8F5904FC7971}"/>
                </a:ext>
              </a:extLst>
            </p:cNvPr>
            <p:cNvGrpSpPr/>
            <p:nvPr/>
          </p:nvGrpSpPr>
          <p:grpSpPr>
            <a:xfrm rot="18009132">
              <a:off x="1713003" y="1722230"/>
              <a:ext cx="2444338" cy="2430091"/>
              <a:chOff x="9238607" y="407002"/>
              <a:chExt cx="6029489" cy="5994344"/>
            </a:xfrm>
          </p:grpSpPr>
          <p:sp>
            <p:nvSpPr>
              <p:cNvPr id="5" name="Freeform 5">
                <a:extLst>
                  <a:ext uri="{FF2B5EF4-FFF2-40B4-BE49-F238E27FC236}">
                    <a16:creationId xmlns:a16="http://schemas.microsoft.com/office/drawing/2014/main" id="{1F91FE60-8DBE-73D4-45D6-60F7AABBEF55}"/>
                  </a:ext>
                </a:extLst>
              </p:cNvPr>
              <p:cNvSpPr>
                <a:spLocks/>
              </p:cNvSpPr>
              <p:nvPr/>
            </p:nvSpPr>
            <p:spPr bwMode="auto">
              <a:xfrm rot="11217439">
                <a:off x="13503235" y="1423417"/>
                <a:ext cx="1764861" cy="4724882"/>
              </a:xfrm>
              <a:custGeom>
                <a:avLst/>
                <a:gdLst>
                  <a:gd name="T0" fmla="*/ 232 w 393"/>
                  <a:gd name="T1" fmla="*/ 1053 h 1053"/>
                  <a:gd name="T2" fmla="*/ 2 w 393"/>
                  <a:gd name="T3" fmla="*/ 525 h 1053"/>
                  <a:gd name="T4" fmla="*/ 240 w 393"/>
                  <a:gd name="T5" fmla="*/ 0 h 1053"/>
                  <a:gd name="T6" fmla="*/ 393 w 393"/>
                  <a:gd name="T7" fmla="*/ 172 h 1053"/>
                  <a:gd name="T8" fmla="*/ 232 w 393"/>
                  <a:gd name="T9" fmla="*/ 526 h 1053"/>
                  <a:gd name="T10" fmla="*/ 387 w 393"/>
                  <a:gd name="T11" fmla="*/ 883 h 1053"/>
                  <a:gd name="T12" fmla="*/ 232 w 393"/>
                  <a:gd name="T13" fmla="*/ 1053 h 1053"/>
                </a:gdLst>
                <a:ahLst/>
                <a:cxnLst>
                  <a:cxn ang="0">
                    <a:pos x="T0" y="T1"/>
                  </a:cxn>
                  <a:cxn ang="0">
                    <a:pos x="T2" y="T3"/>
                  </a:cxn>
                  <a:cxn ang="0">
                    <a:pos x="T4" y="T5"/>
                  </a:cxn>
                  <a:cxn ang="0">
                    <a:pos x="T6" y="T7"/>
                  </a:cxn>
                  <a:cxn ang="0">
                    <a:pos x="T8" y="T9"/>
                  </a:cxn>
                  <a:cxn ang="0">
                    <a:pos x="T10" y="T11"/>
                  </a:cxn>
                  <a:cxn ang="0">
                    <a:pos x="T12" y="T13"/>
                  </a:cxn>
                </a:cxnLst>
                <a:rect l="0" t="0" r="r" b="b"/>
                <a:pathLst>
                  <a:path w="393" h="1053">
                    <a:moveTo>
                      <a:pt x="232" y="1053"/>
                    </a:moveTo>
                    <a:cubicBezTo>
                      <a:pt x="87" y="920"/>
                      <a:pt x="0" y="722"/>
                      <a:pt x="2" y="525"/>
                    </a:cubicBezTo>
                    <a:cubicBezTo>
                      <a:pt x="4" y="328"/>
                      <a:pt x="93" y="132"/>
                      <a:pt x="240" y="0"/>
                    </a:cubicBezTo>
                    <a:cubicBezTo>
                      <a:pt x="291" y="57"/>
                      <a:pt x="341" y="114"/>
                      <a:pt x="393" y="172"/>
                    </a:cubicBezTo>
                    <a:cubicBezTo>
                      <a:pt x="293" y="261"/>
                      <a:pt x="233" y="393"/>
                      <a:pt x="232" y="526"/>
                    </a:cubicBezTo>
                    <a:cubicBezTo>
                      <a:pt x="231" y="660"/>
                      <a:pt x="289" y="793"/>
                      <a:pt x="387" y="883"/>
                    </a:cubicBezTo>
                    <a:cubicBezTo>
                      <a:pt x="335" y="940"/>
                      <a:pt x="284" y="996"/>
                      <a:pt x="232" y="10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14">
                <a:extLst>
                  <a:ext uri="{FF2B5EF4-FFF2-40B4-BE49-F238E27FC236}">
                    <a16:creationId xmlns:a16="http://schemas.microsoft.com/office/drawing/2014/main" id="{6660F151-D96A-8A9C-CE0A-EBDCDCAD322B}"/>
                  </a:ext>
                </a:extLst>
              </p:cNvPr>
              <p:cNvSpPr>
                <a:spLocks/>
              </p:cNvSpPr>
              <p:nvPr/>
            </p:nvSpPr>
            <p:spPr bwMode="auto">
              <a:xfrm rot="11217439">
                <a:off x="9238607" y="407002"/>
                <a:ext cx="5009733" cy="5994344"/>
              </a:xfrm>
              <a:custGeom>
                <a:avLst/>
                <a:gdLst>
                  <a:gd name="T0" fmla="*/ 444 w 1117"/>
                  <a:gd name="T1" fmla="*/ 0 h 1336"/>
                  <a:gd name="T2" fmla="*/ 229 w 1117"/>
                  <a:gd name="T3" fmla="*/ 33 h 1336"/>
                  <a:gd name="T4" fmla="*/ 312 w 1117"/>
                  <a:gd name="T5" fmla="*/ 227 h 1336"/>
                  <a:gd name="T6" fmla="*/ 440 w 1117"/>
                  <a:gd name="T7" fmla="*/ 209 h 1336"/>
                  <a:gd name="T8" fmla="*/ 879 w 1117"/>
                  <a:gd name="T9" fmla="*/ 668 h 1336"/>
                  <a:gd name="T10" fmla="*/ 879 w 1117"/>
                  <a:gd name="T11" fmla="*/ 672 h 1336"/>
                  <a:gd name="T12" fmla="*/ 444 w 1117"/>
                  <a:gd name="T13" fmla="*/ 1128 h 1336"/>
                  <a:gd name="T14" fmla="*/ 151 w 1117"/>
                  <a:gd name="T15" fmla="*/ 1015 h 1336"/>
                  <a:gd name="T16" fmla="*/ 0 w 1117"/>
                  <a:gd name="T17" fmla="*/ 1182 h 1336"/>
                  <a:gd name="T18" fmla="*/ 440 w 1117"/>
                  <a:gd name="T19" fmla="*/ 1336 h 1336"/>
                  <a:gd name="T20" fmla="*/ 1117 w 1117"/>
                  <a:gd name="T21" fmla="*/ 668 h 1336"/>
                  <a:gd name="T22" fmla="*/ 1117 w 1117"/>
                  <a:gd name="T23" fmla="*/ 664 h 1336"/>
                  <a:gd name="T24" fmla="*/ 444 w 1117"/>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1336">
                    <a:moveTo>
                      <a:pt x="444" y="0"/>
                    </a:moveTo>
                    <a:cubicBezTo>
                      <a:pt x="368" y="0"/>
                      <a:pt x="295" y="12"/>
                      <a:pt x="229" y="33"/>
                    </a:cubicBezTo>
                    <a:cubicBezTo>
                      <a:pt x="312" y="227"/>
                      <a:pt x="312" y="227"/>
                      <a:pt x="312" y="227"/>
                    </a:cubicBezTo>
                    <a:cubicBezTo>
                      <a:pt x="352" y="215"/>
                      <a:pt x="395" y="209"/>
                      <a:pt x="440" y="209"/>
                    </a:cubicBezTo>
                    <a:cubicBezTo>
                      <a:pt x="697" y="209"/>
                      <a:pt x="879" y="417"/>
                      <a:pt x="879" y="668"/>
                    </a:cubicBezTo>
                    <a:cubicBezTo>
                      <a:pt x="879" y="672"/>
                      <a:pt x="879" y="672"/>
                      <a:pt x="879" y="672"/>
                    </a:cubicBezTo>
                    <a:cubicBezTo>
                      <a:pt x="879" y="923"/>
                      <a:pt x="700" y="1128"/>
                      <a:pt x="444" y="1128"/>
                    </a:cubicBezTo>
                    <a:cubicBezTo>
                      <a:pt x="328" y="1128"/>
                      <a:pt x="227" y="1085"/>
                      <a:pt x="151" y="1015"/>
                    </a:cubicBezTo>
                    <a:cubicBezTo>
                      <a:pt x="0" y="1182"/>
                      <a:pt x="0" y="1182"/>
                      <a:pt x="0" y="1182"/>
                    </a:cubicBezTo>
                    <a:cubicBezTo>
                      <a:pt x="114" y="1278"/>
                      <a:pt x="266" y="1336"/>
                      <a:pt x="440" y="1336"/>
                    </a:cubicBezTo>
                    <a:cubicBezTo>
                      <a:pt x="837" y="1336"/>
                      <a:pt x="1117" y="1032"/>
                      <a:pt x="1117" y="668"/>
                    </a:cubicBezTo>
                    <a:cubicBezTo>
                      <a:pt x="1117" y="664"/>
                      <a:pt x="1117" y="664"/>
                      <a:pt x="1117" y="664"/>
                    </a:cubicBezTo>
                    <a:cubicBezTo>
                      <a:pt x="1117" y="301"/>
                      <a:pt x="841" y="0"/>
                      <a:pt x="444"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9" name="Shape 6">
            <a:extLst>
              <a:ext uri="{FF2B5EF4-FFF2-40B4-BE49-F238E27FC236}">
                <a16:creationId xmlns:a16="http://schemas.microsoft.com/office/drawing/2014/main" id="{0D7AD61D-B4DD-844F-2483-54939221B8E6}"/>
              </a:ext>
            </a:extLst>
          </p:cNvPr>
          <p:cNvSpPr/>
          <p:nvPr/>
        </p:nvSpPr>
        <p:spPr>
          <a:xfrm>
            <a:off x="13934824" y="7266737"/>
            <a:ext cx="1378941" cy="964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739"/>
                </a:lnTo>
                <a:lnTo>
                  <a:pt x="7054" y="0"/>
                </a:lnTo>
                <a:cubicBezTo>
                  <a:pt x="7054" y="0"/>
                  <a:pt x="0" y="21600"/>
                  <a:pt x="0" y="21600"/>
                </a:cubicBezTo>
                <a:close/>
              </a:path>
            </a:pathLst>
          </a:custGeom>
          <a:solidFill>
            <a:schemeClr val="accent3">
              <a:lumMod val="60000"/>
              <a:lumOff val="40000"/>
              <a:alpha val="9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2" name="Shape 11">
            <a:extLst>
              <a:ext uri="{FF2B5EF4-FFF2-40B4-BE49-F238E27FC236}">
                <a16:creationId xmlns:a16="http://schemas.microsoft.com/office/drawing/2014/main" id="{39897E8F-A3AC-5E08-E650-F03A8586F8E9}"/>
              </a:ext>
            </a:extLst>
          </p:cNvPr>
          <p:cNvSpPr/>
          <p:nvPr/>
        </p:nvSpPr>
        <p:spPr>
          <a:xfrm>
            <a:off x="10396252" y="8238764"/>
            <a:ext cx="3536115" cy="2048236"/>
          </a:xfrm>
          <a:custGeom>
            <a:avLst/>
            <a:gdLst/>
            <a:ahLst/>
            <a:cxnLst>
              <a:cxn ang="0">
                <a:pos x="wd2" y="hd2"/>
              </a:cxn>
              <a:cxn ang="5400000">
                <a:pos x="wd2" y="hd2"/>
              </a:cxn>
              <a:cxn ang="10800000">
                <a:pos x="wd2" y="hd2"/>
              </a:cxn>
              <a:cxn ang="16200000">
                <a:pos x="wd2" y="hd2"/>
              </a:cxn>
            </a:cxnLst>
            <a:rect l="0" t="0" r="r" b="b"/>
            <a:pathLst>
              <a:path w="21600" h="21600" extrusionOk="0">
                <a:moveTo>
                  <a:pt x="21506" y="0"/>
                </a:moveTo>
                <a:lnTo>
                  <a:pt x="0" y="19067"/>
                </a:lnTo>
                <a:lnTo>
                  <a:pt x="3656" y="21600"/>
                </a:lnTo>
                <a:lnTo>
                  <a:pt x="16203" y="21600"/>
                </a:lnTo>
                <a:lnTo>
                  <a:pt x="21600" y="14"/>
                </a:lnTo>
                <a:cubicBezTo>
                  <a:pt x="21600" y="14"/>
                  <a:pt x="21506" y="0"/>
                  <a:pt x="21506" y="0"/>
                </a:cubicBezTo>
                <a:close/>
              </a:path>
            </a:pathLst>
          </a:custGeom>
          <a:solidFill>
            <a:schemeClr val="accent2">
              <a:lumMod val="40000"/>
              <a:lumOff val="60000"/>
              <a:alpha val="9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3" name="Shape 12">
            <a:extLst>
              <a:ext uri="{FF2B5EF4-FFF2-40B4-BE49-F238E27FC236}">
                <a16:creationId xmlns:a16="http://schemas.microsoft.com/office/drawing/2014/main" id="{B89AD1B0-C63D-B03B-F329-EEC499F147B0}"/>
              </a:ext>
            </a:extLst>
          </p:cNvPr>
          <p:cNvSpPr/>
          <p:nvPr/>
        </p:nvSpPr>
        <p:spPr>
          <a:xfrm>
            <a:off x="13045621" y="7519785"/>
            <a:ext cx="5242379" cy="2767215"/>
          </a:xfrm>
          <a:custGeom>
            <a:avLst/>
            <a:gdLst/>
            <a:ahLst/>
            <a:cxnLst>
              <a:cxn ang="0">
                <a:pos x="wd2" y="hd2"/>
              </a:cxn>
              <a:cxn ang="5400000">
                <a:pos x="wd2" y="hd2"/>
              </a:cxn>
              <a:cxn ang="10800000">
                <a:pos x="wd2" y="hd2"/>
              </a:cxn>
              <a:cxn ang="16200000">
                <a:pos x="wd2" y="hd2"/>
              </a:cxn>
            </a:cxnLst>
            <a:rect l="0" t="0" r="r" b="b"/>
            <a:pathLst>
              <a:path w="21600" h="21600" extrusionOk="0">
                <a:moveTo>
                  <a:pt x="3664" y="5528"/>
                </a:moveTo>
                <a:lnTo>
                  <a:pt x="3641" y="5622"/>
                </a:lnTo>
                <a:lnTo>
                  <a:pt x="0" y="21600"/>
                </a:lnTo>
                <a:lnTo>
                  <a:pt x="21600" y="21600"/>
                </a:lnTo>
                <a:lnTo>
                  <a:pt x="21600" y="6405"/>
                </a:lnTo>
                <a:lnTo>
                  <a:pt x="9346" y="0"/>
                </a:lnTo>
                <a:cubicBezTo>
                  <a:pt x="9346" y="0"/>
                  <a:pt x="3664" y="5528"/>
                  <a:pt x="3664" y="5528"/>
                </a:cubicBezTo>
                <a:close/>
              </a:path>
            </a:pathLst>
          </a:custGeom>
          <a:solidFill>
            <a:schemeClr val="accent6">
              <a:lumMod val="50000"/>
              <a:lumOff val="50000"/>
              <a:alpha val="97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 name="Shape 13">
            <a:extLst>
              <a:ext uri="{FF2B5EF4-FFF2-40B4-BE49-F238E27FC236}">
                <a16:creationId xmlns:a16="http://schemas.microsoft.com/office/drawing/2014/main" id="{2B71AFEC-77A0-6D63-D8D8-E52DE87A9A44}"/>
              </a:ext>
            </a:extLst>
          </p:cNvPr>
          <p:cNvSpPr/>
          <p:nvPr/>
        </p:nvSpPr>
        <p:spPr>
          <a:xfrm>
            <a:off x="15313835" y="6005082"/>
            <a:ext cx="2974165" cy="2347917"/>
          </a:xfrm>
          <a:custGeom>
            <a:avLst/>
            <a:gdLst/>
            <a:ahLst/>
            <a:cxnLst>
              <a:cxn ang="0">
                <a:pos x="wd2" y="hd2"/>
              </a:cxn>
              <a:cxn ang="5400000">
                <a:pos x="wd2" y="hd2"/>
              </a:cxn>
              <a:cxn ang="10800000">
                <a:pos x="wd2" y="hd2"/>
              </a:cxn>
              <a:cxn ang="16200000">
                <a:pos x="wd2" y="hd2"/>
              </a:cxn>
            </a:cxnLst>
            <a:rect l="0" t="0" r="r" b="b"/>
            <a:pathLst>
              <a:path w="21600" h="21600" extrusionOk="0">
                <a:moveTo>
                  <a:pt x="0" y="14051"/>
                </a:moveTo>
                <a:lnTo>
                  <a:pt x="21600" y="21600"/>
                </a:lnTo>
                <a:lnTo>
                  <a:pt x="21600" y="0"/>
                </a:lnTo>
                <a:cubicBezTo>
                  <a:pt x="21600" y="0"/>
                  <a:pt x="0" y="14051"/>
                  <a:pt x="0" y="14051"/>
                </a:cubicBezTo>
                <a:close/>
              </a:path>
            </a:pathLst>
          </a:custGeom>
          <a:solidFill>
            <a:schemeClr val="accent3">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pic>
        <p:nvPicPr>
          <p:cNvPr id="2" name="Picture 2" descr="Logo, company name&#10;&#10;Description automatically generated">
            <a:extLst>
              <a:ext uri="{FF2B5EF4-FFF2-40B4-BE49-F238E27FC236}">
                <a16:creationId xmlns:a16="http://schemas.microsoft.com/office/drawing/2014/main" id="{F0488151-AE90-9ECD-D71A-3F7F8D0C5EC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15181033" y="9020374"/>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89465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grpSp>
        <p:nvGrpSpPr>
          <p:cNvPr id="16" name="Group 15"/>
          <p:cNvGrpSpPr/>
          <p:nvPr/>
        </p:nvGrpSpPr>
        <p:grpSpPr>
          <a:xfrm>
            <a:off x="1003383" y="809174"/>
            <a:ext cx="8883175" cy="3669447"/>
            <a:chOff x="2805445" y="5052148"/>
            <a:chExt cx="7428287" cy="2154294"/>
          </a:xfrm>
        </p:grpSpPr>
        <p:sp>
          <p:nvSpPr>
            <p:cNvPr id="55" name="TextBox 54"/>
            <p:cNvSpPr txBox="1"/>
            <p:nvPr/>
          </p:nvSpPr>
          <p:spPr>
            <a:xfrm>
              <a:off x="2805445" y="5052148"/>
              <a:ext cx="7385837" cy="370420"/>
            </a:xfrm>
            <a:prstGeom prst="rect">
              <a:avLst/>
            </a:prstGeom>
            <a:noFill/>
          </p:spPr>
          <p:txBody>
            <a:bodyPr wrap="square" rtlCol="0">
              <a:spAutoFit/>
            </a:bodyPr>
            <a:lstStyle/>
            <a:p>
              <a:r>
                <a:rPr lang="en-US" sz="3500" b="1" dirty="0">
                  <a:solidFill>
                    <a:schemeClr val="bg1"/>
                  </a:solidFill>
                  <a:latin typeface="Roboto" panose="02000000000000000000" pitchFamily="2" charset="0"/>
                  <a:ea typeface="Roboto" panose="02000000000000000000" pitchFamily="2" charset="0"/>
                  <a:cs typeface="Roboto" panose="02000000000000000000" pitchFamily="2" charset="0"/>
                </a:rPr>
                <a:t>Enhance Data Security</a:t>
              </a:r>
            </a:p>
          </p:txBody>
        </p:sp>
        <p:sp>
          <p:nvSpPr>
            <p:cNvPr id="56" name="TextBox 55"/>
            <p:cNvSpPr txBox="1"/>
            <p:nvPr/>
          </p:nvSpPr>
          <p:spPr>
            <a:xfrm>
              <a:off x="2826670" y="5556118"/>
              <a:ext cx="7407062" cy="1650324"/>
            </a:xfrm>
            <a:prstGeom prst="rect">
              <a:avLst/>
            </a:prstGeom>
            <a:noFill/>
          </p:spPr>
          <p:txBody>
            <a:bodyPr wrap="square" numCol="1" rtlCol="0">
              <a:spAutoFit/>
            </a:bodyPr>
            <a:lstStyle/>
            <a:p>
              <a:pPr>
                <a:lnSpc>
                  <a:spcPct val="150000"/>
                </a:lnSpc>
              </a:pP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Real estate businesses often preserve critical data about their clients. ERP has a firewall to prevent data breaches that stores all information in a database system that is highly secure since it keeps track of all activities. The most significant benefit of an ERP system is its dual nature of accessibility and data protection. Real estate ERP software safeguards data from outside interference by restricting access to authorized users.</a:t>
              </a:r>
            </a:p>
          </p:txBody>
        </p:sp>
      </p:grpSp>
      <p:grpSp>
        <p:nvGrpSpPr>
          <p:cNvPr id="15" name="Group 14"/>
          <p:cNvGrpSpPr/>
          <p:nvPr/>
        </p:nvGrpSpPr>
        <p:grpSpPr>
          <a:xfrm>
            <a:off x="1003383" y="5611378"/>
            <a:ext cx="8832411" cy="3650233"/>
            <a:chOff x="6765758" y="6600773"/>
            <a:chExt cx="7394595" cy="2847110"/>
          </a:xfrm>
        </p:grpSpPr>
        <p:sp>
          <p:nvSpPr>
            <p:cNvPr id="58" name="TextBox 57"/>
            <p:cNvSpPr txBox="1"/>
            <p:nvPr/>
          </p:nvSpPr>
          <p:spPr>
            <a:xfrm>
              <a:off x="6782243" y="6600773"/>
              <a:ext cx="5512077" cy="492122"/>
            </a:xfrm>
            <a:prstGeom prst="rect">
              <a:avLst/>
            </a:prstGeom>
            <a:noFill/>
          </p:spPr>
          <p:txBody>
            <a:bodyPr wrap="none" rtlCol="0">
              <a:spAutoFit/>
            </a:bodyPr>
            <a:lstStyle/>
            <a:p>
              <a:r>
                <a:rPr lang="en-US" sz="3500" b="1" dirty="0">
                  <a:solidFill>
                    <a:schemeClr val="bg1"/>
                  </a:solidFill>
                  <a:latin typeface="Roboto" panose="02000000000000000000" pitchFamily="2" charset="0"/>
                  <a:ea typeface="Roboto" panose="02000000000000000000" pitchFamily="2" charset="0"/>
                  <a:cs typeface="Roboto" panose="02000000000000000000" pitchFamily="2" charset="0"/>
                </a:rPr>
                <a:t>Provides Real Time Information</a:t>
              </a:r>
            </a:p>
          </p:txBody>
        </p:sp>
        <p:sp>
          <p:nvSpPr>
            <p:cNvPr id="59" name="TextBox 58"/>
            <p:cNvSpPr txBox="1"/>
            <p:nvPr/>
          </p:nvSpPr>
          <p:spPr>
            <a:xfrm>
              <a:off x="6765758" y="7255338"/>
              <a:ext cx="7394595" cy="2192545"/>
            </a:xfrm>
            <a:prstGeom prst="rect">
              <a:avLst/>
            </a:prstGeom>
            <a:noFill/>
          </p:spPr>
          <p:txBody>
            <a:bodyPr wrap="square" numCol="1" rtlCol="0">
              <a:spAutoFit/>
            </a:bodyPr>
            <a:lstStyle/>
            <a:p>
              <a:pPr>
                <a:lnSpc>
                  <a:spcPct val="150000"/>
                </a:lnSpc>
              </a:pP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An ERP system can help real estate firms keep up with the data as they grow. Data processing and updating must be carried out efficiently and precisely with ERP systems. Inaccurate data may result in a company's poor return on investment. ERP systems are adept at maintaining a wide range of data points and ensuring that they are updated in real-time, keeping all stakeholders informed.</a:t>
              </a:r>
            </a:p>
          </p:txBody>
        </p:sp>
      </p:grpSp>
      <p:sp>
        <p:nvSpPr>
          <p:cNvPr id="2" name="Shape 6">
            <a:extLst>
              <a:ext uri="{FF2B5EF4-FFF2-40B4-BE49-F238E27FC236}">
                <a16:creationId xmlns:a16="http://schemas.microsoft.com/office/drawing/2014/main" id="{0B7B483F-A7CD-0AF6-F256-21D3ABBF6927}"/>
              </a:ext>
            </a:extLst>
          </p:cNvPr>
          <p:cNvSpPr/>
          <p:nvPr/>
        </p:nvSpPr>
        <p:spPr>
          <a:xfrm>
            <a:off x="13934824" y="7266737"/>
            <a:ext cx="1378941" cy="964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739"/>
                </a:lnTo>
                <a:lnTo>
                  <a:pt x="7054" y="0"/>
                </a:lnTo>
                <a:cubicBezTo>
                  <a:pt x="7054" y="0"/>
                  <a:pt x="0" y="21600"/>
                  <a:pt x="0" y="21600"/>
                </a:cubicBezTo>
                <a:close/>
              </a:path>
            </a:pathLst>
          </a:custGeom>
          <a:solidFill>
            <a:schemeClr val="accent3">
              <a:lumMod val="60000"/>
              <a:lumOff val="40000"/>
              <a:alpha val="9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3" name="Shape 11">
            <a:extLst>
              <a:ext uri="{FF2B5EF4-FFF2-40B4-BE49-F238E27FC236}">
                <a16:creationId xmlns:a16="http://schemas.microsoft.com/office/drawing/2014/main" id="{5DD91E54-6171-7092-BB11-55E2903DD41B}"/>
              </a:ext>
            </a:extLst>
          </p:cNvPr>
          <p:cNvSpPr/>
          <p:nvPr/>
        </p:nvSpPr>
        <p:spPr>
          <a:xfrm>
            <a:off x="10396252" y="8238764"/>
            <a:ext cx="3536115" cy="2048236"/>
          </a:xfrm>
          <a:custGeom>
            <a:avLst/>
            <a:gdLst/>
            <a:ahLst/>
            <a:cxnLst>
              <a:cxn ang="0">
                <a:pos x="wd2" y="hd2"/>
              </a:cxn>
              <a:cxn ang="5400000">
                <a:pos x="wd2" y="hd2"/>
              </a:cxn>
              <a:cxn ang="10800000">
                <a:pos x="wd2" y="hd2"/>
              </a:cxn>
              <a:cxn ang="16200000">
                <a:pos x="wd2" y="hd2"/>
              </a:cxn>
            </a:cxnLst>
            <a:rect l="0" t="0" r="r" b="b"/>
            <a:pathLst>
              <a:path w="21600" h="21600" extrusionOk="0">
                <a:moveTo>
                  <a:pt x="21506" y="0"/>
                </a:moveTo>
                <a:lnTo>
                  <a:pt x="0" y="19067"/>
                </a:lnTo>
                <a:lnTo>
                  <a:pt x="3656" y="21600"/>
                </a:lnTo>
                <a:lnTo>
                  <a:pt x="16203" y="21600"/>
                </a:lnTo>
                <a:lnTo>
                  <a:pt x="21600" y="14"/>
                </a:lnTo>
                <a:cubicBezTo>
                  <a:pt x="21600" y="14"/>
                  <a:pt x="21506" y="0"/>
                  <a:pt x="21506" y="0"/>
                </a:cubicBezTo>
                <a:close/>
              </a:path>
            </a:pathLst>
          </a:custGeom>
          <a:solidFill>
            <a:schemeClr val="accent2">
              <a:lumMod val="40000"/>
              <a:lumOff val="60000"/>
              <a:alpha val="9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4" name="Shape 12">
            <a:extLst>
              <a:ext uri="{FF2B5EF4-FFF2-40B4-BE49-F238E27FC236}">
                <a16:creationId xmlns:a16="http://schemas.microsoft.com/office/drawing/2014/main" id="{88083F55-8399-AEB8-4447-64791FF8DA7D}"/>
              </a:ext>
            </a:extLst>
          </p:cNvPr>
          <p:cNvSpPr/>
          <p:nvPr/>
        </p:nvSpPr>
        <p:spPr>
          <a:xfrm>
            <a:off x="13045621" y="7519785"/>
            <a:ext cx="5242379" cy="2767215"/>
          </a:xfrm>
          <a:custGeom>
            <a:avLst/>
            <a:gdLst/>
            <a:ahLst/>
            <a:cxnLst>
              <a:cxn ang="0">
                <a:pos x="wd2" y="hd2"/>
              </a:cxn>
              <a:cxn ang="5400000">
                <a:pos x="wd2" y="hd2"/>
              </a:cxn>
              <a:cxn ang="10800000">
                <a:pos x="wd2" y="hd2"/>
              </a:cxn>
              <a:cxn ang="16200000">
                <a:pos x="wd2" y="hd2"/>
              </a:cxn>
            </a:cxnLst>
            <a:rect l="0" t="0" r="r" b="b"/>
            <a:pathLst>
              <a:path w="21600" h="21600" extrusionOk="0">
                <a:moveTo>
                  <a:pt x="3664" y="5528"/>
                </a:moveTo>
                <a:lnTo>
                  <a:pt x="3641" y="5622"/>
                </a:lnTo>
                <a:lnTo>
                  <a:pt x="0" y="21600"/>
                </a:lnTo>
                <a:lnTo>
                  <a:pt x="21600" y="21600"/>
                </a:lnTo>
                <a:lnTo>
                  <a:pt x="21600" y="6405"/>
                </a:lnTo>
                <a:lnTo>
                  <a:pt x="9346" y="0"/>
                </a:lnTo>
                <a:cubicBezTo>
                  <a:pt x="9346" y="0"/>
                  <a:pt x="3664" y="5528"/>
                  <a:pt x="3664" y="5528"/>
                </a:cubicBezTo>
                <a:close/>
              </a:path>
            </a:pathLst>
          </a:custGeom>
          <a:solidFill>
            <a:schemeClr val="accent6">
              <a:lumMod val="50000"/>
              <a:lumOff val="50000"/>
              <a:alpha val="97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sp>
        <p:nvSpPr>
          <p:cNvPr id="5" name="Shape 13">
            <a:extLst>
              <a:ext uri="{FF2B5EF4-FFF2-40B4-BE49-F238E27FC236}">
                <a16:creationId xmlns:a16="http://schemas.microsoft.com/office/drawing/2014/main" id="{38568358-50BB-3B92-5315-FD9C6FC56677}"/>
              </a:ext>
            </a:extLst>
          </p:cNvPr>
          <p:cNvSpPr/>
          <p:nvPr/>
        </p:nvSpPr>
        <p:spPr>
          <a:xfrm>
            <a:off x="15313835" y="6005082"/>
            <a:ext cx="2974165" cy="2347917"/>
          </a:xfrm>
          <a:custGeom>
            <a:avLst/>
            <a:gdLst/>
            <a:ahLst/>
            <a:cxnLst>
              <a:cxn ang="0">
                <a:pos x="wd2" y="hd2"/>
              </a:cxn>
              <a:cxn ang="5400000">
                <a:pos x="wd2" y="hd2"/>
              </a:cxn>
              <a:cxn ang="10800000">
                <a:pos x="wd2" y="hd2"/>
              </a:cxn>
              <a:cxn ang="16200000">
                <a:pos x="wd2" y="hd2"/>
              </a:cxn>
            </a:cxnLst>
            <a:rect l="0" t="0" r="r" b="b"/>
            <a:pathLst>
              <a:path w="21600" h="21600" extrusionOk="0">
                <a:moveTo>
                  <a:pt x="0" y="14051"/>
                </a:moveTo>
                <a:lnTo>
                  <a:pt x="21600" y="21600"/>
                </a:lnTo>
                <a:lnTo>
                  <a:pt x="21600" y="0"/>
                </a:lnTo>
                <a:cubicBezTo>
                  <a:pt x="21600" y="0"/>
                  <a:pt x="0" y="14051"/>
                  <a:pt x="0" y="14051"/>
                </a:cubicBezTo>
                <a:close/>
              </a:path>
            </a:pathLst>
          </a:custGeom>
          <a:solidFill>
            <a:schemeClr val="accent3">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solidFill>
                <a:schemeClr val="bg1"/>
              </a:solidFill>
            </a:endParaRPr>
          </a:p>
        </p:txBody>
      </p:sp>
      <p:pic>
        <p:nvPicPr>
          <p:cNvPr id="6" name="Picture 2" descr="Logo, company name&#10;&#10;Description automatically generated">
            <a:extLst>
              <a:ext uri="{FF2B5EF4-FFF2-40B4-BE49-F238E27FC236}">
                <a16:creationId xmlns:a16="http://schemas.microsoft.com/office/drawing/2014/main" id="{A9A58007-2B47-8036-04AE-07B7C4D986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15053425" y="9018258"/>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344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07D590-8B83-4425-2388-C81AF2E7056F}"/>
              </a:ext>
            </a:extLst>
          </p:cNvPr>
          <p:cNvSpPr txBox="1"/>
          <p:nvPr/>
        </p:nvSpPr>
        <p:spPr>
          <a:xfrm>
            <a:off x="3593142" y="2433281"/>
            <a:ext cx="10833128" cy="1569660"/>
          </a:xfrm>
          <a:prstGeom prst="rect">
            <a:avLst/>
          </a:prstGeom>
          <a:noFill/>
        </p:spPr>
        <p:txBody>
          <a:bodyPr wrap="square" rtlCol="0">
            <a:spAutoFit/>
          </a:bodyPr>
          <a:lstStyle/>
          <a:p>
            <a:pPr algn="ctr"/>
            <a:r>
              <a:rPr lang="en-US" sz="9600" dirty="0">
                <a:solidFill>
                  <a:schemeClr val="accent2"/>
                </a:solidFill>
                <a:latin typeface="Nexa Bold" panose="02000000000000000000" pitchFamily="50" charset="0"/>
              </a:rPr>
              <a:t>About NetSuite</a:t>
            </a:r>
          </a:p>
        </p:txBody>
      </p:sp>
      <p:sp>
        <p:nvSpPr>
          <p:cNvPr id="3" name="Rectangle 2">
            <a:extLst>
              <a:ext uri="{FF2B5EF4-FFF2-40B4-BE49-F238E27FC236}">
                <a16:creationId xmlns:a16="http://schemas.microsoft.com/office/drawing/2014/main" id="{3CF216C3-057D-6887-B06E-A6E78E894D50}"/>
              </a:ext>
            </a:extLst>
          </p:cNvPr>
          <p:cNvSpPr/>
          <p:nvPr/>
        </p:nvSpPr>
        <p:spPr>
          <a:xfrm>
            <a:off x="3424732" y="4411456"/>
            <a:ext cx="11223598" cy="3617785"/>
          </a:xfrm>
          <a:prstGeom prst="rect">
            <a:avLst/>
          </a:prstGeom>
        </p:spPr>
        <p:txBody>
          <a:bodyPr wrap="square">
            <a:spAutoFit/>
          </a:bodyPr>
          <a:lstStyle/>
          <a:p>
            <a:pPr algn="ctr">
              <a:lnSpc>
                <a:spcPct val="130000"/>
              </a:lnSpc>
            </a:pPr>
            <a:endParaRPr lang="en-US" sz="3600" dirty="0">
              <a:solidFill>
                <a:schemeClr val="accent2"/>
              </a:solidFill>
              <a:latin typeface="Segoe UI" panose="020B0502040204020203" pitchFamily="34" charset="0"/>
              <a:cs typeface="Segoe UI" panose="020B0502040204020203" pitchFamily="34" charset="0"/>
            </a:endParaRPr>
          </a:p>
          <a:p>
            <a:pPr algn="ctr">
              <a:lnSpc>
                <a:spcPct val="130000"/>
              </a:lnSpc>
            </a:pPr>
            <a:r>
              <a:rPr lang="en-US" sz="3600" dirty="0">
                <a:solidFill>
                  <a:schemeClr val="accent2"/>
                </a:solidFill>
                <a:latin typeface="Segoe UI" panose="020B0502040204020203" pitchFamily="34" charset="0"/>
                <a:cs typeface="Segoe UI" panose="020B0502040204020203" pitchFamily="34" charset="0"/>
              </a:rPr>
              <a:t>One unified business management suite</a:t>
            </a:r>
          </a:p>
          <a:p>
            <a:pPr algn="ctr">
              <a:lnSpc>
                <a:spcPct val="130000"/>
              </a:lnSpc>
            </a:pPr>
            <a:r>
              <a:rPr lang="en-US" sz="3600" dirty="0">
                <a:solidFill>
                  <a:schemeClr val="accent2"/>
                </a:solidFill>
                <a:latin typeface="Segoe UI" panose="020B0502040204020203" pitchFamily="34" charset="0"/>
                <a:cs typeface="Segoe UI" panose="020B0502040204020203" pitchFamily="34" charset="0"/>
              </a:rPr>
              <a:t>We encompass ERP/Financials, CRM, and ecommerce for more than 27,000 customers.</a:t>
            </a:r>
          </a:p>
          <a:p>
            <a:pPr algn="ctr">
              <a:lnSpc>
                <a:spcPct val="130000"/>
              </a:lnSpc>
            </a:pPr>
            <a:endParaRPr lang="en-US" sz="3600" dirty="0">
              <a:solidFill>
                <a:schemeClr val="accent2"/>
              </a:solidFill>
              <a:latin typeface="Segoe UI" panose="020B0502040204020203" pitchFamily="34" charset="0"/>
              <a:cs typeface="Segoe UI" panose="020B0502040204020203" pitchFamily="34" charset="0"/>
            </a:endParaRPr>
          </a:p>
        </p:txBody>
      </p:sp>
      <p:pic>
        <p:nvPicPr>
          <p:cNvPr id="4" name="Picture 2" descr="Logo, company name&#10;&#10;Description automatically generated">
            <a:extLst>
              <a:ext uri="{FF2B5EF4-FFF2-40B4-BE49-F238E27FC236}">
                <a16:creationId xmlns:a16="http://schemas.microsoft.com/office/drawing/2014/main" id="{CDAAD17F-B516-6BF5-7DD2-78E7AAB78300}"/>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14912092" y="759378"/>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43302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7028599"/>
            <a:ext cx="18288000" cy="3258402"/>
          </a:xfrm>
          <a:prstGeom prst="rect">
            <a:avLst/>
          </a:prstGeom>
          <a:gradFill>
            <a:gsLst>
              <a:gs pos="14000">
                <a:schemeClr val="accent1">
                  <a:alpha val="51000"/>
                  <a:lumMod val="53000"/>
                </a:schemeClr>
              </a:gs>
              <a:gs pos="76000">
                <a:schemeClr val="tx2">
                  <a:lumMod val="53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2">
            <a:duotone>
              <a:prstClr val="black"/>
              <a:schemeClr val="accent6">
                <a:tint val="45000"/>
                <a:satMod val="400000"/>
              </a:schemeClr>
            </a:duotone>
          </a:blip>
          <a:stretch>
            <a:fillRect/>
          </a:stretch>
        </p:blipFill>
        <p:spPr>
          <a:xfrm>
            <a:off x="15494287" y="5930899"/>
            <a:ext cx="2957644" cy="6959601"/>
          </a:xfrm>
          <a:prstGeom prst="rect">
            <a:avLst/>
          </a:prstGeom>
        </p:spPr>
      </p:pic>
      <p:sp>
        <p:nvSpPr>
          <p:cNvPr id="21" name="TextBox 20"/>
          <p:cNvSpPr txBox="1"/>
          <p:nvPr/>
        </p:nvSpPr>
        <p:spPr>
          <a:xfrm>
            <a:off x="1151783" y="973243"/>
            <a:ext cx="8973312" cy="2092881"/>
          </a:xfrm>
          <a:prstGeom prst="rect">
            <a:avLst/>
          </a:prstGeom>
          <a:noFill/>
        </p:spPr>
        <p:txBody>
          <a:bodyPr wrap="square" rtlCol="0">
            <a:spAutoFit/>
          </a:bodyPr>
          <a:lstStyle/>
          <a:p>
            <a:r>
              <a:rPr lang="en-US" sz="6500" dirty="0">
                <a:solidFill>
                  <a:schemeClr val="accent1"/>
                </a:solidFill>
                <a:latin typeface="Roboto Bold" panose="02000000000000000000" pitchFamily="2" charset="0"/>
                <a:ea typeface="Roboto Bold" panose="02000000000000000000" pitchFamily="2" charset="0"/>
                <a:cs typeface="Roboto Bold" panose="02000000000000000000" pitchFamily="2" charset="0"/>
              </a:rPr>
              <a:t>NetSuite Property Management Solution</a:t>
            </a:r>
          </a:p>
        </p:txBody>
      </p:sp>
      <p:sp>
        <p:nvSpPr>
          <p:cNvPr id="3" name="TextBox 2">
            <a:extLst>
              <a:ext uri="{FF2B5EF4-FFF2-40B4-BE49-F238E27FC236}">
                <a16:creationId xmlns:a16="http://schemas.microsoft.com/office/drawing/2014/main" id="{7E9E7024-E122-9E4F-4030-A7A79CE41A37}"/>
              </a:ext>
            </a:extLst>
          </p:cNvPr>
          <p:cNvSpPr txBox="1"/>
          <p:nvPr/>
        </p:nvSpPr>
        <p:spPr>
          <a:xfrm>
            <a:off x="1151783" y="3345576"/>
            <a:ext cx="11510683" cy="2585323"/>
          </a:xfrm>
          <a:prstGeom prst="rect">
            <a:avLst/>
          </a:prstGeom>
          <a:noFill/>
        </p:spPr>
        <p:txBody>
          <a:bodyPr wrap="square" rtlCol="0">
            <a:spAutoFit/>
          </a:bodyPr>
          <a:lstStyle/>
          <a:p>
            <a:r>
              <a:rPr lang="en-US" dirty="0">
                <a:solidFill>
                  <a:schemeClr val="tx2"/>
                </a:solidFill>
                <a:latin typeface="Roboto" panose="02000000000000000000" pitchFamily="2" charset="0"/>
                <a:ea typeface="Roboto" panose="02000000000000000000" pitchFamily="2" charset="0"/>
              </a:rPr>
              <a:t>Folio3’s Property Management Solution within Oracle NetSuite is a scalable platform that simplifies the most frequent procedures, including property creation, tenant management, contract creation, rent collection, and revenue recognition for Real Estate companies. Because the property solution is incorporated in NetSuite, businesses can benefit from the wide range of ERP features covering all aspects of company operations.</a:t>
            </a:r>
          </a:p>
        </p:txBody>
      </p:sp>
      <p:pic>
        <p:nvPicPr>
          <p:cNvPr id="2" name="Picture 2" descr="Logo, company name&#10;&#10;Description automatically generated">
            <a:extLst>
              <a:ext uri="{FF2B5EF4-FFF2-40B4-BE49-F238E27FC236}">
                <a16:creationId xmlns:a16="http://schemas.microsoft.com/office/drawing/2014/main" id="{EBC44941-E217-390F-2AD9-2C92EACD9996}"/>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15127245" y="973243"/>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437420"/>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 name="Rounded Rectangle 31"/>
          <p:cNvSpPr/>
          <p:nvPr/>
        </p:nvSpPr>
        <p:spPr>
          <a:xfrm>
            <a:off x="2240101" y="3440864"/>
            <a:ext cx="13727803" cy="3639312"/>
          </a:xfrm>
          <a:prstGeom prst="roundRect">
            <a:avLst/>
          </a:prstGeom>
          <a:gradFill>
            <a:gsLst>
              <a:gs pos="0">
                <a:schemeClr val="accent1">
                  <a:alpha val="22000"/>
                </a:schemeClr>
              </a:gs>
              <a:gs pos="90000">
                <a:schemeClr val="tx2">
                  <a:lumMod val="82000"/>
                </a:schemeClr>
              </a:gs>
            </a:gsLst>
            <a:lin ang="9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ounded Rectangle 59"/>
          <p:cNvSpPr/>
          <p:nvPr/>
        </p:nvSpPr>
        <p:spPr>
          <a:xfrm>
            <a:off x="2353066" y="3574932"/>
            <a:ext cx="13953734" cy="3851104"/>
          </a:xfrm>
          <a:prstGeom prst="roundRect">
            <a:avLst/>
          </a:prstGeom>
          <a:noFill/>
          <a:ln>
            <a:solidFill>
              <a:schemeClr val="accent1">
                <a:lumMod val="20000"/>
                <a:lumOff val="8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298038" y="4475690"/>
            <a:ext cx="9691923" cy="1569660"/>
          </a:xfrm>
          <a:prstGeom prst="rect">
            <a:avLst/>
          </a:prstGeom>
          <a:noFill/>
        </p:spPr>
        <p:txBody>
          <a:bodyPr wrap="square" rtlCol="0">
            <a:spAutoFit/>
          </a:bodyPr>
          <a:lstStyle/>
          <a:p>
            <a:pPr algn="ctr"/>
            <a:r>
              <a:rPr lang="en-US" sz="48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Why NetSuite’s Property Management Solution?</a:t>
            </a:r>
          </a:p>
        </p:txBody>
      </p:sp>
      <p:pic>
        <p:nvPicPr>
          <p:cNvPr id="2" name="Picture 2" descr="Logo, company name&#10;&#10;Description automatically generated">
            <a:extLst>
              <a:ext uri="{FF2B5EF4-FFF2-40B4-BE49-F238E27FC236}">
                <a16:creationId xmlns:a16="http://schemas.microsoft.com/office/drawing/2014/main" id="{0A89E391-C454-07CF-CDEA-CE5CB2F6B28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14653293" y="902813"/>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966426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0"/>
                                        </p:tgtEl>
                                        <p:attrNameLst>
                                          <p:attrName>style.visibility</p:attrName>
                                        </p:attrNameLst>
                                      </p:cBhvr>
                                      <p:to>
                                        <p:strVal val="visible"/>
                                      </p:to>
                                    </p:set>
                                    <p:anim calcmode="lin" valueType="num">
                                      <p:cBhvr>
                                        <p:cTn id="13" dur="500" fill="hold"/>
                                        <p:tgtEl>
                                          <p:spTgt spid="60"/>
                                        </p:tgtEl>
                                        <p:attrNameLst>
                                          <p:attrName>ppt_w</p:attrName>
                                        </p:attrNameLst>
                                      </p:cBhvr>
                                      <p:tavLst>
                                        <p:tav tm="0">
                                          <p:val>
                                            <p:fltVal val="0"/>
                                          </p:val>
                                        </p:tav>
                                        <p:tav tm="100000">
                                          <p:val>
                                            <p:strVal val="#ppt_w"/>
                                          </p:val>
                                        </p:tav>
                                      </p:tavLst>
                                    </p:anim>
                                    <p:anim calcmode="lin" valueType="num">
                                      <p:cBhvr>
                                        <p:cTn id="14" dur="500" fill="hold"/>
                                        <p:tgtEl>
                                          <p:spTgt spid="60"/>
                                        </p:tgtEl>
                                        <p:attrNameLst>
                                          <p:attrName>ppt_h</p:attrName>
                                        </p:attrNameLst>
                                      </p:cBhvr>
                                      <p:tavLst>
                                        <p:tav tm="0">
                                          <p:val>
                                            <p:fltVal val="0"/>
                                          </p:val>
                                        </p:tav>
                                        <p:tav tm="100000">
                                          <p:val>
                                            <p:strVal val="#ppt_h"/>
                                          </p:val>
                                        </p:tav>
                                      </p:tavLst>
                                    </p:anim>
                                    <p:animEffect transition="in" filter="fade">
                                      <p:cBhvr>
                                        <p:cTn id="15"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18287999" cy="2014750"/>
          </a:xfrm>
          <a:prstGeom prst="rect">
            <a:avLst/>
          </a:prstGeom>
          <a:gradFill>
            <a:gsLst>
              <a:gs pos="0">
                <a:schemeClr val="accent6">
                  <a:lumMod val="90000"/>
                  <a:lumOff val="10000"/>
                </a:schemeClr>
              </a:gs>
              <a:gs pos="100000">
                <a:schemeClr val="accent6">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2">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5790" y="4378070"/>
            <a:ext cx="6145287" cy="5908930"/>
          </a:xfrm>
          <a:prstGeom prst="rect">
            <a:avLst/>
          </a:prstGeom>
        </p:spPr>
      </p:pic>
      <p:grpSp>
        <p:nvGrpSpPr>
          <p:cNvPr id="8" name="Group 7">
            <a:extLst>
              <a:ext uri="{FF2B5EF4-FFF2-40B4-BE49-F238E27FC236}">
                <a16:creationId xmlns:a16="http://schemas.microsoft.com/office/drawing/2014/main" id="{CDB7F5E3-102A-C83D-F8E0-5AA0F9982B83}"/>
              </a:ext>
            </a:extLst>
          </p:cNvPr>
          <p:cNvGrpSpPr/>
          <p:nvPr/>
        </p:nvGrpSpPr>
        <p:grpSpPr>
          <a:xfrm>
            <a:off x="7028330" y="596147"/>
            <a:ext cx="8837510" cy="7650545"/>
            <a:chOff x="5840740" y="5161150"/>
            <a:chExt cx="7595409" cy="7650545"/>
          </a:xfrm>
        </p:grpSpPr>
        <p:sp>
          <p:nvSpPr>
            <p:cNvPr id="71" name="TextBox 70"/>
            <p:cNvSpPr txBox="1"/>
            <p:nvPr/>
          </p:nvSpPr>
          <p:spPr>
            <a:xfrm>
              <a:off x="5840740" y="5161150"/>
              <a:ext cx="6967699" cy="1200329"/>
            </a:xfrm>
            <a:prstGeom prst="rect">
              <a:avLst/>
            </a:prstGeom>
            <a:noFill/>
          </p:spPr>
          <p:txBody>
            <a:bodyPr wrap="square" rtlCol="0">
              <a:spAutoFit/>
            </a:bodyPr>
            <a:lstStyle/>
            <a:p>
              <a:r>
                <a:rPr lang="en-US" sz="36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Leads, Opportunities &amp; Quotes Management</a:t>
              </a:r>
            </a:p>
          </p:txBody>
        </p:sp>
        <p:sp>
          <p:nvSpPr>
            <p:cNvPr id="72" name="TextBox 71"/>
            <p:cNvSpPr txBox="1"/>
            <p:nvPr/>
          </p:nvSpPr>
          <p:spPr>
            <a:xfrm>
              <a:off x="5840740" y="6974200"/>
              <a:ext cx="7595409" cy="5837495"/>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You can manage the contract start and end dates, duration, additional charges, and the automatic calculation of rent and security deposits in quotes.</a:t>
              </a:r>
            </a:p>
            <a:p>
              <a:pPr marL="342900" indent="-342900">
                <a:lnSpc>
                  <a:spcPct val="150000"/>
                </a:lnSpc>
                <a:buFont typeface="Arial" panose="020B0604020202020204" pitchFamily="34" charset="0"/>
                <a:buChar char="•"/>
              </a:pPr>
              <a:r>
                <a:rPr lang="en-US" sz="28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Export contracts in the format of your choice as a pdf document.</a:t>
              </a:r>
            </a:p>
            <a:p>
              <a:pPr marL="342900" indent="-342900">
                <a:lnSpc>
                  <a:spcPct val="150000"/>
                </a:lnSpc>
                <a:buFont typeface="Arial" panose="020B0604020202020204" pitchFamily="34" charset="0"/>
                <a:buChar char="•"/>
              </a:pPr>
              <a:r>
                <a:rPr lang="en-US" sz="28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Define approval authorities and approvals process for Quotes.</a:t>
              </a:r>
            </a:p>
            <a:p>
              <a:pPr marL="342900" indent="-342900">
                <a:lnSpc>
                  <a:spcPct val="150000"/>
                </a:lnSpc>
                <a:buFont typeface="Arial" panose="020B0604020202020204" pitchFamily="34" charset="0"/>
                <a:buChar char="•"/>
              </a:pPr>
              <a:r>
                <a:rPr lang="en-US" sz="28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Add Terms and Conditions to Quotes</a:t>
              </a:r>
            </a:p>
          </p:txBody>
        </p:sp>
      </p:grpSp>
      <p:pic>
        <p:nvPicPr>
          <p:cNvPr id="3" name="Picture 2" descr="Logo, company name&#10;&#10;Description automatically generated">
            <a:extLst>
              <a:ext uri="{FF2B5EF4-FFF2-40B4-BE49-F238E27FC236}">
                <a16:creationId xmlns:a16="http://schemas.microsoft.com/office/drawing/2014/main" id="{906D7FD7-1912-E98E-15BC-E7F60AED51D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15288610" y="8641139"/>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95460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418430"/>
            <a:ext cx="18287999" cy="2868570"/>
          </a:xfrm>
          <a:prstGeom prst="rect">
            <a:avLst/>
          </a:prstGeom>
          <a:gradFill>
            <a:gsLst>
              <a:gs pos="0">
                <a:schemeClr val="accent6">
                  <a:lumMod val="90000"/>
                  <a:lumOff val="10000"/>
                </a:schemeClr>
              </a:gs>
              <a:gs pos="100000">
                <a:schemeClr val="accent6">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2">
                  <a:lumMod val="50000"/>
                </a:schemeClr>
              </a:solidFill>
            </a:endParaRPr>
          </a:p>
        </p:txBody>
      </p:sp>
      <p:cxnSp>
        <p:nvCxnSpPr>
          <p:cNvPr id="70" name="Straight Connector 69"/>
          <p:cNvCxnSpPr>
            <a:cxnSpLocks/>
          </p:cNvCxnSpPr>
          <p:nvPr/>
        </p:nvCxnSpPr>
        <p:spPr>
          <a:xfrm>
            <a:off x="2422160" y="1772428"/>
            <a:ext cx="614528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a:cxnSpLocks/>
          </p:cNvCxnSpPr>
          <p:nvPr/>
        </p:nvCxnSpPr>
        <p:spPr>
          <a:xfrm>
            <a:off x="6295304" y="1772428"/>
            <a:ext cx="614528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DBAD4DF3-2713-7903-896F-275CCD281F6A}"/>
              </a:ext>
            </a:extLst>
          </p:cNvPr>
          <p:cNvGrpSpPr/>
          <p:nvPr/>
        </p:nvGrpSpPr>
        <p:grpSpPr>
          <a:xfrm>
            <a:off x="1449234" y="1282060"/>
            <a:ext cx="14506252" cy="5593347"/>
            <a:chOff x="10391409" y="1425495"/>
            <a:chExt cx="8270430" cy="5593347"/>
          </a:xfrm>
        </p:grpSpPr>
        <p:sp>
          <p:nvSpPr>
            <p:cNvPr id="74" name="TextBox 73"/>
            <p:cNvSpPr txBox="1"/>
            <p:nvPr/>
          </p:nvSpPr>
          <p:spPr>
            <a:xfrm>
              <a:off x="10391409" y="1425495"/>
              <a:ext cx="7568037" cy="769441"/>
            </a:xfrm>
            <a:prstGeom prst="rect">
              <a:avLst/>
            </a:prstGeom>
            <a:noFill/>
          </p:spPr>
          <p:txBody>
            <a:bodyPr wrap="square" rtlCol="0">
              <a:spAutoFit/>
            </a:bodyPr>
            <a:lstStyle/>
            <a:p>
              <a:r>
                <a:rPr lang="en-US" sz="44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Contract Management for Tenancy, Lease &amp; Sale</a:t>
              </a:r>
            </a:p>
          </p:txBody>
        </p:sp>
        <p:sp>
          <p:nvSpPr>
            <p:cNvPr id="75" name="TextBox 74"/>
            <p:cNvSpPr txBox="1"/>
            <p:nvPr/>
          </p:nvSpPr>
          <p:spPr>
            <a:xfrm>
              <a:off x="10391409" y="2474008"/>
              <a:ext cx="8270430" cy="454483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Contract creation automatically checks the property's internal and physical status for Contracts Management. </a:t>
              </a:r>
            </a:p>
            <a:p>
              <a:pPr marL="342900" indent="-342900">
                <a:lnSpc>
                  <a:spcPct val="150000"/>
                </a:lnSpc>
                <a:buFont typeface="Arial" panose="020B0604020202020204" pitchFamily="34" charset="0"/>
                <a:buChar char="•"/>
              </a:pPr>
              <a:r>
                <a:rPr lang="en-US" sz="28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Payments/installments can be automatically created based on payment mode, contract amount, and duration.</a:t>
              </a:r>
            </a:p>
            <a:p>
              <a:pPr marL="342900" indent="-342900">
                <a:lnSpc>
                  <a:spcPct val="150000"/>
                </a:lnSpc>
                <a:buFont typeface="Arial" panose="020B0604020202020204" pitchFamily="34" charset="0"/>
                <a:buChar char="•"/>
              </a:pPr>
              <a:r>
                <a:rPr lang="en-US" sz="28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Property managers, owners, and tenants can receive automated email notifications.</a:t>
              </a:r>
            </a:p>
            <a:p>
              <a:pPr marL="285750" indent="-285750">
                <a:lnSpc>
                  <a:spcPct val="150000"/>
                </a:lnSpc>
                <a:buFont typeface="Arial" panose="020B0604020202020204" pitchFamily="34" charset="0"/>
                <a:buChar char="•"/>
              </a:pPr>
              <a:r>
                <a:rPr lang="en-US" sz="28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Establish contract approval authorities and approval processes.</a:t>
              </a:r>
            </a:p>
          </p:txBody>
        </p:sp>
      </p:grpSp>
      <p:pic>
        <p:nvPicPr>
          <p:cNvPr id="3" name="Picture 2" descr="Logo, company name&#10;&#10;Description automatically generated">
            <a:extLst>
              <a:ext uri="{FF2B5EF4-FFF2-40B4-BE49-F238E27FC236}">
                <a16:creationId xmlns:a16="http://schemas.microsoft.com/office/drawing/2014/main" id="{A7F5B6C3-6E4F-8285-2AC6-BEB0D7E7C179}"/>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14839890" y="8659068"/>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6239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7418430"/>
            <a:ext cx="18287999" cy="2868570"/>
          </a:xfrm>
          <a:prstGeom prst="rect">
            <a:avLst/>
          </a:prstGeom>
          <a:gradFill>
            <a:gsLst>
              <a:gs pos="0">
                <a:schemeClr val="accent6">
                  <a:lumMod val="90000"/>
                  <a:lumOff val="10000"/>
                </a:schemeClr>
              </a:gs>
              <a:gs pos="100000">
                <a:schemeClr val="accent6">
                  <a:lumMod val="75000"/>
                  <a:lumOff val="25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solidFill>
                <a:schemeClr val="tx2">
                  <a:lumMod val="50000"/>
                </a:schemeClr>
              </a:solidFill>
            </a:endParaRPr>
          </a:p>
        </p:txBody>
      </p:sp>
      <p:cxnSp>
        <p:nvCxnSpPr>
          <p:cNvPr id="73" name="Straight Connector 72"/>
          <p:cNvCxnSpPr>
            <a:cxnSpLocks/>
          </p:cNvCxnSpPr>
          <p:nvPr/>
        </p:nvCxnSpPr>
        <p:spPr>
          <a:xfrm>
            <a:off x="6295304" y="1772428"/>
            <a:ext cx="6145286"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BA9CAEA9-A7B4-AB0E-621A-E7B9542F6792}"/>
              </a:ext>
            </a:extLst>
          </p:cNvPr>
          <p:cNvGrpSpPr/>
          <p:nvPr/>
        </p:nvGrpSpPr>
        <p:grpSpPr>
          <a:xfrm>
            <a:off x="1187094" y="1172264"/>
            <a:ext cx="8838489" cy="4949570"/>
            <a:chOff x="10294529" y="1123528"/>
            <a:chExt cx="10390141" cy="3413502"/>
          </a:xfrm>
        </p:grpSpPr>
        <p:sp>
          <p:nvSpPr>
            <p:cNvPr id="3" name="TextBox 2">
              <a:extLst>
                <a:ext uri="{FF2B5EF4-FFF2-40B4-BE49-F238E27FC236}">
                  <a16:creationId xmlns:a16="http://schemas.microsoft.com/office/drawing/2014/main" id="{8A603E84-32D7-E000-39FA-56519241E0DC}"/>
                </a:ext>
              </a:extLst>
            </p:cNvPr>
            <p:cNvSpPr txBox="1"/>
            <p:nvPr/>
          </p:nvSpPr>
          <p:spPr>
            <a:xfrm>
              <a:off x="10848314" y="1123528"/>
              <a:ext cx="9836356" cy="827814"/>
            </a:xfrm>
            <a:prstGeom prst="rect">
              <a:avLst/>
            </a:prstGeom>
            <a:noFill/>
          </p:spPr>
          <p:txBody>
            <a:bodyPr wrap="square" rtlCol="0">
              <a:spAutoFit/>
            </a:bodyPr>
            <a:lstStyle/>
            <a:p>
              <a:r>
                <a:rPr lang="en-US" sz="36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Support &amp; Maintenance Request Management</a:t>
              </a:r>
            </a:p>
          </p:txBody>
        </p:sp>
        <p:sp>
          <p:nvSpPr>
            <p:cNvPr id="4" name="TextBox 3">
              <a:extLst>
                <a:ext uri="{FF2B5EF4-FFF2-40B4-BE49-F238E27FC236}">
                  <a16:creationId xmlns:a16="http://schemas.microsoft.com/office/drawing/2014/main" id="{D8A584BA-6345-815D-36CE-0F6B2799D179}"/>
                </a:ext>
              </a:extLst>
            </p:cNvPr>
            <p:cNvSpPr txBox="1"/>
            <p:nvPr/>
          </p:nvSpPr>
          <p:spPr>
            <a:xfrm>
              <a:off x="10294529" y="1848403"/>
              <a:ext cx="10390141" cy="2688627"/>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Track and handle service/maintenance requests in NetSuite. Track service/maintenance requests related to any property from a contract, property, and tenant/lessee perspective. Monitor maintenance request adherence to pre-set KPIs in NetSuite.</a:t>
              </a:r>
            </a:p>
          </p:txBody>
        </p:sp>
      </p:grpSp>
      <p:grpSp>
        <p:nvGrpSpPr>
          <p:cNvPr id="6" name="Group 5">
            <a:extLst>
              <a:ext uri="{FF2B5EF4-FFF2-40B4-BE49-F238E27FC236}">
                <a16:creationId xmlns:a16="http://schemas.microsoft.com/office/drawing/2014/main" id="{EC369C59-036E-5F47-BE40-C1BC60FECC3B}"/>
              </a:ext>
            </a:extLst>
          </p:cNvPr>
          <p:cNvGrpSpPr/>
          <p:nvPr/>
        </p:nvGrpSpPr>
        <p:grpSpPr>
          <a:xfrm>
            <a:off x="10069326" y="1188544"/>
            <a:ext cx="7035333" cy="4286958"/>
            <a:chOff x="10294529" y="1134756"/>
            <a:chExt cx="8270430" cy="2956528"/>
          </a:xfrm>
        </p:grpSpPr>
        <p:sp>
          <p:nvSpPr>
            <p:cNvPr id="7" name="TextBox 6">
              <a:extLst>
                <a:ext uri="{FF2B5EF4-FFF2-40B4-BE49-F238E27FC236}">
                  <a16:creationId xmlns:a16="http://schemas.microsoft.com/office/drawing/2014/main" id="{DA405B7F-5316-C77B-076F-288C15C27E4D}"/>
                </a:ext>
              </a:extLst>
            </p:cNvPr>
            <p:cNvSpPr txBox="1"/>
            <p:nvPr/>
          </p:nvSpPr>
          <p:spPr>
            <a:xfrm>
              <a:off x="10614329" y="1134756"/>
              <a:ext cx="6967698" cy="445746"/>
            </a:xfrm>
            <a:prstGeom prst="rect">
              <a:avLst/>
            </a:prstGeom>
            <a:noFill/>
          </p:spPr>
          <p:txBody>
            <a:bodyPr wrap="square" rtlCol="0">
              <a:spAutoFit/>
            </a:bodyPr>
            <a:lstStyle/>
            <a:p>
              <a:r>
                <a:rPr lang="en-US" sz="36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Live Dashboard</a:t>
              </a:r>
            </a:p>
          </p:txBody>
        </p:sp>
        <p:sp>
          <p:nvSpPr>
            <p:cNvPr id="8" name="TextBox 7">
              <a:extLst>
                <a:ext uri="{FF2B5EF4-FFF2-40B4-BE49-F238E27FC236}">
                  <a16:creationId xmlns:a16="http://schemas.microsoft.com/office/drawing/2014/main" id="{37032F29-3B68-F96A-F68F-6B8F5779DF26}"/>
                </a:ext>
              </a:extLst>
            </p:cNvPr>
            <p:cNvSpPr txBox="1"/>
            <p:nvPr/>
          </p:nvSpPr>
          <p:spPr>
            <a:xfrm>
              <a:off x="10294529" y="1848403"/>
              <a:ext cx="8270430" cy="2242881"/>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8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This real-time Property Occupancy Ratio dashboard displays the details for each property, including occupancy rates, based on the signed contracts.</a:t>
              </a:r>
            </a:p>
          </p:txBody>
        </p:sp>
      </p:grpSp>
      <p:pic>
        <p:nvPicPr>
          <p:cNvPr id="5" name="Picture 4" descr="Logo, company name&#10;&#10;Description automatically generated">
            <a:extLst>
              <a:ext uri="{FF2B5EF4-FFF2-40B4-BE49-F238E27FC236}">
                <a16:creationId xmlns:a16="http://schemas.microsoft.com/office/drawing/2014/main" id="{EE43AB89-8C28-02D4-4C3A-E570F6D4CDD3}"/>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15152921" y="8490012"/>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0556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2" y="0"/>
            <a:ext cx="18288000" cy="10287000"/>
          </a:xfrm>
          <a:prstGeom prst="rect">
            <a:avLst/>
          </a:prstGeom>
          <a:gradFill>
            <a:gsLst>
              <a:gs pos="100000">
                <a:schemeClr val="accent4"/>
              </a:gs>
              <a:gs pos="100000">
                <a:schemeClr val="accent1">
                  <a:alpha val="0"/>
                  <a:lumMod val="63000"/>
                  <a:lumOff val="37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p:cNvSpPr txBox="1"/>
          <p:nvPr/>
        </p:nvSpPr>
        <p:spPr>
          <a:xfrm>
            <a:off x="5121890" y="2382094"/>
            <a:ext cx="8325168" cy="1200329"/>
          </a:xfrm>
          <a:prstGeom prst="rect">
            <a:avLst/>
          </a:prstGeom>
          <a:noFill/>
        </p:spPr>
        <p:txBody>
          <a:bodyPr wrap="square" numCol="1" rtlCol="0">
            <a:spAutoFit/>
          </a:bodyPr>
          <a:lstStyle/>
          <a:p>
            <a:r>
              <a:rPr lang="en-US" sz="7200" b="1" dirty="0">
                <a:solidFill>
                  <a:schemeClr val="tx2"/>
                </a:solidFill>
                <a:latin typeface="Panton "/>
                <a:ea typeface="Roboto Medium" panose="02000000000000000000" pitchFamily="2" charset="0"/>
                <a:cs typeface="Open Sans Bold" panose="020B0806030504020204" pitchFamily="34" charset="0"/>
              </a:rPr>
              <a:t>Financial Accounting</a:t>
            </a:r>
          </a:p>
        </p:txBody>
      </p:sp>
      <p:sp>
        <p:nvSpPr>
          <p:cNvPr id="81" name="TextBox 80"/>
          <p:cNvSpPr txBox="1"/>
          <p:nvPr/>
        </p:nvSpPr>
        <p:spPr>
          <a:xfrm>
            <a:off x="2719875" y="4235689"/>
            <a:ext cx="12848247" cy="3734356"/>
          </a:xfrm>
          <a:prstGeom prst="rect">
            <a:avLst/>
          </a:prstGeom>
          <a:noFill/>
        </p:spPr>
        <p:txBody>
          <a:bodyPr wrap="square" numCol="1" rtlCol="0">
            <a:spAutoFit/>
          </a:bodyPr>
          <a:lstStyle/>
          <a:p>
            <a:pPr algn="ctr">
              <a:lnSpc>
                <a:spcPct val="150000"/>
              </a:lnSpc>
            </a:pPr>
            <a:r>
              <a:rPr lang="en-US" sz="2000" dirty="0">
                <a:solidFill>
                  <a:schemeClr val="accent1">
                    <a:lumMod val="50000"/>
                  </a:schemeClr>
                </a:solidFill>
                <a:latin typeface="Roboto" panose="02000000000000000000" pitchFamily="2" charset="0"/>
                <a:ea typeface="Roboto" panose="02000000000000000000" pitchFamily="2" charset="0"/>
                <a:cs typeface="Roboto" panose="02000000000000000000" pitchFamily="2" charset="0"/>
              </a:rPr>
              <a:t>The system provides for the generation and printing of customer receipts for payments made by tenants/lessees/buyers. With one click, you can generate and print all payments based on the contract's payment schedule (Noe, 2013). You can also create Revenue Recognition schedules in the GL journal entries for costs made against invoices. Revenue Recognition schedules can be generated according to from/to date, subsidiary, branch, and location, all recorded in the GL journal entry. Automatically generate Sales Orders (Contracts) against quotes. Automatically register Invoices against the relevant contracts. Automatically send emails to inform tenants/lessees/buyers that they've received an invoice. Automatically record payments against the relevant invoices.</a:t>
            </a:r>
          </a:p>
        </p:txBody>
      </p:sp>
      <p:cxnSp>
        <p:nvCxnSpPr>
          <p:cNvPr id="82" name="Straight Connector 81"/>
          <p:cNvCxnSpPr/>
          <p:nvPr/>
        </p:nvCxnSpPr>
        <p:spPr>
          <a:xfrm>
            <a:off x="914398" y="4003295"/>
            <a:ext cx="16459200" cy="0"/>
          </a:xfrm>
          <a:prstGeom prst="line">
            <a:avLst/>
          </a:prstGeom>
        </p:spPr>
        <p:style>
          <a:lnRef idx="1">
            <a:schemeClr val="accent1"/>
          </a:lnRef>
          <a:fillRef idx="0">
            <a:schemeClr val="accent1"/>
          </a:fillRef>
          <a:effectRef idx="0">
            <a:schemeClr val="accent1"/>
          </a:effectRef>
          <a:fontRef idx="minor">
            <a:schemeClr val="tx1"/>
          </a:fontRef>
        </p:style>
      </p:cxnSp>
      <p:pic>
        <p:nvPicPr>
          <p:cNvPr id="2" name="Picture 1" descr="Logo, company name&#10;&#10;Description automatically generated">
            <a:extLst>
              <a:ext uri="{FF2B5EF4-FFF2-40B4-BE49-F238E27FC236}">
                <a16:creationId xmlns:a16="http://schemas.microsoft.com/office/drawing/2014/main" id="{43830BF0-B1F6-20A4-93AE-901A387742B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944" b="31319"/>
          <a:stretch/>
        </p:blipFill>
        <p:spPr bwMode="auto">
          <a:xfrm>
            <a:off x="15021520" y="8687283"/>
            <a:ext cx="2078642" cy="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67662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up)">
                                      <p:cBhvr>
                                        <p:cTn id="7" dur="500"/>
                                        <p:tgtEl>
                                          <p:spTgt spid="3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up)">
                                      <p:cBhvr>
                                        <p:cTn id="11" dur="500"/>
                                        <p:tgtEl>
                                          <p:spTgt spid="81"/>
                                        </p:tgtEl>
                                      </p:cBhvr>
                                    </p:animEffect>
                                  </p:childTnLst>
                                </p:cTn>
                              </p:par>
                            </p:childTnLst>
                          </p:cTn>
                        </p:par>
                        <p:par>
                          <p:cTn id="12" fill="hold">
                            <p:stCondLst>
                              <p:cond delay="1000"/>
                            </p:stCondLst>
                            <p:childTnLst>
                              <p:par>
                                <p:cTn id="13" presetID="16" presetClass="entr" presetSubtype="37" fill="hold"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barn(outVertical)">
                                      <p:cBhvr>
                                        <p:cTn id="15"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65404" y="2945309"/>
            <a:ext cx="3739487" cy="373948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865404" y="702393"/>
            <a:ext cx="9531777" cy="769441"/>
          </a:xfrm>
          <a:prstGeom prst="rect">
            <a:avLst/>
          </a:prstGeom>
          <a:noFill/>
        </p:spPr>
        <p:txBody>
          <a:bodyPr wrap="none" rtlCol="0">
            <a:spAutoFit/>
          </a:bodyPr>
          <a:lstStyle/>
          <a:p>
            <a:r>
              <a:rPr lang="en-US" sz="4400" b="1" dirty="0">
                <a:solidFill>
                  <a:schemeClr val="tx2"/>
                </a:solidFill>
                <a:latin typeface="Roboto" panose="02000000000000000000" pitchFamily="2" charset="0"/>
                <a:ea typeface="Roboto" panose="02000000000000000000" pitchFamily="2" charset="0"/>
                <a:cs typeface="Roboto" panose="02000000000000000000" pitchFamily="2" charset="0"/>
              </a:rPr>
              <a:t>Benefits of Our Real Estate Solution?</a:t>
            </a:r>
          </a:p>
        </p:txBody>
      </p:sp>
      <p:grpSp>
        <p:nvGrpSpPr>
          <p:cNvPr id="6" name="Group 5"/>
          <p:cNvGrpSpPr/>
          <p:nvPr/>
        </p:nvGrpSpPr>
        <p:grpSpPr>
          <a:xfrm rot="1608423">
            <a:off x="1991606" y="2144768"/>
            <a:ext cx="5422392" cy="4294985"/>
            <a:chOff x="3017166" y="3669745"/>
            <a:chExt cx="3278188" cy="2547937"/>
          </a:xfrm>
        </p:grpSpPr>
        <p:sp>
          <p:nvSpPr>
            <p:cNvPr id="37" name="Freeform 53"/>
            <p:cNvSpPr>
              <a:spLocks/>
            </p:cNvSpPr>
            <p:nvPr/>
          </p:nvSpPr>
          <p:spPr bwMode="auto">
            <a:xfrm>
              <a:off x="3017166" y="3669745"/>
              <a:ext cx="3186113" cy="2547937"/>
            </a:xfrm>
            <a:custGeom>
              <a:avLst/>
              <a:gdLst>
                <a:gd name="T0" fmla="*/ 808 w 832"/>
                <a:gd name="T1" fmla="*/ 100 h 665"/>
                <a:gd name="T2" fmla="*/ 832 w 832"/>
                <a:gd name="T3" fmla="*/ 0 h 665"/>
                <a:gd name="T4" fmla="*/ 702 w 832"/>
                <a:gd name="T5" fmla="*/ 101 h 665"/>
                <a:gd name="T6" fmla="*/ 756 w 832"/>
                <a:gd name="T7" fmla="*/ 82 h 665"/>
                <a:gd name="T8" fmla="*/ 753 w 832"/>
                <a:gd name="T9" fmla="*/ 88 h 665"/>
                <a:gd name="T10" fmla="*/ 753 w 832"/>
                <a:gd name="T11" fmla="*/ 88 h 665"/>
                <a:gd name="T12" fmla="*/ 8 w 832"/>
                <a:gd name="T13" fmla="*/ 662 h 665"/>
                <a:gd name="T14" fmla="*/ 788 w 832"/>
                <a:gd name="T15" fmla="*/ 95 h 665"/>
                <a:gd name="T16" fmla="*/ 789 w 832"/>
                <a:gd name="T17" fmla="*/ 157 h 665"/>
                <a:gd name="T18" fmla="*/ 789 w 832"/>
                <a:gd name="T19" fmla="*/ 182 h 665"/>
                <a:gd name="T20" fmla="*/ 802 w 832"/>
                <a:gd name="T21" fmla="*/ 128 h 665"/>
                <a:gd name="T22" fmla="*/ 808 w 832"/>
                <a:gd name="T23" fmla="*/ 100 h 6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32" h="665">
                  <a:moveTo>
                    <a:pt x="808" y="100"/>
                  </a:moveTo>
                  <a:cubicBezTo>
                    <a:pt x="832" y="0"/>
                    <a:pt x="832" y="0"/>
                    <a:pt x="832" y="0"/>
                  </a:cubicBezTo>
                  <a:cubicBezTo>
                    <a:pt x="702" y="101"/>
                    <a:pt x="702" y="101"/>
                    <a:pt x="702" y="101"/>
                  </a:cubicBezTo>
                  <a:cubicBezTo>
                    <a:pt x="756" y="82"/>
                    <a:pt x="756" y="82"/>
                    <a:pt x="756" y="82"/>
                  </a:cubicBezTo>
                  <a:cubicBezTo>
                    <a:pt x="753" y="88"/>
                    <a:pt x="753" y="88"/>
                    <a:pt x="753" y="88"/>
                  </a:cubicBezTo>
                  <a:cubicBezTo>
                    <a:pt x="753" y="88"/>
                    <a:pt x="753" y="88"/>
                    <a:pt x="753" y="88"/>
                  </a:cubicBezTo>
                  <a:cubicBezTo>
                    <a:pt x="541" y="512"/>
                    <a:pt x="0" y="665"/>
                    <a:pt x="8" y="662"/>
                  </a:cubicBezTo>
                  <a:cubicBezTo>
                    <a:pt x="140" y="635"/>
                    <a:pt x="675" y="411"/>
                    <a:pt x="788" y="95"/>
                  </a:cubicBezTo>
                  <a:cubicBezTo>
                    <a:pt x="789" y="157"/>
                    <a:pt x="789" y="157"/>
                    <a:pt x="789" y="157"/>
                  </a:cubicBezTo>
                  <a:cubicBezTo>
                    <a:pt x="789" y="182"/>
                    <a:pt x="789" y="182"/>
                    <a:pt x="789" y="182"/>
                  </a:cubicBezTo>
                  <a:cubicBezTo>
                    <a:pt x="802" y="128"/>
                    <a:pt x="802" y="128"/>
                    <a:pt x="802" y="128"/>
                  </a:cubicBezTo>
                  <a:lnTo>
                    <a:pt x="808" y="10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54"/>
            <p:cNvSpPr>
              <a:spLocks/>
            </p:cNvSpPr>
            <p:nvPr/>
          </p:nvSpPr>
          <p:spPr bwMode="auto">
            <a:xfrm>
              <a:off x="6038179" y="3669745"/>
              <a:ext cx="257175" cy="731837"/>
            </a:xfrm>
            <a:custGeom>
              <a:avLst/>
              <a:gdLst>
                <a:gd name="T0" fmla="*/ 46 w 162"/>
                <a:gd name="T1" fmla="*/ 241 h 461"/>
                <a:gd name="T2" fmla="*/ 32 w 162"/>
                <a:gd name="T3" fmla="*/ 309 h 461"/>
                <a:gd name="T4" fmla="*/ 0 w 162"/>
                <a:gd name="T5" fmla="*/ 439 h 461"/>
                <a:gd name="T6" fmla="*/ 58 w 162"/>
                <a:gd name="T7" fmla="*/ 461 h 461"/>
                <a:gd name="T8" fmla="*/ 61 w 162"/>
                <a:gd name="T9" fmla="*/ 451 h 461"/>
                <a:gd name="T10" fmla="*/ 162 w 162"/>
                <a:gd name="T11" fmla="*/ 14 h 461"/>
                <a:gd name="T12" fmla="*/ 104 w 162"/>
                <a:gd name="T13" fmla="*/ 0 h 461"/>
                <a:gd name="T14" fmla="*/ 46 w 162"/>
                <a:gd name="T15" fmla="*/ 241 h 4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461">
                  <a:moveTo>
                    <a:pt x="46" y="241"/>
                  </a:moveTo>
                  <a:lnTo>
                    <a:pt x="32" y="309"/>
                  </a:lnTo>
                  <a:lnTo>
                    <a:pt x="0" y="439"/>
                  </a:lnTo>
                  <a:lnTo>
                    <a:pt x="58" y="461"/>
                  </a:lnTo>
                  <a:lnTo>
                    <a:pt x="61" y="451"/>
                  </a:lnTo>
                  <a:lnTo>
                    <a:pt x="162" y="14"/>
                  </a:lnTo>
                  <a:lnTo>
                    <a:pt x="104" y="0"/>
                  </a:lnTo>
                  <a:lnTo>
                    <a:pt x="46" y="241"/>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55"/>
            <p:cNvSpPr>
              <a:spLocks/>
            </p:cNvSpPr>
            <p:nvPr/>
          </p:nvSpPr>
          <p:spPr bwMode="auto">
            <a:xfrm>
              <a:off x="5706392" y="3982483"/>
              <a:ext cx="206375" cy="100012"/>
            </a:xfrm>
            <a:custGeom>
              <a:avLst/>
              <a:gdLst>
                <a:gd name="T0" fmla="*/ 130 w 130"/>
                <a:gd name="T1" fmla="*/ 0 h 63"/>
                <a:gd name="T2" fmla="*/ 0 w 130"/>
                <a:gd name="T3" fmla="*/ 46 h 63"/>
                <a:gd name="T4" fmla="*/ 50 w 130"/>
                <a:gd name="T5" fmla="*/ 63 h 63"/>
                <a:gd name="T6" fmla="*/ 106 w 130"/>
                <a:gd name="T7" fmla="*/ 46 h 63"/>
                <a:gd name="T8" fmla="*/ 130 w 130"/>
                <a:gd name="T9" fmla="*/ 0 h 63"/>
              </a:gdLst>
              <a:ahLst/>
              <a:cxnLst>
                <a:cxn ang="0">
                  <a:pos x="T0" y="T1"/>
                </a:cxn>
                <a:cxn ang="0">
                  <a:pos x="T2" y="T3"/>
                </a:cxn>
                <a:cxn ang="0">
                  <a:pos x="T4" y="T5"/>
                </a:cxn>
                <a:cxn ang="0">
                  <a:pos x="T6" y="T7"/>
                </a:cxn>
                <a:cxn ang="0">
                  <a:pos x="T8" y="T9"/>
                </a:cxn>
              </a:cxnLst>
              <a:rect l="0" t="0" r="r" b="b"/>
              <a:pathLst>
                <a:path w="130" h="63">
                  <a:moveTo>
                    <a:pt x="130" y="0"/>
                  </a:moveTo>
                  <a:lnTo>
                    <a:pt x="0" y="46"/>
                  </a:lnTo>
                  <a:lnTo>
                    <a:pt x="50" y="63"/>
                  </a:lnTo>
                  <a:lnTo>
                    <a:pt x="106" y="46"/>
                  </a:lnTo>
                  <a:lnTo>
                    <a:pt x="130"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p:cNvGrpSpPr/>
          <p:nvPr/>
        </p:nvGrpSpPr>
        <p:grpSpPr>
          <a:xfrm>
            <a:off x="11693505" y="61211"/>
            <a:ext cx="5921274" cy="2536207"/>
            <a:chOff x="10802418" y="3060700"/>
            <a:chExt cx="5921274" cy="2536207"/>
          </a:xfrm>
        </p:grpSpPr>
        <p:sp>
          <p:nvSpPr>
            <p:cNvPr id="14" name="Freeform 5"/>
            <p:cNvSpPr>
              <a:spLocks/>
            </p:cNvSpPr>
            <p:nvPr/>
          </p:nvSpPr>
          <p:spPr bwMode="auto">
            <a:xfrm>
              <a:off x="11429380" y="3476625"/>
              <a:ext cx="5294312" cy="2120282"/>
            </a:xfrm>
            <a:custGeom>
              <a:avLst/>
              <a:gdLst>
                <a:gd name="T0" fmla="*/ 0 w 3335"/>
                <a:gd name="T1" fmla="*/ 496 h 496"/>
                <a:gd name="T2" fmla="*/ 0 w 3335"/>
                <a:gd name="T3" fmla="*/ 0 h 496"/>
                <a:gd name="T4" fmla="*/ 2911 w 3335"/>
                <a:gd name="T5" fmla="*/ 0 h 496"/>
                <a:gd name="T6" fmla="*/ 3335 w 3335"/>
                <a:gd name="T7" fmla="*/ 247 h 496"/>
                <a:gd name="T8" fmla="*/ 2911 w 3335"/>
                <a:gd name="T9" fmla="*/ 496 h 496"/>
                <a:gd name="T10" fmla="*/ 0 w 3335"/>
                <a:gd name="T11" fmla="*/ 496 h 496"/>
              </a:gdLst>
              <a:ahLst/>
              <a:cxnLst>
                <a:cxn ang="0">
                  <a:pos x="T0" y="T1"/>
                </a:cxn>
                <a:cxn ang="0">
                  <a:pos x="T2" y="T3"/>
                </a:cxn>
                <a:cxn ang="0">
                  <a:pos x="T4" y="T5"/>
                </a:cxn>
                <a:cxn ang="0">
                  <a:pos x="T6" y="T7"/>
                </a:cxn>
                <a:cxn ang="0">
                  <a:pos x="T8" y="T9"/>
                </a:cxn>
                <a:cxn ang="0">
                  <a:pos x="T10" y="T11"/>
                </a:cxn>
              </a:cxnLst>
              <a:rect l="0" t="0" r="r" b="b"/>
              <a:pathLst>
                <a:path w="3335" h="496">
                  <a:moveTo>
                    <a:pt x="0" y="496"/>
                  </a:moveTo>
                  <a:lnTo>
                    <a:pt x="0" y="0"/>
                  </a:lnTo>
                  <a:lnTo>
                    <a:pt x="2911" y="0"/>
                  </a:lnTo>
                  <a:lnTo>
                    <a:pt x="3335" y="247"/>
                  </a:lnTo>
                  <a:lnTo>
                    <a:pt x="2911" y="496"/>
                  </a:lnTo>
                  <a:lnTo>
                    <a:pt x="0" y="496"/>
                  </a:ln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62" name="Freeform 6"/>
            <p:cNvSpPr>
              <a:spLocks/>
            </p:cNvSpPr>
            <p:nvPr/>
          </p:nvSpPr>
          <p:spPr bwMode="auto">
            <a:xfrm>
              <a:off x="10802418" y="3060700"/>
              <a:ext cx="1911350" cy="1289050"/>
            </a:xfrm>
            <a:custGeom>
              <a:avLst/>
              <a:gdLst>
                <a:gd name="T0" fmla="*/ 951 w 1662"/>
                <a:gd name="T1" fmla="*/ 900 h 1120"/>
                <a:gd name="T2" fmla="*/ 952 w 1662"/>
                <a:gd name="T3" fmla="*/ 899 h 1120"/>
                <a:gd name="T4" fmla="*/ 1662 w 1662"/>
                <a:gd name="T5" fmla="*/ 136 h 1120"/>
                <a:gd name="T6" fmla="*/ 719 w 1662"/>
                <a:gd name="T7" fmla="*/ 51 h 1120"/>
                <a:gd name="T8" fmla="*/ 194 w 1662"/>
                <a:gd name="T9" fmla="*/ 196 h 1120"/>
                <a:gd name="T10" fmla="*/ 221 w 1662"/>
                <a:gd name="T11" fmla="*/ 926 h 1120"/>
                <a:gd name="T12" fmla="*/ 951 w 1662"/>
                <a:gd name="T13" fmla="*/ 900 h 1120"/>
              </a:gdLst>
              <a:ahLst/>
              <a:cxnLst>
                <a:cxn ang="0">
                  <a:pos x="T0" y="T1"/>
                </a:cxn>
                <a:cxn ang="0">
                  <a:pos x="T2" y="T3"/>
                </a:cxn>
                <a:cxn ang="0">
                  <a:pos x="T4" y="T5"/>
                </a:cxn>
                <a:cxn ang="0">
                  <a:pos x="T6" y="T7"/>
                </a:cxn>
                <a:cxn ang="0">
                  <a:pos x="T8" y="T9"/>
                </a:cxn>
                <a:cxn ang="0">
                  <a:pos x="T10" y="T11"/>
                </a:cxn>
                <a:cxn ang="0">
                  <a:pos x="T12" y="T13"/>
                </a:cxn>
              </a:cxnLst>
              <a:rect l="0" t="0" r="r" b="b"/>
              <a:pathLst>
                <a:path w="1662" h="1120">
                  <a:moveTo>
                    <a:pt x="951" y="900"/>
                  </a:moveTo>
                  <a:cubicBezTo>
                    <a:pt x="952" y="899"/>
                    <a:pt x="952" y="899"/>
                    <a:pt x="952" y="899"/>
                  </a:cubicBezTo>
                  <a:cubicBezTo>
                    <a:pt x="1662" y="136"/>
                    <a:pt x="1662" y="136"/>
                    <a:pt x="1662" y="136"/>
                  </a:cubicBezTo>
                  <a:cubicBezTo>
                    <a:pt x="1389" y="430"/>
                    <a:pt x="1045" y="149"/>
                    <a:pt x="719" y="51"/>
                  </a:cubicBezTo>
                  <a:cubicBezTo>
                    <a:pt x="536" y="0"/>
                    <a:pt x="333" y="48"/>
                    <a:pt x="194" y="196"/>
                  </a:cubicBezTo>
                  <a:cubicBezTo>
                    <a:pt x="0" y="404"/>
                    <a:pt x="12" y="732"/>
                    <a:pt x="221" y="926"/>
                  </a:cubicBezTo>
                  <a:cubicBezTo>
                    <a:pt x="429" y="1120"/>
                    <a:pt x="756" y="1109"/>
                    <a:pt x="951" y="900"/>
                  </a:cubicBezTo>
                  <a:close/>
                </a:path>
              </a:pathLst>
            </a:custGeom>
            <a:solidFill>
              <a:schemeClr val="tx2"/>
            </a:solidFill>
            <a:ln w="25400">
              <a:solidFill>
                <a:schemeClr val="bg1"/>
              </a:solidFill>
            </a:ln>
          </p:spPr>
          <p:txBody>
            <a:bodyPr vert="horz" wrap="square" lIns="91440" tIns="45720" rIns="91440" bIns="45720" numCol="1" anchor="t" anchorCtr="0" compatLnSpc="1">
              <a:prstTxWarp prst="textNoShape">
                <a:avLst/>
              </a:prstTxWarp>
            </a:bodyPr>
            <a:lstStyle/>
            <a:p>
              <a:endParaRPr lang="en-US" sz="3600" dirty="0">
                <a:solidFill>
                  <a:schemeClr val="accent1">
                    <a:lumMod val="50000"/>
                  </a:schemeClr>
                </a:solidFill>
              </a:endParaRPr>
            </a:p>
          </p:txBody>
        </p:sp>
        <p:sp>
          <p:nvSpPr>
            <p:cNvPr id="63" name="Freeform 7"/>
            <p:cNvSpPr>
              <a:spLocks/>
            </p:cNvSpPr>
            <p:nvPr/>
          </p:nvSpPr>
          <p:spPr bwMode="auto">
            <a:xfrm>
              <a:off x="10891319" y="3121025"/>
              <a:ext cx="1144588" cy="1144588"/>
            </a:xfrm>
            <a:custGeom>
              <a:avLst/>
              <a:gdLst>
                <a:gd name="T0" fmla="*/ 826 w 995"/>
                <a:gd name="T1" fmla="*/ 804 h 995"/>
                <a:gd name="T2" fmla="*/ 804 w 995"/>
                <a:gd name="T3" fmla="*/ 169 h 995"/>
                <a:gd name="T4" fmla="*/ 168 w 995"/>
                <a:gd name="T5" fmla="*/ 191 h 995"/>
                <a:gd name="T6" fmla="*/ 191 w 995"/>
                <a:gd name="T7" fmla="*/ 827 h 995"/>
                <a:gd name="T8" fmla="*/ 826 w 995"/>
                <a:gd name="T9" fmla="*/ 804 h 995"/>
              </a:gdLst>
              <a:ahLst/>
              <a:cxnLst>
                <a:cxn ang="0">
                  <a:pos x="T0" y="T1"/>
                </a:cxn>
                <a:cxn ang="0">
                  <a:pos x="T2" y="T3"/>
                </a:cxn>
                <a:cxn ang="0">
                  <a:pos x="T4" y="T5"/>
                </a:cxn>
                <a:cxn ang="0">
                  <a:pos x="T6" y="T7"/>
                </a:cxn>
                <a:cxn ang="0">
                  <a:pos x="T8" y="T9"/>
                </a:cxn>
              </a:cxnLst>
              <a:rect l="0" t="0" r="r" b="b"/>
              <a:pathLst>
                <a:path w="995" h="995">
                  <a:moveTo>
                    <a:pt x="826" y="804"/>
                  </a:moveTo>
                  <a:cubicBezTo>
                    <a:pt x="995" y="623"/>
                    <a:pt x="984" y="337"/>
                    <a:pt x="804" y="169"/>
                  </a:cubicBezTo>
                  <a:cubicBezTo>
                    <a:pt x="623" y="0"/>
                    <a:pt x="336" y="10"/>
                    <a:pt x="168" y="191"/>
                  </a:cubicBezTo>
                  <a:cubicBezTo>
                    <a:pt x="0" y="372"/>
                    <a:pt x="10" y="658"/>
                    <a:pt x="191" y="827"/>
                  </a:cubicBezTo>
                  <a:cubicBezTo>
                    <a:pt x="372" y="995"/>
                    <a:pt x="658" y="985"/>
                    <a:pt x="826" y="80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grpSp>
      <p:sp>
        <p:nvSpPr>
          <p:cNvPr id="81" name="Freeform 36"/>
          <p:cNvSpPr>
            <a:spLocks noEditPoints="1"/>
          </p:cNvSpPr>
          <p:nvPr/>
        </p:nvSpPr>
        <p:spPr bwMode="auto">
          <a:xfrm>
            <a:off x="12091867" y="286380"/>
            <a:ext cx="457200" cy="715963"/>
          </a:xfrm>
          <a:custGeom>
            <a:avLst/>
            <a:gdLst>
              <a:gd name="T0" fmla="*/ 54 w 105"/>
              <a:gd name="T1" fmla="*/ 97 h 166"/>
              <a:gd name="T2" fmla="*/ 49 w 105"/>
              <a:gd name="T3" fmla="*/ 84 h 166"/>
              <a:gd name="T4" fmla="*/ 58 w 105"/>
              <a:gd name="T5" fmla="*/ 116 h 166"/>
              <a:gd name="T6" fmla="*/ 64 w 105"/>
              <a:gd name="T7" fmla="*/ 130 h 166"/>
              <a:gd name="T8" fmla="*/ 64 w 105"/>
              <a:gd name="T9" fmla="*/ 121 h 166"/>
              <a:gd name="T10" fmla="*/ 103 w 105"/>
              <a:gd name="T11" fmla="*/ 108 h 166"/>
              <a:gd name="T12" fmla="*/ 100 w 105"/>
              <a:gd name="T13" fmla="*/ 94 h 166"/>
              <a:gd name="T14" fmla="*/ 65 w 105"/>
              <a:gd name="T15" fmla="*/ 51 h 166"/>
              <a:gd name="T16" fmla="*/ 5 w 105"/>
              <a:gd name="T17" fmla="*/ 94 h 166"/>
              <a:gd name="T18" fmla="*/ 5 w 105"/>
              <a:gd name="T19" fmla="*/ 94 h 166"/>
              <a:gd name="T20" fmla="*/ 4 w 105"/>
              <a:gd name="T21" fmla="*/ 153 h 166"/>
              <a:gd name="T22" fmla="*/ 100 w 105"/>
              <a:gd name="T23" fmla="*/ 153 h 166"/>
              <a:gd name="T24" fmla="*/ 103 w 105"/>
              <a:gd name="T25" fmla="*/ 108 h 166"/>
              <a:gd name="T26" fmla="*/ 58 w 105"/>
              <a:gd name="T27" fmla="*/ 138 h 166"/>
              <a:gd name="T28" fmla="*/ 54 w 105"/>
              <a:gd name="T29" fmla="*/ 144 h 166"/>
              <a:gd name="T30" fmla="*/ 38 w 105"/>
              <a:gd name="T31" fmla="*/ 130 h 166"/>
              <a:gd name="T32" fmla="*/ 40 w 105"/>
              <a:gd name="T33" fmla="*/ 118 h 166"/>
              <a:gd name="T34" fmla="*/ 43 w 105"/>
              <a:gd name="T35" fmla="*/ 118 h 166"/>
              <a:gd name="T36" fmla="*/ 54 w 105"/>
              <a:gd name="T37" fmla="*/ 113 h 166"/>
              <a:gd name="T38" fmla="*/ 38 w 105"/>
              <a:gd name="T39" fmla="*/ 93 h 166"/>
              <a:gd name="T40" fmla="*/ 54 w 105"/>
              <a:gd name="T41" fmla="*/ 77 h 166"/>
              <a:gd name="T42" fmla="*/ 58 w 105"/>
              <a:gd name="T43" fmla="*/ 73 h 166"/>
              <a:gd name="T44" fmla="*/ 73 w 105"/>
              <a:gd name="T45" fmla="*/ 83 h 166"/>
              <a:gd name="T46" fmla="*/ 71 w 105"/>
              <a:gd name="T47" fmla="*/ 96 h 166"/>
              <a:gd name="T48" fmla="*/ 68 w 105"/>
              <a:gd name="T49" fmla="*/ 95 h 166"/>
              <a:gd name="T50" fmla="*/ 58 w 105"/>
              <a:gd name="T51" fmla="*/ 82 h 166"/>
              <a:gd name="T52" fmla="*/ 72 w 105"/>
              <a:gd name="T53" fmla="*/ 111 h 166"/>
              <a:gd name="T54" fmla="*/ 71 w 105"/>
              <a:gd name="T55" fmla="*/ 133 h 166"/>
              <a:gd name="T56" fmla="*/ 39 w 105"/>
              <a:gd name="T57" fmla="*/ 44 h 166"/>
              <a:gd name="T58" fmla="*/ 65 w 105"/>
              <a:gd name="T59" fmla="*/ 48 h 166"/>
              <a:gd name="T60" fmla="*/ 65 w 105"/>
              <a:gd name="T61" fmla="*/ 42 h 166"/>
              <a:gd name="T62" fmla="*/ 45 w 105"/>
              <a:gd name="T63" fmla="*/ 38 h 166"/>
              <a:gd name="T64" fmla="*/ 77 w 105"/>
              <a:gd name="T65" fmla="*/ 8 h 166"/>
              <a:gd name="T66" fmla="*/ 28 w 105"/>
              <a:gd name="T67" fmla="*/ 4 h 166"/>
              <a:gd name="T68" fmla="*/ 45 w 105"/>
              <a:gd name="T69" fmla="*/ 38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166">
                <a:moveTo>
                  <a:pt x="47" y="88"/>
                </a:moveTo>
                <a:cubicBezTo>
                  <a:pt x="47" y="91"/>
                  <a:pt x="49" y="93"/>
                  <a:pt x="54" y="97"/>
                </a:cubicBezTo>
                <a:cubicBezTo>
                  <a:pt x="54" y="82"/>
                  <a:pt x="54" y="82"/>
                  <a:pt x="54" y="82"/>
                </a:cubicBezTo>
                <a:cubicBezTo>
                  <a:pt x="52" y="82"/>
                  <a:pt x="50" y="83"/>
                  <a:pt x="49" y="84"/>
                </a:cubicBezTo>
                <a:cubicBezTo>
                  <a:pt x="47" y="85"/>
                  <a:pt x="47" y="86"/>
                  <a:pt x="47" y="88"/>
                </a:cubicBezTo>
                <a:close/>
                <a:moveTo>
                  <a:pt x="58" y="116"/>
                </a:moveTo>
                <a:cubicBezTo>
                  <a:pt x="58" y="133"/>
                  <a:pt x="58" y="133"/>
                  <a:pt x="58" y="133"/>
                </a:cubicBezTo>
                <a:cubicBezTo>
                  <a:pt x="60" y="133"/>
                  <a:pt x="62" y="132"/>
                  <a:pt x="64" y="130"/>
                </a:cubicBezTo>
                <a:cubicBezTo>
                  <a:pt x="65" y="129"/>
                  <a:pt x="66" y="127"/>
                  <a:pt x="66" y="126"/>
                </a:cubicBezTo>
                <a:cubicBezTo>
                  <a:pt x="66" y="124"/>
                  <a:pt x="65" y="122"/>
                  <a:pt x="64" y="121"/>
                </a:cubicBezTo>
                <a:cubicBezTo>
                  <a:pt x="63" y="120"/>
                  <a:pt x="61" y="118"/>
                  <a:pt x="58" y="116"/>
                </a:cubicBezTo>
                <a:close/>
                <a:moveTo>
                  <a:pt x="103" y="108"/>
                </a:moveTo>
                <a:cubicBezTo>
                  <a:pt x="102" y="100"/>
                  <a:pt x="100" y="94"/>
                  <a:pt x="100" y="94"/>
                </a:cubicBezTo>
                <a:cubicBezTo>
                  <a:pt x="100" y="94"/>
                  <a:pt x="100" y="94"/>
                  <a:pt x="100" y="94"/>
                </a:cubicBezTo>
                <a:cubicBezTo>
                  <a:pt x="100" y="94"/>
                  <a:pt x="100" y="94"/>
                  <a:pt x="100" y="94"/>
                </a:cubicBezTo>
                <a:cubicBezTo>
                  <a:pt x="100" y="75"/>
                  <a:pt x="85" y="60"/>
                  <a:pt x="65" y="51"/>
                </a:cubicBezTo>
                <a:cubicBezTo>
                  <a:pt x="40" y="51"/>
                  <a:pt x="40" y="51"/>
                  <a:pt x="40" y="51"/>
                </a:cubicBezTo>
                <a:cubicBezTo>
                  <a:pt x="21" y="60"/>
                  <a:pt x="5" y="75"/>
                  <a:pt x="5" y="94"/>
                </a:cubicBezTo>
                <a:cubicBezTo>
                  <a:pt x="5" y="94"/>
                  <a:pt x="5" y="94"/>
                  <a:pt x="5" y="94"/>
                </a:cubicBezTo>
                <a:cubicBezTo>
                  <a:pt x="5" y="94"/>
                  <a:pt x="5" y="94"/>
                  <a:pt x="5" y="94"/>
                </a:cubicBezTo>
                <a:cubicBezTo>
                  <a:pt x="5" y="94"/>
                  <a:pt x="0" y="117"/>
                  <a:pt x="0" y="134"/>
                </a:cubicBezTo>
                <a:cubicBezTo>
                  <a:pt x="0" y="143"/>
                  <a:pt x="1" y="151"/>
                  <a:pt x="4" y="153"/>
                </a:cubicBezTo>
                <a:cubicBezTo>
                  <a:pt x="12" y="161"/>
                  <a:pt x="33" y="166"/>
                  <a:pt x="52" y="166"/>
                </a:cubicBezTo>
                <a:cubicBezTo>
                  <a:pt x="73" y="166"/>
                  <a:pt x="93" y="161"/>
                  <a:pt x="100" y="153"/>
                </a:cubicBezTo>
                <a:cubicBezTo>
                  <a:pt x="104" y="151"/>
                  <a:pt x="105" y="143"/>
                  <a:pt x="105" y="134"/>
                </a:cubicBezTo>
                <a:cubicBezTo>
                  <a:pt x="105" y="126"/>
                  <a:pt x="104" y="115"/>
                  <a:pt x="103" y="108"/>
                </a:cubicBezTo>
                <a:close/>
                <a:moveTo>
                  <a:pt x="71" y="133"/>
                </a:moveTo>
                <a:cubicBezTo>
                  <a:pt x="67" y="136"/>
                  <a:pt x="63" y="137"/>
                  <a:pt x="58" y="138"/>
                </a:cubicBezTo>
                <a:cubicBezTo>
                  <a:pt x="58" y="144"/>
                  <a:pt x="58" y="144"/>
                  <a:pt x="58" y="144"/>
                </a:cubicBezTo>
                <a:cubicBezTo>
                  <a:pt x="54" y="144"/>
                  <a:pt x="54" y="144"/>
                  <a:pt x="54" y="144"/>
                </a:cubicBezTo>
                <a:cubicBezTo>
                  <a:pt x="54" y="138"/>
                  <a:pt x="54" y="138"/>
                  <a:pt x="54" y="138"/>
                </a:cubicBezTo>
                <a:cubicBezTo>
                  <a:pt x="47" y="137"/>
                  <a:pt x="41" y="135"/>
                  <a:pt x="38" y="130"/>
                </a:cubicBezTo>
                <a:cubicBezTo>
                  <a:pt x="38" y="130"/>
                  <a:pt x="38" y="130"/>
                  <a:pt x="38" y="130"/>
                </a:cubicBezTo>
                <a:cubicBezTo>
                  <a:pt x="40" y="118"/>
                  <a:pt x="40" y="118"/>
                  <a:pt x="40" y="118"/>
                </a:cubicBezTo>
                <a:cubicBezTo>
                  <a:pt x="42" y="118"/>
                  <a:pt x="42" y="118"/>
                  <a:pt x="42" y="118"/>
                </a:cubicBezTo>
                <a:cubicBezTo>
                  <a:pt x="43" y="118"/>
                  <a:pt x="43" y="118"/>
                  <a:pt x="43" y="118"/>
                </a:cubicBezTo>
                <a:cubicBezTo>
                  <a:pt x="44" y="127"/>
                  <a:pt x="47" y="132"/>
                  <a:pt x="54" y="133"/>
                </a:cubicBezTo>
                <a:cubicBezTo>
                  <a:pt x="54" y="113"/>
                  <a:pt x="54" y="113"/>
                  <a:pt x="54" y="113"/>
                </a:cubicBezTo>
                <a:cubicBezTo>
                  <a:pt x="47" y="109"/>
                  <a:pt x="44" y="105"/>
                  <a:pt x="41" y="102"/>
                </a:cubicBezTo>
                <a:cubicBezTo>
                  <a:pt x="39" y="99"/>
                  <a:pt x="38" y="96"/>
                  <a:pt x="38" y="93"/>
                </a:cubicBezTo>
                <a:cubicBezTo>
                  <a:pt x="38" y="88"/>
                  <a:pt x="39" y="85"/>
                  <a:pt x="42" y="82"/>
                </a:cubicBezTo>
                <a:cubicBezTo>
                  <a:pt x="46" y="79"/>
                  <a:pt x="50" y="78"/>
                  <a:pt x="54" y="77"/>
                </a:cubicBezTo>
                <a:cubicBezTo>
                  <a:pt x="54" y="73"/>
                  <a:pt x="54" y="73"/>
                  <a:pt x="54" y="73"/>
                </a:cubicBezTo>
                <a:cubicBezTo>
                  <a:pt x="58" y="73"/>
                  <a:pt x="58" y="73"/>
                  <a:pt x="58" y="73"/>
                </a:cubicBezTo>
                <a:cubicBezTo>
                  <a:pt x="58" y="77"/>
                  <a:pt x="58" y="77"/>
                  <a:pt x="58" y="77"/>
                </a:cubicBezTo>
                <a:cubicBezTo>
                  <a:pt x="64" y="78"/>
                  <a:pt x="69" y="79"/>
                  <a:pt x="73" y="83"/>
                </a:cubicBezTo>
                <a:cubicBezTo>
                  <a:pt x="73" y="83"/>
                  <a:pt x="73" y="83"/>
                  <a:pt x="73" y="83"/>
                </a:cubicBezTo>
                <a:cubicBezTo>
                  <a:pt x="71" y="96"/>
                  <a:pt x="71" y="96"/>
                  <a:pt x="71" y="96"/>
                </a:cubicBezTo>
                <a:cubicBezTo>
                  <a:pt x="68" y="96"/>
                  <a:pt x="68" y="96"/>
                  <a:pt x="68" y="96"/>
                </a:cubicBezTo>
                <a:cubicBezTo>
                  <a:pt x="68" y="95"/>
                  <a:pt x="68" y="95"/>
                  <a:pt x="68" y="95"/>
                </a:cubicBezTo>
                <a:cubicBezTo>
                  <a:pt x="68" y="91"/>
                  <a:pt x="67" y="87"/>
                  <a:pt x="65" y="85"/>
                </a:cubicBezTo>
                <a:cubicBezTo>
                  <a:pt x="63" y="83"/>
                  <a:pt x="61" y="82"/>
                  <a:pt x="58" y="82"/>
                </a:cubicBezTo>
                <a:cubicBezTo>
                  <a:pt x="58" y="100"/>
                  <a:pt x="58" y="100"/>
                  <a:pt x="58" y="100"/>
                </a:cubicBezTo>
                <a:cubicBezTo>
                  <a:pt x="65" y="104"/>
                  <a:pt x="70" y="108"/>
                  <a:pt x="72" y="111"/>
                </a:cubicBezTo>
                <a:cubicBezTo>
                  <a:pt x="75" y="115"/>
                  <a:pt x="76" y="118"/>
                  <a:pt x="76" y="122"/>
                </a:cubicBezTo>
                <a:cubicBezTo>
                  <a:pt x="76" y="126"/>
                  <a:pt x="74" y="130"/>
                  <a:pt x="71" y="133"/>
                </a:cubicBezTo>
                <a:close/>
                <a:moveTo>
                  <a:pt x="40" y="42"/>
                </a:moveTo>
                <a:cubicBezTo>
                  <a:pt x="39" y="42"/>
                  <a:pt x="39" y="43"/>
                  <a:pt x="39" y="44"/>
                </a:cubicBezTo>
                <a:cubicBezTo>
                  <a:pt x="39" y="46"/>
                  <a:pt x="39" y="48"/>
                  <a:pt x="40" y="48"/>
                </a:cubicBezTo>
                <a:cubicBezTo>
                  <a:pt x="65" y="48"/>
                  <a:pt x="65" y="48"/>
                  <a:pt x="65" y="48"/>
                </a:cubicBezTo>
                <a:cubicBezTo>
                  <a:pt x="67" y="48"/>
                  <a:pt x="68" y="46"/>
                  <a:pt x="68" y="44"/>
                </a:cubicBezTo>
                <a:cubicBezTo>
                  <a:pt x="68" y="43"/>
                  <a:pt x="67" y="42"/>
                  <a:pt x="65" y="42"/>
                </a:cubicBezTo>
                <a:cubicBezTo>
                  <a:pt x="40" y="42"/>
                  <a:pt x="40" y="42"/>
                  <a:pt x="40" y="42"/>
                </a:cubicBezTo>
                <a:close/>
                <a:moveTo>
                  <a:pt x="45" y="38"/>
                </a:moveTo>
                <a:cubicBezTo>
                  <a:pt x="57" y="39"/>
                  <a:pt x="65" y="39"/>
                  <a:pt x="71" y="28"/>
                </a:cubicBezTo>
                <a:cubicBezTo>
                  <a:pt x="78" y="17"/>
                  <a:pt x="84" y="7"/>
                  <a:pt x="77" y="8"/>
                </a:cubicBezTo>
                <a:cubicBezTo>
                  <a:pt x="72" y="9"/>
                  <a:pt x="62" y="11"/>
                  <a:pt x="53" y="9"/>
                </a:cubicBezTo>
                <a:cubicBezTo>
                  <a:pt x="44" y="7"/>
                  <a:pt x="28" y="0"/>
                  <a:pt x="28" y="4"/>
                </a:cubicBezTo>
                <a:cubicBezTo>
                  <a:pt x="29" y="8"/>
                  <a:pt x="30" y="14"/>
                  <a:pt x="30" y="14"/>
                </a:cubicBezTo>
                <a:cubicBezTo>
                  <a:pt x="30" y="14"/>
                  <a:pt x="32" y="37"/>
                  <a:pt x="45" y="38"/>
                </a:cubicBezTo>
                <a:close/>
              </a:path>
            </a:pathLst>
          </a:custGeom>
          <a:solidFill>
            <a:schemeClr val="tx2">
              <a:lumMod val="60000"/>
              <a:lumOff val="40000"/>
              <a:alpha val="85000"/>
            </a:schemeClr>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82" name="TextBox 81"/>
          <p:cNvSpPr txBox="1"/>
          <p:nvPr/>
        </p:nvSpPr>
        <p:spPr>
          <a:xfrm>
            <a:off x="13155594" y="582858"/>
            <a:ext cx="4172524" cy="1887696"/>
          </a:xfrm>
          <a:prstGeom prst="rect">
            <a:avLst/>
          </a:prstGeom>
          <a:noFill/>
        </p:spPr>
        <p:txBody>
          <a:bodyPr wrap="square" numCol="1" rtlCol="0">
            <a:spAutoFit/>
          </a:bodyPr>
          <a:lstStyle/>
          <a:p>
            <a:pPr>
              <a:lnSpc>
                <a:spcPct val="150000"/>
              </a:lnSpc>
            </a:pPr>
            <a:r>
              <a:rPr lang="en-US" sz="2000" dirty="0">
                <a:solidFill>
                  <a:schemeClr val="accent6">
                    <a:lumMod val="10000"/>
                  </a:schemeClr>
                </a:solidFill>
                <a:latin typeface="Roboto" panose="02000000000000000000" pitchFamily="2" charset="0"/>
                <a:ea typeface="Roboto" panose="02000000000000000000" pitchFamily="2" charset="0"/>
                <a:cs typeface="Roboto" panose="02000000000000000000" pitchFamily="2" charset="0"/>
              </a:rPr>
              <a:t>Powerful property management, sales, and commercial accounting workflows help you save time and money. </a:t>
            </a:r>
          </a:p>
        </p:txBody>
      </p:sp>
      <p:sp>
        <p:nvSpPr>
          <p:cNvPr id="71" name="Freeform 5"/>
          <p:cNvSpPr>
            <a:spLocks/>
          </p:cNvSpPr>
          <p:nvPr/>
        </p:nvSpPr>
        <p:spPr bwMode="auto">
          <a:xfrm>
            <a:off x="9734916" y="5535662"/>
            <a:ext cx="5294312" cy="1984663"/>
          </a:xfrm>
          <a:custGeom>
            <a:avLst/>
            <a:gdLst>
              <a:gd name="T0" fmla="*/ 0 w 3335"/>
              <a:gd name="T1" fmla="*/ 496 h 496"/>
              <a:gd name="T2" fmla="*/ 0 w 3335"/>
              <a:gd name="T3" fmla="*/ 0 h 496"/>
              <a:gd name="T4" fmla="*/ 2911 w 3335"/>
              <a:gd name="T5" fmla="*/ 0 h 496"/>
              <a:gd name="T6" fmla="*/ 3335 w 3335"/>
              <a:gd name="T7" fmla="*/ 247 h 496"/>
              <a:gd name="T8" fmla="*/ 2911 w 3335"/>
              <a:gd name="T9" fmla="*/ 496 h 496"/>
              <a:gd name="T10" fmla="*/ 0 w 3335"/>
              <a:gd name="T11" fmla="*/ 496 h 496"/>
            </a:gdLst>
            <a:ahLst/>
            <a:cxnLst>
              <a:cxn ang="0">
                <a:pos x="T0" y="T1"/>
              </a:cxn>
              <a:cxn ang="0">
                <a:pos x="T2" y="T3"/>
              </a:cxn>
              <a:cxn ang="0">
                <a:pos x="T4" y="T5"/>
              </a:cxn>
              <a:cxn ang="0">
                <a:pos x="T6" y="T7"/>
              </a:cxn>
              <a:cxn ang="0">
                <a:pos x="T8" y="T9"/>
              </a:cxn>
              <a:cxn ang="0">
                <a:pos x="T10" y="T11"/>
              </a:cxn>
            </a:cxnLst>
            <a:rect l="0" t="0" r="r" b="b"/>
            <a:pathLst>
              <a:path w="3335" h="496">
                <a:moveTo>
                  <a:pt x="0" y="496"/>
                </a:moveTo>
                <a:lnTo>
                  <a:pt x="0" y="0"/>
                </a:lnTo>
                <a:lnTo>
                  <a:pt x="2911" y="0"/>
                </a:lnTo>
                <a:lnTo>
                  <a:pt x="3335" y="247"/>
                </a:lnTo>
                <a:lnTo>
                  <a:pt x="2911" y="496"/>
                </a:lnTo>
                <a:lnTo>
                  <a:pt x="0" y="496"/>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72" name="Freeform 6"/>
          <p:cNvSpPr>
            <a:spLocks/>
          </p:cNvSpPr>
          <p:nvPr/>
        </p:nvSpPr>
        <p:spPr bwMode="auto">
          <a:xfrm>
            <a:off x="9144000" y="5119738"/>
            <a:ext cx="1911350" cy="1289050"/>
          </a:xfrm>
          <a:custGeom>
            <a:avLst/>
            <a:gdLst>
              <a:gd name="T0" fmla="*/ 951 w 1662"/>
              <a:gd name="T1" fmla="*/ 900 h 1120"/>
              <a:gd name="T2" fmla="*/ 952 w 1662"/>
              <a:gd name="T3" fmla="*/ 899 h 1120"/>
              <a:gd name="T4" fmla="*/ 1662 w 1662"/>
              <a:gd name="T5" fmla="*/ 136 h 1120"/>
              <a:gd name="T6" fmla="*/ 719 w 1662"/>
              <a:gd name="T7" fmla="*/ 51 h 1120"/>
              <a:gd name="T8" fmla="*/ 194 w 1662"/>
              <a:gd name="T9" fmla="*/ 196 h 1120"/>
              <a:gd name="T10" fmla="*/ 221 w 1662"/>
              <a:gd name="T11" fmla="*/ 926 h 1120"/>
              <a:gd name="T12" fmla="*/ 951 w 1662"/>
              <a:gd name="T13" fmla="*/ 900 h 1120"/>
            </a:gdLst>
            <a:ahLst/>
            <a:cxnLst>
              <a:cxn ang="0">
                <a:pos x="T0" y="T1"/>
              </a:cxn>
              <a:cxn ang="0">
                <a:pos x="T2" y="T3"/>
              </a:cxn>
              <a:cxn ang="0">
                <a:pos x="T4" y="T5"/>
              </a:cxn>
              <a:cxn ang="0">
                <a:pos x="T6" y="T7"/>
              </a:cxn>
              <a:cxn ang="0">
                <a:pos x="T8" y="T9"/>
              </a:cxn>
              <a:cxn ang="0">
                <a:pos x="T10" y="T11"/>
              </a:cxn>
              <a:cxn ang="0">
                <a:pos x="T12" y="T13"/>
              </a:cxn>
            </a:cxnLst>
            <a:rect l="0" t="0" r="r" b="b"/>
            <a:pathLst>
              <a:path w="1662" h="1120">
                <a:moveTo>
                  <a:pt x="951" y="900"/>
                </a:moveTo>
                <a:cubicBezTo>
                  <a:pt x="952" y="899"/>
                  <a:pt x="952" y="899"/>
                  <a:pt x="952" y="899"/>
                </a:cubicBezTo>
                <a:cubicBezTo>
                  <a:pt x="1662" y="136"/>
                  <a:pt x="1662" y="136"/>
                  <a:pt x="1662" y="136"/>
                </a:cubicBezTo>
                <a:cubicBezTo>
                  <a:pt x="1389" y="430"/>
                  <a:pt x="1045" y="149"/>
                  <a:pt x="719" y="51"/>
                </a:cubicBezTo>
                <a:cubicBezTo>
                  <a:pt x="536" y="0"/>
                  <a:pt x="333" y="48"/>
                  <a:pt x="194" y="196"/>
                </a:cubicBezTo>
                <a:cubicBezTo>
                  <a:pt x="0" y="404"/>
                  <a:pt x="12" y="732"/>
                  <a:pt x="221" y="926"/>
                </a:cubicBezTo>
                <a:cubicBezTo>
                  <a:pt x="429" y="1120"/>
                  <a:pt x="756" y="1109"/>
                  <a:pt x="951" y="900"/>
                </a:cubicBezTo>
                <a:close/>
              </a:path>
            </a:pathLst>
          </a:custGeom>
          <a:solidFill>
            <a:schemeClr val="accent2"/>
          </a:solidFill>
          <a:ln w="25400">
            <a:solidFill>
              <a:schemeClr val="bg1"/>
            </a:solid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73" name="Freeform 7"/>
          <p:cNvSpPr>
            <a:spLocks/>
          </p:cNvSpPr>
          <p:nvPr/>
        </p:nvSpPr>
        <p:spPr bwMode="auto">
          <a:xfrm>
            <a:off x="9196855" y="5180063"/>
            <a:ext cx="1144588" cy="1144588"/>
          </a:xfrm>
          <a:custGeom>
            <a:avLst/>
            <a:gdLst>
              <a:gd name="T0" fmla="*/ 826 w 995"/>
              <a:gd name="T1" fmla="*/ 804 h 995"/>
              <a:gd name="T2" fmla="*/ 804 w 995"/>
              <a:gd name="T3" fmla="*/ 169 h 995"/>
              <a:gd name="T4" fmla="*/ 168 w 995"/>
              <a:gd name="T5" fmla="*/ 191 h 995"/>
              <a:gd name="T6" fmla="*/ 191 w 995"/>
              <a:gd name="T7" fmla="*/ 827 h 995"/>
              <a:gd name="T8" fmla="*/ 826 w 995"/>
              <a:gd name="T9" fmla="*/ 804 h 995"/>
            </a:gdLst>
            <a:ahLst/>
            <a:cxnLst>
              <a:cxn ang="0">
                <a:pos x="T0" y="T1"/>
              </a:cxn>
              <a:cxn ang="0">
                <a:pos x="T2" y="T3"/>
              </a:cxn>
              <a:cxn ang="0">
                <a:pos x="T4" y="T5"/>
              </a:cxn>
              <a:cxn ang="0">
                <a:pos x="T6" y="T7"/>
              </a:cxn>
              <a:cxn ang="0">
                <a:pos x="T8" y="T9"/>
              </a:cxn>
            </a:cxnLst>
            <a:rect l="0" t="0" r="r" b="b"/>
            <a:pathLst>
              <a:path w="995" h="995">
                <a:moveTo>
                  <a:pt x="826" y="804"/>
                </a:moveTo>
                <a:cubicBezTo>
                  <a:pt x="995" y="623"/>
                  <a:pt x="984" y="337"/>
                  <a:pt x="804" y="169"/>
                </a:cubicBezTo>
                <a:cubicBezTo>
                  <a:pt x="623" y="0"/>
                  <a:pt x="336" y="10"/>
                  <a:pt x="168" y="191"/>
                </a:cubicBezTo>
                <a:cubicBezTo>
                  <a:pt x="0" y="372"/>
                  <a:pt x="10" y="658"/>
                  <a:pt x="191" y="827"/>
                </a:cubicBezTo>
                <a:cubicBezTo>
                  <a:pt x="372" y="995"/>
                  <a:pt x="658" y="985"/>
                  <a:pt x="826" y="80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80" name="Freeform 32"/>
          <p:cNvSpPr>
            <a:spLocks noEditPoints="1"/>
          </p:cNvSpPr>
          <p:nvPr/>
        </p:nvSpPr>
        <p:spPr bwMode="auto">
          <a:xfrm>
            <a:off x="9546463" y="5409617"/>
            <a:ext cx="460375" cy="663575"/>
          </a:xfrm>
          <a:custGeom>
            <a:avLst/>
            <a:gdLst>
              <a:gd name="T0" fmla="*/ 0 w 106"/>
              <a:gd name="T1" fmla="*/ 149 h 154"/>
              <a:gd name="T2" fmla="*/ 101 w 106"/>
              <a:gd name="T3" fmla="*/ 153 h 154"/>
              <a:gd name="T4" fmla="*/ 106 w 106"/>
              <a:gd name="T5" fmla="*/ 46 h 154"/>
              <a:gd name="T6" fmla="*/ 101 w 106"/>
              <a:gd name="T7" fmla="*/ 0 h 154"/>
              <a:gd name="T8" fmla="*/ 0 w 106"/>
              <a:gd name="T9" fmla="*/ 5 h 154"/>
              <a:gd name="T10" fmla="*/ 22 w 106"/>
              <a:gd name="T11" fmla="*/ 142 h 154"/>
              <a:gd name="T12" fmla="*/ 10 w 106"/>
              <a:gd name="T13" fmla="*/ 131 h 154"/>
              <a:gd name="T14" fmla="*/ 23 w 106"/>
              <a:gd name="T15" fmla="*/ 131 h 154"/>
              <a:gd name="T16" fmla="*/ 22 w 106"/>
              <a:gd name="T17" fmla="*/ 119 h 154"/>
              <a:gd name="T18" fmla="*/ 10 w 106"/>
              <a:gd name="T19" fmla="*/ 106 h 154"/>
              <a:gd name="T20" fmla="*/ 23 w 106"/>
              <a:gd name="T21" fmla="*/ 106 h 154"/>
              <a:gd name="T22" fmla="*/ 22 w 106"/>
              <a:gd name="T23" fmla="*/ 94 h 154"/>
              <a:gd name="T24" fmla="*/ 10 w 106"/>
              <a:gd name="T25" fmla="*/ 83 h 154"/>
              <a:gd name="T26" fmla="*/ 23 w 106"/>
              <a:gd name="T27" fmla="*/ 83 h 154"/>
              <a:gd name="T28" fmla="*/ 47 w 106"/>
              <a:gd name="T29" fmla="*/ 142 h 154"/>
              <a:gd name="T30" fmla="*/ 35 w 106"/>
              <a:gd name="T31" fmla="*/ 131 h 154"/>
              <a:gd name="T32" fmla="*/ 48 w 106"/>
              <a:gd name="T33" fmla="*/ 131 h 154"/>
              <a:gd name="T34" fmla="*/ 47 w 106"/>
              <a:gd name="T35" fmla="*/ 119 h 154"/>
              <a:gd name="T36" fmla="*/ 35 w 106"/>
              <a:gd name="T37" fmla="*/ 106 h 154"/>
              <a:gd name="T38" fmla="*/ 48 w 106"/>
              <a:gd name="T39" fmla="*/ 106 h 154"/>
              <a:gd name="T40" fmla="*/ 47 w 106"/>
              <a:gd name="T41" fmla="*/ 94 h 154"/>
              <a:gd name="T42" fmla="*/ 35 w 106"/>
              <a:gd name="T43" fmla="*/ 83 h 154"/>
              <a:gd name="T44" fmla="*/ 48 w 106"/>
              <a:gd name="T45" fmla="*/ 83 h 154"/>
              <a:gd name="T46" fmla="*/ 47 w 106"/>
              <a:gd name="T47" fmla="*/ 71 h 154"/>
              <a:gd name="T48" fmla="*/ 10 w 106"/>
              <a:gd name="T49" fmla="*/ 58 h 154"/>
              <a:gd name="T50" fmla="*/ 48 w 106"/>
              <a:gd name="T51" fmla="*/ 58 h 154"/>
              <a:gd name="T52" fmla="*/ 71 w 106"/>
              <a:gd name="T53" fmla="*/ 142 h 154"/>
              <a:gd name="T54" fmla="*/ 58 w 106"/>
              <a:gd name="T55" fmla="*/ 131 h 154"/>
              <a:gd name="T56" fmla="*/ 71 w 106"/>
              <a:gd name="T57" fmla="*/ 131 h 154"/>
              <a:gd name="T58" fmla="*/ 71 w 106"/>
              <a:gd name="T59" fmla="*/ 119 h 154"/>
              <a:gd name="T60" fmla="*/ 58 w 106"/>
              <a:gd name="T61" fmla="*/ 106 h 154"/>
              <a:gd name="T62" fmla="*/ 71 w 106"/>
              <a:gd name="T63" fmla="*/ 106 h 154"/>
              <a:gd name="T64" fmla="*/ 71 w 106"/>
              <a:gd name="T65" fmla="*/ 94 h 154"/>
              <a:gd name="T66" fmla="*/ 58 w 106"/>
              <a:gd name="T67" fmla="*/ 83 h 154"/>
              <a:gd name="T68" fmla="*/ 71 w 106"/>
              <a:gd name="T69" fmla="*/ 83 h 154"/>
              <a:gd name="T70" fmla="*/ 71 w 106"/>
              <a:gd name="T71" fmla="*/ 71 h 154"/>
              <a:gd name="T72" fmla="*/ 58 w 106"/>
              <a:gd name="T73" fmla="*/ 58 h 154"/>
              <a:gd name="T74" fmla="*/ 71 w 106"/>
              <a:gd name="T75" fmla="*/ 58 h 154"/>
              <a:gd name="T76" fmla="*/ 95 w 106"/>
              <a:gd name="T77" fmla="*/ 142 h 154"/>
              <a:gd name="T78" fmla="*/ 83 w 106"/>
              <a:gd name="T79" fmla="*/ 131 h 154"/>
              <a:gd name="T80" fmla="*/ 96 w 106"/>
              <a:gd name="T81" fmla="*/ 131 h 154"/>
              <a:gd name="T82" fmla="*/ 95 w 106"/>
              <a:gd name="T83" fmla="*/ 119 h 154"/>
              <a:gd name="T84" fmla="*/ 83 w 106"/>
              <a:gd name="T85" fmla="*/ 106 h 154"/>
              <a:gd name="T86" fmla="*/ 96 w 106"/>
              <a:gd name="T87" fmla="*/ 106 h 154"/>
              <a:gd name="T88" fmla="*/ 95 w 106"/>
              <a:gd name="T89" fmla="*/ 94 h 154"/>
              <a:gd name="T90" fmla="*/ 83 w 106"/>
              <a:gd name="T91" fmla="*/ 83 h 154"/>
              <a:gd name="T92" fmla="*/ 96 w 106"/>
              <a:gd name="T93" fmla="*/ 83 h 154"/>
              <a:gd name="T94" fmla="*/ 95 w 106"/>
              <a:gd name="T95" fmla="*/ 71 h 154"/>
              <a:gd name="T96" fmla="*/ 83 w 106"/>
              <a:gd name="T97" fmla="*/ 58 h 154"/>
              <a:gd name="T98" fmla="*/ 96 w 106"/>
              <a:gd name="T99" fmla="*/ 58 h 154"/>
              <a:gd name="T100" fmla="*/ 9 w 106"/>
              <a:gd name="T101" fmla="*/ 9 h 154"/>
              <a:gd name="T102" fmla="*/ 97 w 106"/>
              <a:gd name="T103" fmla="*/ 9 h 154"/>
              <a:gd name="T104" fmla="*/ 97 w 106"/>
              <a:gd name="T105" fmla="*/ 37 h 154"/>
              <a:gd name="T106" fmla="*/ 9 w 106"/>
              <a:gd name="T107" fmla="*/ 3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54">
                <a:moveTo>
                  <a:pt x="0" y="45"/>
                </a:moveTo>
                <a:cubicBezTo>
                  <a:pt x="0" y="46"/>
                  <a:pt x="0" y="46"/>
                  <a:pt x="0" y="46"/>
                </a:cubicBezTo>
                <a:cubicBezTo>
                  <a:pt x="0" y="149"/>
                  <a:pt x="0" y="149"/>
                  <a:pt x="0" y="149"/>
                </a:cubicBezTo>
                <a:cubicBezTo>
                  <a:pt x="0" y="150"/>
                  <a:pt x="0" y="151"/>
                  <a:pt x="1" y="151"/>
                </a:cubicBezTo>
                <a:cubicBezTo>
                  <a:pt x="1" y="153"/>
                  <a:pt x="2" y="154"/>
                  <a:pt x="4" y="154"/>
                </a:cubicBezTo>
                <a:cubicBezTo>
                  <a:pt x="101" y="153"/>
                  <a:pt x="101" y="153"/>
                  <a:pt x="101" y="153"/>
                </a:cubicBezTo>
                <a:cubicBezTo>
                  <a:pt x="103" y="153"/>
                  <a:pt x="104" y="153"/>
                  <a:pt x="105" y="151"/>
                </a:cubicBezTo>
                <a:cubicBezTo>
                  <a:pt x="105" y="151"/>
                  <a:pt x="106" y="150"/>
                  <a:pt x="106" y="149"/>
                </a:cubicBezTo>
                <a:cubicBezTo>
                  <a:pt x="106" y="46"/>
                  <a:pt x="106" y="46"/>
                  <a:pt x="106" y="46"/>
                </a:cubicBezTo>
                <a:cubicBezTo>
                  <a:pt x="106" y="5"/>
                  <a:pt x="106" y="5"/>
                  <a:pt x="106" y="5"/>
                </a:cubicBezTo>
                <a:cubicBezTo>
                  <a:pt x="106" y="4"/>
                  <a:pt x="105" y="2"/>
                  <a:pt x="105" y="1"/>
                </a:cubicBezTo>
                <a:cubicBezTo>
                  <a:pt x="104" y="0"/>
                  <a:pt x="103" y="0"/>
                  <a:pt x="101" y="0"/>
                </a:cubicBezTo>
                <a:cubicBezTo>
                  <a:pt x="4" y="0"/>
                  <a:pt x="4" y="0"/>
                  <a:pt x="4" y="0"/>
                </a:cubicBezTo>
                <a:cubicBezTo>
                  <a:pt x="2" y="0"/>
                  <a:pt x="1" y="0"/>
                  <a:pt x="1" y="1"/>
                </a:cubicBezTo>
                <a:cubicBezTo>
                  <a:pt x="0" y="2"/>
                  <a:pt x="0" y="4"/>
                  <a:pt x="0" y="5"/>
                </a:cubicBezTo>
                <a:cubicBezTo>
                  <a:pt x="0" y="45"/>
                  <a:pt x="0" y="45"/>
                  <a:pt x="0" y="45"/>
                </a:cubicBezTo>
                <a:close/>
                <a:moveTo>
                  <a:pt x="23" y="142"/>
                </a:moveTo>
                <a:cubicBezTo>
                  <a:pt x="23" y="142"/>
                  <a:pt x="23" y="142"/>
                  <a:pt x="22" y="142"/>
                </a:cubicBezTo>
                <a:cubicBezTo>
                  <a:pt x="12" y="142"/>
                  <a:pt x="12" y="142"/>
                  <a:pt x="12" y="142"/>
                </a:cubicBezTo>
                <a:cubicBezTo>
                  <a:pt x="10" y="142"/>
                  <a:pt x="10" y="142"/>
                  <a:pt x="10" y="142"/>
                </a:cubicBezTo>
                <a:cubicBezTo>
                  <a:pt x="10" y="131"/>
                  <a:pt x="10" y="131"/>
                  <a:pt x="10" y="131"/>
                </a:cubicBezTo>
                <a:cubicBezTo>
                  <a:pt x="10" y="131"/>
                  <a:pt x="10" y="129"/>
                  <a:pt x="12" y="129"/>
                </a:cubicBezTo>
                <a:cubicBezTo>
                  <a:pt x="22" y="129"/>
                  <a:pt x="22" y="129"/>
                  <a:pt x="22" y="129"/>
                </a:cubicBezTo>
                <a:cubicBezTo>
                  <a:pt x="23" y="131"/>
                  <a:pt x="23" y="131"/>
                  <a:pt x="23" y="131"/>
                </a:cubicBezTo>
                <a:cubicBezTo>
                  <a:pt x="23" y="142"/>
                  <a:pt x="23" y="142"/>
                  <a:pt x="23" y="142"/>
                </a:cubicBezTo>
                <a:close/>
                <a:moveTo>
                  <a:pt x="23" y="118"/>
                </a:moveTo>
                <a:cubicBezTo>
                  <a:pt x="22" y="119"/>
                  <a:pt x="22" y="119"/>
                  <a:pt x="22" y="119"/>
                </a:cubicBezTo>
                <a:cubicBezTo>
                  <a:pt x="12" y="119"/>
                  <a:pt x="12" y="119"/>
                  <a:pt x="12" y="119"/>
                </a:cubicBezTo>
                <a:cubicBezTo>
                  <a:pt x="10" y="119"/>
                  <a:pt x="10" y="118"/>
                  <a:pt x="10" y="118"/>
                </a:cubicBezTo>
                <a:cubicBezTo>
                  <a:pt x="10" y="106"/>
                  <a:pt x="10" y="106"/>
                  <a:pt x="10" y="106"/>
                </a:cubicBezTo>
                <a:cubicBezTo>
                  <a:pt x="10" y="106"/>
                  <a:pt x="10" y="106"/>
                  <a:pt x="12" y="106"/>
                </a:cubicBezTo>
                <a:cubicBezTo>
                  <a:pt x="22" y="106"/>
                  <a:pt x="22" y="106"/>
                  <a:pt x="22" y="106"/>
                </a:cubicBezTo>
                <a:cubicBezTo>
                  <a:pt x="23" y="106"/>
                  <a:pt x="23" y="106"/>
                  <a:pt x="23" y="106"/>
                </a:cubicBezTo>
                <a:cubicBezTo>
                  <a:pt x="23" y="118"/>
                  <a:pt x="23" y="118"/>
                  <a:pt x="23" y="118"/>
                </a:cubicBezTo>
                <a:close/>
                <a:moveTo>
                  <a:pt x="23" y="94"/>
                </a:moveTo>
                <a:cubicBezTo>
                  <a:pt x="22" y="94"/>
                  <a:pt x="22" y="94"/>
                  <a:pt x="22" y="94"/>
                </a:cubicBezTo>
                <a:cubicBezTo>
                  <a:pt x="12" y="94"/>
                  <a:pt x="12" y="94"/>
                  <a:pt x="12" y="94"/>
                </a:cubicBezTo>
                <a:cubicBezTo>
                  <a:pt x="10" y="94"/>
                  <a:pt x="10" y="94"/>
                  <a:pt x="10" y="94"/>
                </a:cubicBezTo>
                <a:cubicBezTo>
                  <a:pt x="10" y="83"/>
                  <a:pt x="10" y="83"/>
                  <a:pt x="10" y="83"/>
                </a:cubicBezTo>
                <a:cubicBezTo>
                  <a:pt x="10" y="81"/>
                  <a:pt x="10" y="81"/>
                  <a:pt x="12" y="81"/>
                </a:cubicBezTo>
                <a:cubicBezTo>
                  <a:pt x="22" y="81"/>
                  <a:pt x="22" y="81"/>
                  <a:pt x="22" y="81"/>
                </a:cubicBezTo>
                <a:cubicBezTo>
                  <a:pt x="23" y="81"/>
                  <a:pt x="23" y="81"/>
                  <a:pt x="23" y="83"/>
                </a:cubicBezTo>
                <a:cubicBezTo>
                  <a:pt x="23" y="94"/>
                  <a:pt x="23" y="94"/>
                  <a:pt x="23" y="94"/>
                </a:cubicBezTo>
                <a:close/>
                <a:moveTo>
                  <a:pt x="48" y="142"/>
                </a:moveTo>
                <a:cubicBezTo>
                  <a:pt x="47" y="142"/>
                  <a:pt x="47" y="142"/>
                  <a:pt x="47" y="142"/>
                </a:cubicBezTo>
                <a:cubicBezTo>
                  <a:pt x="35" y="142"/>
                  <a:pt x="35" y="142"/>
                  <a:pt x="35" y="142"/>
                </a:cubicBezTo>
                <a:cubicBezTo>
                  <a:pt x="35" y="142"/>
                  <a:pt x="35" y="142"/>
                  <a:pt x="35" y="142"/>
                </a:cubicBezTo>
                <a:cubicBezTo>
                  <a:pt x="35" y="131"/>
                  <a:pt x="35" y="131"/>
                  <a:pt x="35" y="131"/>
                </a:cubicBezTo>
                <a:cubicBezTo>
                  <a:pt x="35" y="129"/>
                  <a:pt x="35" y="129"/>
                  <a:pt x="35" y="129"/>
                </a:cubicBezTo>
                <a:cubicBezTo>
                  <a:pt x="47" y="129"/>
                  <a:pt x="47" y="129"/>
                  <a:pt x="47" y="129"/>
                </a:cubicBezTo>
                <a:cubicBezTo>
                  <a:pt x="48" y="131"/>
                  <a:pt x="48" y="131"/>
                  <a:pt x="48" y="131"/>
                </a:cubicBezTo>
                <a:cubicBezTo>
                  <a:pt x="48" y="142"/>
                  <a:pt x="48" y="142"/>
                  <a:pt x="48" y="142"/>
                </a:cubicBezTo>
                <a:close/>
                <a:moveTo>
                  <a:pt x="48" y="118"/>
                </a:moveTo>
                <a:cubicBezTo>
                  <a:pt x="47" y="119"/>
                  <a:pt x="47" y="119"/>
                  <a:pt x="47" y="119"/>
                </a:cubicBezTo>
                <a:cubicBezTo>
                  <a:pt x="35" y="119"/>
                  <a:pt x="35" y="119"/>
                  <a:pt x="35" y="119"/>
                </a:cubicBezTo>
                <a:cubicBezTo>
                  <a:pt x="35" y="118"/>
                  <a:pt x="35" y="118"/>
                  <a:pt x="35" y="118"/>
                </a:cubicBezTo>
                <a:cubicBezTo>
                  <a:pt x="35" y="106"/>
                  <a:pt x="35" y="106"/>
                  <a:pt x="35" y="106"/>
                </a:cubicBezTo>
                <a:cubicBezTo>
                  <a:pt x="35" y="106"/>
                  <a:pt x="35" y="106"/>
                  <a:pt x="35" y="106"/>
                </a:cubicBezTo>
                <a:cubicBezTo>
                  <a:pt x="47" y="106"/>
                  <a:pt x="47" y="106"/>
                  <a:pt x="47" y="106"/>
                </a:cubicBezTo>
                <a:cubicBezTo>
                  <a:pt x="48" y="106"/>
                  <a:pt x="48" y="106"/>
                  <a:pt x="48" y="106"/>
                </a:cubicBezTo>
                <a:cubicBezTo>
                  <a:pt x="48" y="118"/>
                  <a:pt x="48" y="118"/>
                  <a:pt x="48" y="118"/>
                </a:cubicBezTo>
                <a:close/>
                <a:moveTo>
                  <a:pt x="48" y="94"/>
                </a:moveTo>
                <a:cubicBezTo>
                  <a:pt x="47" y="94"/>
                  <a:pt x="47" y="94"/>
                  <a:pt x="47" y="94"/>
                </a:cubicBezTo>
                <a:cubicBezTo>
                  <a:pt x="35" y="94"/>
                  <a:pt x="35" y="94"/>
                  <a:pt x="35" y="94"/>
                </a:cubicBezTo>
                <a:cubicBezTo>
                  <a:pt x="35" y="94"/>
                  <a:pt x="35" y="94"/>
                  <a:pt x="35" y="94"/>
                </a:cubicBezTo>
                <a:cubicBezTo>
                  <a:pt x="35" y="83"/>
                  <a:pt x="35" y="83"/>
                  <a:pt x="35" y="83"/>
                </a:cubicBezTo>
                <a:cubicBezTo>
                  <a:pt x="35" y="81"/>
                  <a:pt x="35" y="81"/>
                  <a:pt x="35" y="81"/>
                </a:cubicBezTo>
                <a:cubicBezTo>
                  <a:pt x="47" y="81"/>
                  <a:pt x="47" y="81"/>
                  <a:pt x="47" y="81"/>
                </a:cubicBezTo>
                <a:cubicBezTo>
                  <a:pt x="47" y="81"/>
                  <a:pt x="48" y="81"/>
                  <a:pt x="48" y="83"/>
                </a:cubicBezTo>
                <a:cubicBezTo>
                  <a:pt x="48" y="94"/>
                  <a:pt x="48" y="94"/>
                  <a:pt x="48" y="94"/>
                </a:cubicBezTo>
                <a:close/>
                <a:moveTo>
                  <a:pt x="48" y="70"/>
                </a:moveTo>
                <a:cubicBezTo>
                  <a:pt x="47" y="71"/>
                  <a:pt x="47" y="71"/>
                  <a:pt x="47" y="71"/>
                </a:cubicBezTo>
                <a:cubicBezTo>
                  <a:pt x="12" y="71"/>
                  <a:pt x="12" y="71"/>
                  <a:pt x="12" y="71"/>
                </a:cubicBezTo>
                <a:cubicBezTo>
                  <a:pt x="10" y="71"/>
                  <a:pt x="10" y="70"/>
                  <a:pt x="10" y="70"/>
                </a:cubicBezTo>
                <a:cubicBezTo>
                  <a:pt x="10" y="58"/>
                  <a:pt x="10" y="58"/>
                  <a:pt x="10" y="58"/>
                </a:cubicBezTo>
                <a:cubicBezTo>
                  <a:pt x="10" y="58"/>
                  <a:pt x="10" y="58"/>
                  <a:pt x="12" y="58"/>
                </a:cubicBezTo>
                <a:cubicBezTo>
                  <a:pt x="47" y="58"/>
                  <a:pt x="47" y="58"/>
                  <a:pt x="47" y="58"/>
                </a:cubicBezTo>
                <a:cubicBezTo>
                  <a:pt x="48" y="58"/>
                  <a:pt x="48" y="58"/>
                  <a:pt x="48" y="58"/>
                </a:cubicBezTo>
                <a:cubicBezTo>
                  <a:pt x="48" y="70"/>
                  <a:pt x="48" y="70"/>
                  <a:pt x="48" y="70"/>
                </a:cubicBezTo>
                <a:close/>
                <a:moveTo>
                  <a:pt x="71" y="142"/>
                </a:moveTo>
                <a:cubicBezTo>
                  <a:pt x="71" y="142"/>
                  <a:pt x="71" y="142"/>
                  <a:pt x="71" y="142"/>
                </a:cubicBezTo>
                <a:cubicBezTo>
                  <a:pt x="60" y="142"/>
                  <a:pt x="60" y="142"/>
                  <a:pt x="60" y="142"/>
                </a:cubicBezTo>
                <a:cubicBezTo>
                  <a:pt x="58" y="142"/>
                  <a:pt x="58" y="142"/>
                  <a:pt x="58" y="142"/>
                </a:cubicBezTo>
                <a:cubicBezTo>
                  <a:pt x="58" y="131"/>
                  <a:pt x="58" y="131"/>
                  <a:pt x="58" y="131"/>
                </a:cubicBezTo>
                <a:cubicBezTo>
                  <a:pt x="58" y="131"/>
                  <a:pt x="58" y="129"/>
                  <a:pt x="60" y="129"/>
                </a:cubicBezTo>
                <a:cubicBezTo>
                  <a:pt x="71" y="129"/>
                  <a:pt x="71" y="129"/>
                  <a:pt x="71" y="129"/>
                </a:cubicBezTo>
                <a:cubicBezTo>
                  <a:pt x="71" y="131"/>
                  <a:pt x="71" y="131"/>
                  <a:pt x="71" y="131"/>
                </a:cubicBezTo>
                <a:cubicBezTo>
                  <a:pt x="71" y="142"/>
                  <a:pt x="71" y="142"/>
                  <a:pt x="71" y="142"/>
                </a:cubicBezTo>
                <a:close/>
                <a:moveTo>
                  <a:pt x="71" y="118"/>
                </a:moveTo>
                <a:cubicBezTo>
                  <a:pt x="71" y="119"/>
                  <a:pt x="71" y="119"/>
                  <a:pt x="71" y="119"/>
                </a:cubicBezTo>
                <a:cubicBezTo>
                  <a:pt x="60" y="119"/>
                  <a:pt x="60" y="119"/>
                  <a:pt x="60" y="119"/>
                </a:cubicBezTo>
                <a:cubicBezTo>
                  <a:pt x="58" y="119"/>
                  <a:pt x="58" y="118"/>
                  <a:pt x="58" y="118"/>
                </a:cubicBezTo>
                <a:cubicBezTo>
                  <a:pt x="58" y="106"/>
                  <a:pt x="58" y="106"/>
                  <a:pt x="58" y="106"/>
                </a:cubicBezTo>
                <a:cubicBezTo>
                  <a:pt x="58" y="106"/>
                  <a:pt x="58" y="106"/>
                  <a:pt x="60" y="106"/>
                </a:cubicBezTo>
                <a:cubicBezTo>
                  <a:pt x="71" y="106"/>
                  <a:pt x="71" y="106"/>
                  <a:pt x="71" y="106"/>
                </a:cubicBezTo>
                <a:cubicBezTo>
                  <a:pt x="71" y="106"/>
                  <a:pt x="71" y="106"/>
                  <a:pt x="71" y="106"/>
                </a:cubicBezTo>
                <a:cubicBezTo>
                  <a:pt x="71" y="118"/>
                  <a:pt x="71" y="118"/>
                  <a:pt x="71" y="118"/>
                </a:cubicBezTo>
                <a:close/>
                <a:moveTo>
                  <a:pt x="71" y="94"/>
                </a:moveTo>
                <a:cubicBezTo>
                  <a:pt x="71" y="94"/>
                  <a:pt x="71" y="94"/>
                  <a:pt x="71" y="94"/>
                </a:cubicBezTo>
                <a:cubicBezTo>
                  <a:pt x="60" y="94"/>
                  <a:pt x="60" y="94"/>
                  <a:pt x="60" y="94"/>
                </a:cubicBezTo>
                <a:cubicBezTo>
                  <a:pt x="58" y="94"/>
                  <a:pt x="58" y="94"/>
                  <a:pt x="58" y="94"/>
                </a:cubicBezTo>
                <a:cubicBezTo>
                  <a:pt x="58" y="83"/>
                  <a:pt x="58" y="83"/>
                  <a:pt x="58" y="83"/>
                </a:cubicBezTo>
                <a:cubicBezTo>
                  <a:pt x="58" y="81"/>
                  <a:pt x="58" y="81"/>
                  <a:pt x="60" y="81"/>
                </a:cubicBezTo>
                <a:cubicBezTo>
                  <a:pt x="71" y="81"/>
                  <a:pt x="71" y="81"/>
                  <a:pt x="71" y="81"/>
                </a:cubicBezTo>
                <a:cubicBezTo>
                  <a:pt x="71" y="81"/>
                  <a:pt x="71" y="81"/>
                  <a:pt x="71" y="83"/>
                </a:cubicBezTo>
                <a:cubicBezTo>
                  <a:pt x="71" y="94"/>
                  <a:pt x="71" y="94"/>
                  <a:pt x="71" y="94"/>
                </a:cubicBezTo>
                <a:close/>
                <a:moveTo>
                  <a:pt x="71" y="70"/>
                </a:moveTo>
                <a:cubicBezTo>
                  <a:pt x="71" y="71"/>
                  <a:pt x="71" y="71"/>
                  <a:pt x="71" y="71"/>
                </a:cubicBezTo>
                <a:cubicBezTo>
                  <a:pt x="60" y="71"/>
                  <a:pt x="60" y="71"/>
                  <a:pt x="60" y="71"/>
                </a:cubicBezTo>
                <a:cubicBezTo>
                  <a:pt x="58" y="71"/>
                  <a:pt x="58" y="70"/>
                  <a:pt x="58" y="70"/>
                </a:cubicBezTo>
                <a:cubicBezTo>
                  <a:pt x="58" y="58"/>
                  <a:pt x="58" y="58"/>
                  <a:pt x="58" y="58"/>
                </a:cubicBezTo>
                <a:cubicBezTo>
                  <a:pt x="58" y="58"/>
                  <a:pt x="58" y="58"/>
                  <a:pt x="60" y="58"/>
                </a:cubicBezTo>
                <a:cubicBezTo>
                  <a:pt x="71" y="58"/>
                  <a:pt x="71" y="58"/>
                  <a:pt x="71" y="58"/>
                </a:cubicBezTo>
                <a:cubicBezTo>
                  <a:pt x="71" y="58"/>
                  <a:pt x="71" y="58"/>
                  <a:pt x="71" y="58"/>
                </a:cubicBezTo>
                <a:cubicBezTo>
                  <a:pt x="71" y="70"/>
                  <a:pt x="71" y="70"/>
                  <a:pt x="71" y="70"/>
                </a:cubicBezTo>
                <a:close/>
                <a:moveTo>
                  <a:pt x="96" y="142"/>
                </a:moveTo>
                <a:cubicBezTo>
                  <a:pt x="96" y="142"/>
                  <a:pt x="96" y="142"/>
                  <a:pt x="95" y="142"/>
                </a:cubicBezTo>
                <a:cubicBezTo>
                  <a:pt x="83" y="142"/>
                  <a:pt x="83" y="142"/>
                  <a:pt x="83" y="142"/>
                </a:cubicBezTo>
                <a:cubicBezTo>
                  <a:pt x="83" y="142"/>
                  <a:pt x="83" y="142"/>
                  <a:pt x="83" y="142"/>
                </a:cubicBezTo>
                <a:cubicBezTo>
                  <a:pt x="83" y="131"/>
                  <a:pt x="83" y="131"/>
                  <a:pt x="83" y="131"/>
                </a:cubicBezTo>
                <a:cubicBezTo>
                  <a:pt x="83" y="129"/>
                  <a:pt x="83" y="129"/>
                  <a:pt x="83" y="129"/>
                </a:cubicBezTo>
                <a:cubicBezTo>
                  <a:pt x="95" y="129"/>
                  <a:pt x="95" y="129"/>
                  <a:pt x="95" y="129"/>
                </a:cubicBezTo>
                <a:cubicBezTo>
                  <a:pt x="96" y="131"/>
                  <a:pt x="96" y="131"/>
                  <a:pt x="96" y="131"/>
                </a:cubicBezTo>
                <a:cubicBezTo>
                  <a:pt x="96" y="142"/>
                  <a:pt x="96" y="142"/>
                  <a:pt x="96" y="142"/>
                </a:cubicBezTo>
                <a:close/>
                <a:moveTo>
                  <a:pt x="96" y="118"/>
                </a:moveTo>
                <a:cubicBezTo>
                  <a:pt x="95" y="119"/>
                  <a:pt x="95" y="119"/>
                  <a:pt x="95" y="119"/>
                </a:cubicBezTo>
                <a:cubicBezTo>
                  <a:pt x="83" y="119"/>
                  <a:pt x="83" y="119"/>
                  <a:pt x="83" y="119"/>
                </a:cubicBezTo>
                <a:cubicBezTo>
                  <a:pt x="83" y="118"/>
                  <a:pt x="83" y="118"/>
                  <a:pt x="83" y="118"/>
                </a:cubicBezTo>
                <a:cubicBezTo>
                  <a:pt x="83" y="106"/>
                  <a:pt x="83" y="106"/>
                  <a:pt x="83" y="106"/>
                </a:cubicBezTo>
                <a:cubicBezTo>
                  <a:pt x="83" y="106"/>
                  <a:pt x="83" y="106"/>
                  <a:pt x="83" y="106"/>
                </a:cubicBezTo>
                <a:cubicBezTo>
                  <a:pt x="95" y="106"/>
                  <a:pt x="95" y="106"/>
                  <a:pt x="95" y="106"/>
                </a:cubicBezTo>
                <a:cubicBezTo>
                  <a:pt x="96" y="106"/>
                  <a:pt x="96" y="106"/>
                  <a:pt x="96" y="106"/>
                </a:cubicBezTo>
                <a:cubicBezTo>
                  <a:pt x="96" y="118"/>
                  <a:pt x="96" y="118"/>
                  <a:pt x="96" y="118"/>
                </a:cubicBezTo>
                <a:close/>
                <a:moveTo>
                  <a:pt x="96" y="94"/>
                </a:moveTo>
                <a:cubicBezTo>
                  <a:pt x="95" y="94"/>
                  <a:pt x="95" y="94"/>
                  <a:pt x="95" y="94"/>
                </a:cubicBezTo>
                <a:cubicBezTo>
                  <a:pt x="83" y="94"/>
                  <a:pt x="83" y="94"/>
                  <a:pt x="83" y="94"/>
                </a:cubicBezTo>
                <a:cubicBezTo>
                  <a:pt x="83" y="94"/>
                  <a:pt x="83" y="94"/>
                  <a:pt x="83" y="94"/>
                </a:cubicBezTo>
                <a:cubicBezTo>
                  <a:pt x="83" y="83"/>
                  <a:pt x="83" y="83"/>
                  <a:pt x="83" y="83"/>
                </a:cubicBezTo>
                <a:cubicBezTo>
                  <a:pt x="83" y="81"/>
                  <a:pt x="83" y="81"/>
                  <a:pt x="83" y="81"/>
                </a:cubicBezTo>
                <a:cubicBezTo>
                  <a:pt x="95" y="81"/>
                  <a:pt x="95" y="81"/>
                  <a:pt x="95" y="81"/>
                </a:cubicBezTo>
                <a:cubicBezTo>
                  <a:pt x="96" y="81"/>
                  <a:pt x="96" y="81"/>
                  <a:pt x="96" y="83"/>
                </a:cubicBezTo>
                <a:cubicBezTo>
                  <a:pt x="96" y="94"/>
                  <a:pt x="96" y="94"/>
                  <a:pt x="96" y="94"/>
                </a:cubicBezTo>
                <a:close/>
                <a:moveTo>
                  <a:pt x="96" y="70"/>
                </a:moveTo>
                <a:cubicBezTo>
                  <a:pt x="96" y="70"/>
                  <a:pt x="96" y="71"/>
                  <a:pt x="95" y="71"/>
                </a:cubicBezTo>
                <a:cubicBezTo>
                  <a:pt x="83" y="71"/>
                  <a:pt x="83" y="71"/>
                  <a:pt x="83" y="71"/>
                </a:cubicBezTo>
                <a:cubicBezTo>
                  <a:pt x="83" y="70"/>
                  <a:pt x="83" y="70"/>
                  <a:pt x="83" y="70"/>
                </a:cubicBezTo>
                <a:cubicBezTo>
                  <a:pt x="83" y="58"/>
                  <a:pt x="83" y="58"/>
                  <a:pt x="83" y="58"/>
                </a:cubicBezTo>
                <a:cubicBezTo>
                  <a:pt x="83" y="58"/>
                  <a:pt x="83" y="58"/>
                  <a:pt x="83" y="58"/>
                </a:cubicBezTo>
                <a:cubicBezTo>
                  <a:pt x="95" y="58"/>
                  <a:pt x="95" y="58"/>
                  <a:pt x="95" y="58"/>
                </a:cubicBezTo>
                <a:cubicBezTo>
                  <a:pt x="96" y="58"/>
                  <a:pt x="96" y="58"/>
                  <a:pt x="96" y="58"/>
                </a:cubicBezTo>
                <a:cubicBezTo>
                  <a:pt x="96" y="70"/>
                  <a:pt x="96" y="70"/>
                  <a:pt x="96" y="70"/>
                </a:cubicBezTo>
                <a:close/>
                <a:moveTo>
                  <a:pt x="8" y="11"/>
                </a:moveTo>
                <a:cubicBezTo>
                  <a:pt x="8" y="10"/>
                  <a:pt x="9" y="9"/>
                  <a:pt x="9" y="9"/>
                </a:cubicBezTo>
                <a:cubicBezTo>
                  <a:pt x="9" y="9"/>
                  <a:pt x="10" y="8"/>
                  <a:pt x="12" y="8"/>
                </a:cubicBezTo>
                <a:cubicBezTo>
                  <a:pt x="95" y="8"/>
                  <a:pt x="95" y="8"/>
                  <a:pt x="95" y="8"/>
                </a:cubicBezTo>
                <a:cubicBezTo>
                  <a:pt x="96" y="8"/>
                  <a:pt x="96" y="9"/>
                  <a:pt x="97" y="9"/>
                </a:cubicBezTo>
                <a:cubicBezTo>
                  <a:pt x="97" y="9"/>
                  <a:pt x="97" y="10"/>
                  <a:pt x="97" y="11"/>
                </a:cubicBezTo>
                <a:cubicBezTo>
                  <a:pt x="97" y="36"/>
                  <a:pt x="97" y="36"/>
                  <a:pt x="97" y="36"/>
                </a:cubicBezTo>
                <a:cubicBezTo>
                  <a:pt x="97" y="37"/>
                  <a:pt x="97" y="37"/>
                  <a:pt x="97" y="37"/>
                </a:cubicBezTo>
                <a:cubicBezTo>
                  <a:pt x="96" y="39"/>
                  <a:pt x="96" y="39"/>
                  <a:pt x="95" y="39"/>
                </a:cubicBezTo>
                <a:cubicBezTo>
                  <a:pt x="12" y="39"/>
                  <a:pt x="12" y="39"/>
                  <a:pt x="12" y="39"/>
                </a:cubicBezTo>
                <a:cubicBezTo>
                  <a:pt x="10" y="39"/>
                  <a:pt x="9" y="39"/>
                  <a:pt x="9" y="37"/>
                </a:cubicBezTo>
                <a:cubicBezTo>
                  <a:pt x="8" y="36"/>
                  <a:pt x="8" y="36"/>
                  <a:pt x="8" y="36"/>
                </a:cubicBezTo>
                <a:cubicBezTo>
                  <a:pt x="8" y="11"/>
                  <a:pt x="8" y="11"/>
                  <a:pt x="8" y="11"/>
                </a:cubicBez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83" name="TextBox 82"/>
          <p:cNvSpPr txBox="1"/>
          <p:nvPr/>
        </p:nvSpPr>
        <p:spPr>
          <a:xfrm>
            <a:off x="10508853" y="5752220"/>
            <a:ext cx="4172524" cy="1426031"/>
          </a:xfrm>
          <a:prstGeom prst="rect">
            <a:avLst/>
          </a:prstGeom>
          <a:noFill/>
        </p:spPr>
        <p:txBody>
          <a:bodyPr wrap="square" numCol="1" rtlCol="0">
            <a:spAutoFit/>
          </a:bodyPr>
          <a:lstStyle/>
          <a:p>
            <a:pPr>
              <a:lnSpc>
                <a:spcPct val="150000"/>
              </a:lnSpc>
            </a:pPr>
            <a:r>
              <a:rPr lang="en-US" sz="2000" dirty="0">
                <a:solidFill>
                  <a:schemeClr val="accent6">
                    <a:lumMod val="10000"/>
                  </a:schemeClr>
                </a:solidFill>
                <a:latin typeface="Roboto" panose="02000000000000000000" pitchFamily="2" charset="0"/>
                <a:ea typeface="Roboto" panose="02000000000000000000" pitchFamily="2" charset="0"/>
                <a:cs typeface="Roboto" panose="02000000000000000000" pitchFamily="2" charset="0"/>
              </a:rPr>
              <a:t>It offers traditional property management services, business intelligence, and premium insight.</a:t>
            </a:r>
          </a:p>
        </p:txBody>
      </p:sp>
      <p:sp>
        <p:nvSpPr>
          <p:cNvPr id="75" name="Freeform 5"/>
          <p:cNvSpPr>
            <a:spLocks/>
          </p:cNvSpPr>
          <p:nvPr/>
        </p:nvSpPr>
        <p:spPr bwMode="auto">
          <a:xfrm>
            <a:off x="7309016" y="7944908"/>
            <a:ext cx="5294312" cy="1962354"/>
          </a:xfrm>
          <a:custGeom>
            <a:avLst/>
            <a:gdLst>
              <a:gd name="T0" fmla="*/ 0 w 3335"/>
              <a:gd name="T1" fmla="*/ 496 h 496"/>
              <a:gd name="T2" fmla="*/ 0 w 3335"/>
              <a:gd name="T3" fmla="*/ 0 h 496"/>
              <a:gd name="T4" fmla="*/ 2911 w 3335"/>
              <a:gd name="T5" fmla="*/ 0 h 496"/>
              <a:gd name="T6" fmla="*/ 3335 w 3335"/>
              <a:gd name="T7" fmla="*/ 247 h 496"/>
              <a:gd name="T8" fmla="*/ 2911 w 3335"/>
              <a:gd name="T9" fmla="*/ 496 h 496"/>
              <a:gd name="T10" fmla="*/ 0 w 3335"/>
              <a:gd name="T11" fmla="*/ 496 h 496"/>
            </a:gdLst>
            <a:ahLst/>
            <a:cxnLst>
              <a:cxn ang="0">
                <a:pos x="T0" y="T1"/>
              </a:cxn>
              <a:cxn ang="0">
                <a:pos x="T2" y="T3"/>
              </a:cxn>
              <a:cxn ang="0">
                <a:pos x="T4" y="T5"/>
              </a:cxn>
              <a:cxn ang="0">
                <a:pos x="T6" y="T7"/>
              </a:cxn>
              <a:cxn ang="0">
                <a:pos x="T8" y="T9"/>
              </a:cxn>
              <a:cxn ang="0">
                <a:pos x="T10" y="T11"/>
              </a:cxn>
            </a:cxnLst>
            <a:rect l="0" t="0" r="r" b="b"/>
            <a:pathLst>
              <a:path w="3335" h="496">
                <a:moveTo>
                  <a:pt x="0" y="496"/>
                </a:moveTo>
                <a:lnTo>
                  <a:pt x="0" y="0"/>
                </a:lnTo>
                <a:lnTo>
                  <a:pt x="2911" y="0"/>
                </a:lnTo>
                <a:lnTo>
                  <a:pt x="3335" y="247"/>
                </a:lnTo>
                <a:lnTo>
                  <a:pt x="2911" y="496"/>
                </a:lnTo>
                <a:lnTo>
                  <a:pt x="0" y="496"/>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76" name="Freeform 6"/>
          <p:cNvSpPr>
            <a:spLocks/>
          </p:cNvSpPr>
          <p:nvPr/>
        </p:nvSpPr>
        <p:spPr bwMode="auto">
          <a:xfrm>
            <a:off x="6718100" y="7528983"/>
            <a:ext cx="1911350" cy="1289050"/>
          </a:xfrm>
          <a:custGeom>
            <a:avLst/>
            <a:gdLst>
              <a:gd name="T0" fmla="*/ 951 w 1662"/>
              <a:gd name="T1" fmla="*/ 900 h 1120"/>
              <a:gd name="T2" fmla="*/ 952 w 1662"/>
              <a:gd name="T3" fmla="*/ 899 h 1120"/>
              <a:gd name="T4" fmla="*/ 1662 w 1662"/>
              <a:gd name="T5" fmla="*/ 136 h 1120"/>
              <a:gd name="T6" fmla="*/ 719 w 1662"/>
              <a:gd name="T7" fmla="*/ 51 h 1120"/>
              <a:gd name="T8" fmla="*/ 194 w 1662"/>
              <a:gd name="T9" fmla="*/ 196 h 1120"/>
              <a:gd name="T10" fmla="*/ 221 w 1662"/>
              <a:gd name="T11" fmla="*/ 926 h 1120"/>
              <a:gd name="T12" fmla="*/ 951 w 1662"/>
              <a:gd name="T13" fmla="*/ 900 h 1120"/>
            </a:gdLst>
            <a:ahLst/>
            <a:cxnLst>
              <a:cxn ang="0">
                <a:pos x="T0" y="T1"/>
              </a:cxn>
              <a:cxn ang="0">
                <a:pos x="T2" y="T3"/>
              </a:cxn>
              <a:cxn ang="0">
                <a:pos x="T4" y="T5"/>
              </a:cxn>
              <a:cxn ang="0">
                <a:pos x="T6" y="T7"/>
              </a:cxn>
              <a:cxn ang="0">
                <a:pos x="T8" y="T9"/>
              </a:cxn>
              <a:cxn ang="0">
                <a:pos x="T10" y="T11"/>
              </a:cxn>
              <a:cxn ang="0">
                <a:pos x="T12" y="T13"/>
              </a:cxn>
            </a:cxnLst>
            <a:rect l="0" t="0" r="r" b="b"/>
            <a:pathLst>
              <a:path w="1662" h="1120">
                <a:moveTo>
                  <a:pt x="951" y="900"/>
                </a:moveTo>
                <a:cubicBezTo>
                  <a:pt x="952" y="899"/>
                  <a:pt x="952" y="899"/>
                  <a:pt x="952" y="899"/>
                </a:cubicBezTo>
                <a:cubicBezTo>
                  <a:pt x="1662" y="136"/>
                  <a:pt x="1662" y="136"/>
                  <a:pt x="1662" y="136"/>
                </a:cubicBezTo>
                <a:cubicBezTo>
                  <a:pt x="1389" y="430"/>
                  <a:pt x="1045" y="149"/>
                  <a:pt x="719" y="51"/>
                </a:cubicBezTo>
                <a:cubicBezTo>
                  <a:pt x="536" y="0"/>
                  <a:pt x="333" y="48"/>
                  <a:pt x="194" y="196"/>
                </a:cubicBezTo>
                <a:cubicBezTo>
                  <a:pt x="0" y="404"/>
                  <a:pt x="12" y="732"/>
                  <a:pt x="221" y="926"/>
                </a:cubicBezTo>
                <a:cubicBezTo>
                  <a:pt x="429" y="1120"/>
                  <a:pt x="756" y="1109"/>
                  <a:pt x="951" y="900"/>
                </a:cubicBezTo>
                <a:close/>
              </a:path>
            </a:pathLst>
          </a:custGeom>
          <a:solidFill>
            <a:schemeClr val="accent3"/>
          </a:solidFill>
          <a:ln w="25400">
            <a:solidFill>
              <a:schemeClr val="bg1"/>
            </a:solid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77" name="Freeform 7"/>
          <p:cNvSpPr>
            <a:spLocks/>
          </p:cNvSpPr>
          <p:nvPr/>
        </p:nvSpPr>
        <p:spPr bwMode="auto">
          <a:xfrm>
            <a:off x="6807001" y="7589308"/>
            <a:ext cx="1144588" cy="1144588"/>
          </a:xfrm>
          <a:custGeom>
            <a:avLst/>
            <a:gdLst>
              <a:gd name="T0" fmla="*/ 826 w 995"/>
              <a:gd name="T1" fmla="*/ 804 h 995"/>
              <a:gd name="T2" fmla="*/ 804 w 995"/>
              <a:gd name="T3" fmla="*/ 169 h 995"/>
              <a:gd name="T4" fmla="*/ 168 w 995"/>
              <a:gd name="T5" fmla="*/ 191 h 995"/>
              <a:gd name="T6" fmla="*/ 191 w 995"/>
              <a:gd name="T7" fmla="*/ 827 h 995"/>
              <a:gd name="T8" fmla="*/ 826 w 995"/>
              <a:gd name="T9" fmla="*/ 804 h 995"/>
            </a:gdLst>
            <a:ahLst/>
            <a:cxnLst>
              <a:cxn ang="0">
                <a:pos x="T0" y="T1"/>
              </a:cxn>
              <a:cxn ang="0">
                <a:pos x="T2" y="T3"/>
              </a:cxn>
              <a:cxn ang="0">
                <a:pos x="T4" y="T5"/>
              </a:cxn>
              <a:cxn ang="0">
                <a:pos x="T6" y="T7"/>
              </a:cxn>
              <a:cxn ang="0">
                <a:pos x="T8" y="T9"/>
              </a:cxn>
            </a:cxnLst>
            <a:rect l="0" t="0" r="r" b="b"/>
            <a:pathLst>
              <a:path w="995" h="995">
                <a:moveTo>
                  <a:pt x="826" y="804"/>
                </a:moveTo>
                <a:cubicBezTo>
                  <a:pt x="995" y="623"/>
                  <a:pt x="984" y="337"/>
                  <a:pt x="804" y="169"/>
                </a:cubicBezTo>
                <a:cubicBezTo>
                  <a:pt x="623" y="0"/>
                  <a:pt x="336" y="10"/>
                  <a:pt x="168" y="191"/>
                </a:cubicBezTo>
                <a:cubicBezTo>
                  <a:pt x="0" y="372"/>
                  <a:pt x="10" y="658"/>
                  <a:pt x="191" y="827"/>
                </a:cubicBezTo>
                <a:cubicBezTo>
                  <a:pt x="372" y="995"/>
                  <a:pt x="658" y="985"/>
                  <a:pt x="826" y="80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79" name="Freeform 28"/>
          <p:cNvSpPr>
            <a:spLocks noEditPoints="1"/>
          </p:cNvSpPr>
          <p:nvPr/>
        </p:nvSpPr>
        <p:spPr bwMode="auto">
          <a:xfrm>
            <a:off x="7043683" y="7860770"/>
            <a:ext cx="685800" cy="601663"/>
          </a:xfrm>
          <a:custGeom>
            <a:avLst/>
            <a:gdLst>
              <a:gd name="T0" fmla="*/ 13 w 159"/>
              <a:gd name="T1" fmla="*/ 0 h 139"/>
              <a:gd name="T2" fmla="*/ 0 w 159"/>
              <a:gd name="T3" fmla="*/ 100 h 139"/>
              <a:gd name="T4" fmla="*/ 56 w 159"/>
              <a:gd name="T5" fmla="*/ 113 h 139"/>
              <a:gd name="T6" fmla="*/ 48 w 159"/>
              <a:gd name="T7" fmla="*/ 136 h 139"/>
              <a:gd name="T8" fmla="*/ 106 w 159"/>
              <a:gd name="T9" fmla="*/ 139 h 139"/>
              <a:gd name="T10" fmla="*/ 111 w 159"/>
              <a:gd name="T11" fmla="*/ 130 h 139"/>
              <a:gd name="T12" fmla="*/ 146 w 159"/>
              <a:gd name="T13" fmla="*/ 113 h 139"/>
              <a:gd name="T14" fmla="*/ 159 w 159"/>
              <a:gd name="T15" fmla="*/ 13 h 139"/>
              <a:gd name="T16" fmla="*/ 148 w 159"/>
              <a:gd name="T17" fmla="*/ 100 h 139"/>
              <a:gd name="T18" fmla="*/ 13 w 159"/>
              <a:gd name="T19" fmla="*/ 101 h 139"/>
              <a:gd name="T20" fmla="*/ 12 w 159"/>
              <a:gd name="T21" fmla="*/ 13 h 139"/>
              <a:gd name="T22" fmla="*/ 146 w 159"/>
              <a:gd name="T23" fmla="*/ 12 h 139"/>
              <a:gd name="T24" fmla="*/ 148 w 159"/>
              <a:gd name="T25" fmla="*/ 100 h 139"/>
              <a:gd name="T26" fmla="*/ 39 w 159"/>
              <a:gd name="T27" fmla="*/ 51 h 139"/>
              <a:gd name="T28" fmla="*/ 82 w 159"/>
              <a:gd name="T29" fmla="*/ 74 h 139"/>
              <a:gd name="T30" fmla="*/ 95 w 159"/>
              <a:gd name="T31" fmla="*/ 62 h 139"/>
              <a:gd name="T32" fmla="*/ 128 w 159"/>
              <a:gd name="T33" fmla="*/ 44 h 139"/>
              <a:gd name="T34" fmla="*/ 130 w 159"/>
              <a:gd name="T35" fmla="*/ 20 h 139"/>
              <a:gd name="T36" fmla="*/ 118 w 159"/>
              <a:gd name="T37" fmla="*/ 36 h 139"/>
              <a:gd name="T38" fmla="*/ 85 w 159"/>
              <a:gd name="T39" fmla="*/ 50 h 139"/>
              <a:gd name="T40" fmla="*/ 42 w 159"/>
              <a:gd name="T41" fmla="*/ 44 h 139"/>
              <a:gd name="T42" fmla="*/ 32 w 159"/>
              <a:gd name="T43" fmla="*/ 31 h 139"/>
              <a:gd name="T44" fmla="*/ 29 w 159"/>
              <a:gd name="T45" fmla="*/ 55 h 139"/>
              <a:gd name="T46" fmla="*/ 130 w 159"/>
              <a:gd name="T47" fmla="*/ 27 h 139"/>
              <a:gd name="T48" fmla="*/ 129 w 159"/>
              <a:gd name="T49" fmla="*/ 36 h 139"/>
              <a:gd name="T50" fmla="*/ 79 w 159"/>
              <a:gd name="T51" fmla="*/ 62 h 139"/>
              <a:gd name="T52" fmla="*/ 88 w 159"/>
              <a:gd name="T53" fmla="*/ 63 h 139"/>
              <a:gd name="T54" fmla="*/ 79 w 159"/>
              <a:gd name="T55" fmla="*/ 62 h 139"/>
              <a:gd name="T56" fmla="*/ 31 w 159"/>
              <a:gd name="T57" fmla="*/ 38 h 139"/>
              <a:gd name="T58" fmla="*/ 30 w 159"/>
              <a:gd name="T59" fmla="*/ 47 h 139"/>
              <a:gd name="T60" fmla="*/ 129 w 159"/>
              <a:gd name="T61" fmla="*/ 50 h 139"/>
              <a:gd name="T62" fmla="*/ 124 w 159"/>
              <a:gd name="T63" fmla="*/ 49 h 139"/>
              <a:gd name="T64" fmla="*/ 84 w 159"/>
              <a:gd name="T65" fmla="*/ 81 h 139"/>
              <a:gd name="T66" fmla="*/ 68 w 159"/>
              <a:gd name="T67" fmla="*/ 69 h 139"/>
              <a:gd name="T68" fmla="*/ 30 w 159"/>
              <a:gd name="T69" fmla="*/ 61 h 139"/>
              <a:gd name="T70" fmla="*/ 18 w 159"/>
              <a:gd name="T71" fmla="*/ 56 h 139"/>
              <a:gd name="T72" fmla="*/ 141 w 159"/>
              <a:gd name="T73" fmla="*/ 95 h 139"/>
              <a:gd name="T74" fmla="*/ 129 w 159"/>
              <a:gd name="T75" fmla="*/ 5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9" h="139">
                <a:moveTo>
                  <a:pt x="146" y="0"/>
                </a:moveTo>
                <a:cubicBezTo>
                  <a:pt x="13" y="0"/>
                  <a:pt x="13" y="0"/>
                  <a:pt x="13" y="0"/>
                </a:cubicBezTo>
                <a:cubicBezTo>
                  <a:pt x="6" y="0"/>
                  <a:pt x="0" y="6"/>
                  <a:pt x="0" y="13"/>
                </a:cubicBezTo>
                <a:cubicBezTo>
                  <a:pt x="0" y="100"/>
                  <a:pt x="0" y="100"/>
                  <a:pt x="0" y="100"/>
                </a:cubicBezTo>
                <a:cubicBezTo>
                  <a:pt x="0" y="107"/>
                  <a:pt x="6" y="113"/>
                  <a:pt x="13" y="113"/>
                </a:cubicBezTo>
                <a:cubicBezTo>
                  <a:pt x="56" y="113"/>
                  <a:pt x="56" y="113"/>
                  <a:pt x="56" y="113"/>
                </a:cubicBezTo>
                <a:cubicBezTo>
                  <a:pt x="48" y="131"/>
                  <a:pt x="48" y="131"/>
                  <a:pt x="48" y="131"/>
                </a:cubicBezTo>
                <a:cubicBezTo>
                  <a:pt x="47" y="133"/>
                  <a:pt x="47" y="135"/>
                  <a:pt x="48" y="136"/>
                </a:cubicBezTo>
                <a:cubicBezTo>
                  <a:pt x="49" y="138"/>
                  <a:pt x="51" y="139"/>
                  <a:pt x="53" y="139"/>
                </a:cubicBezTo>
                <a:cubicBezTo>
                  <a:pt x="106" y="139"/>
                  <a:pt x="106" y="139"/>
                  <a:pt x="106" y="139"/>
                </a:cubicBezTo>
                <a:cubicBezTo>
                  <a:pt x="109" y="139"/>
                  <a:pt x="112" y="137"/>
                  <a:pt x="112" y="133"/>
                </a:cubicBezTo>
                <a:cubicBezTo>
                  <a:pt x="112" y="132"/>
                  <a:pt x="112" y="131"/>
                  <a:pt x="111" y="130"/>
                </a:cubicBezTo>
                <a:cubicBezTo>
                  <a:pt x="103" y="113"/>
                  <a:pt x="103" y="113"/>
                  <a:pt x="103" y="113"/>
                </a:cubicBezTo>
                <a:cubicBezTo>
                  <a:pt x="146" y="113"/>
                  <a:pt x="146" y="113"/>
                  <a:pt x="146" y="113"/>
                </a:cubicBezTo>
                <a:cubicBezTo>
                  <a:pt x="153" y="113"/>
                  <a:pt x="159" y="107"/>
                  <a:pt x="159" y="100"/>
                </a:cubicBezTo>
                <a:cubicBezTo>
                  <a:pt x="159" y="13"/>
                  <a:pt x="159" y="13"/>
                  <a:pt x="159" y="13"/>
                </a:cubicBezTo>
                <a:cubicBezTo>
                  <a:pt x="159" y="6"/>
                  <a:pt x="153" y="0"/>
                  <a:pt x="146" y="0"/>
                </a:cubicBezTo>
                <a:close/>
                <a:moveTo>
                  <a:pt x="148" y="100"/>
                </a:moveTo>
                <a:cubicBezTo>
                  <a:pt x="148" y="100"/>
                  <a:pt x="147" y="101"/>
                  <a:pt x="146" y="101"/>
                </a:cubicBezTo>
                <a:cubicBezTo>
                  <a:pt x="13" y="101"/>
                  <a:pt x="13" y="101"/>
                  <a:pt x="13" y="101"/>
                </a:cubicBezTo>
                <a:cubicBezTo>
                  <a:pt x="12" y="101"/>
                  <a:pt x="12" y="100"/>
                  <a:pt x="12" y="100"/>
                </a:cubicBezTo>
                <a:cubicBezTo>
                  <a:pt x="12" y="13"/>
                  <a:pt x="12" y="13"/>
                  <a:pt x="12" y="13"/>
                </a:cubicBezTo>
                <a:cubicBezTo>
                  <a:pt x="12" y="12"/>
                  <a:pt x="12" y="12"/>
                  <a:pt x="13" y="12"/>
                </a:cubicBezTo>
                <a:cubicBezTo>
                  <a:pt x="146" y="12"/>
                  <a:pt x="146" y="12"/>
                  <a:pt x="146" y="12"/>
                </a:cubicBezTo>
                <a:cubicBezTo>
                  <a:pt x="147" y="12"/>
                  <a:pt x="148" y="12"/>
                  <a:pt x="148" y="13"/>
                </a:cubicBezTo>
                <a:lnTo>
                  <a:pt x="148" y="100"/>
                </a:lnTo>
                <a:close/>
                <a:moveTo>
                  <a:pt x="29" y="55"/>
                </a:moveTo>
                <a:cubicBezTo>
                  <a:pt x="33" y="55"/>
                  <a:pt x="36" y="54"/>
                  <a:pt x="39" y="51"/>
                </a:cubicBezTo>
                <a:cubicBezTo>
                  <a:pt x="71" y="63"/>
                  <a:pt x="71" y="63"/>
                  <a:pt x="71" y="63"/>
                </a:cubicBezTo>
                <a:cubicBezTo>
                  <a:pt x="72" y="69"/>
                  <a:pt x="76" y="74"/>
                  <a:pt x="82" y="74"/>
                </a:cubicBezTo>
                <a:cubicBezTo>
                  <a:pt x="89" y="75"/>
                  <a:pt x="95" y="70"/>
                  <a:pt x="95" y="64"/>
                </a:cubicBezTo>
                <a:cubicBezTo>
                  <a:pt x="95" y="62"/>
                  <a:pt x="95" y="62"/>
                  <a:pt x="95" y="62"/>
                </a:cubicBezTo>
                <a:cubicBezTo>
                  <a:pt x="123" y="42"/>
                  <a:pt x="123" y="42"/>
                  <a:pt x="123" y="42"/>
                </a:cubicBezTo>
                <a:cubicBezTo>
                  <a:pt x="124" y="43"/>
                  <a:pt x="126" y="43"/>
                  <a:pt x="128" y="44"/>
                </a:cubicBezTo>
                <a:cubicBezTo>
                  <a:pt x="134" y="44"/>
                  <a:pt x="140" y="40"/>
                  <a:pt x="141" y="33"/>
                </a:cubicBezTo>
                <a:cubicBezTo>
                  <a:pt x="142" y="26"/>
                  <a:pt x="137" y="20"/>
                  <a:pt x="130" y="20"/>
                </a:cubicBezTo>
                <a:cubicBezTo>
                  <a:pt x="124" y="19"/>
                  <a:pt x="118" y="24"/>
                  <a:pt x="117" y="30"/>
                </a:cubicBezTo>
                <a:cubicBezTo>
                  <a:pt x="117" y="32"/>
                  <a:pt x="117" y="34"/>
                  <a:pt x="118" y="36"/>
                </a:cubicBezTo>
                <a:cubicBezTo>
                  <a:pt x="93" y="55"/>
                  <a:pt x="93" y="55"/>
                  <a:pt x="93" y="55"/>
                </a:cubicBezTo>
                <a:cubicBezTo>
                  <a:pt x="91" y="52"/>
                  <a:pt x="88" y="51"/>
                  <a:pt x="85" y="50"/>
                </a:cubicBezTo>
                <a:cubicBezTo>
                  <a:pt x="80" y="50"/>
                  <a:pt x="76" y="52"/>
                  <a:pt x="74" y="55"/>
                </a:cubicBezTo>
                <a:cubicBezTo>
                  <a:pt x="42" y="44"/>
                  <a:pt x="42" y="44"/>
                  <a:pt x="42" y="44"/>
                </a:cubicBezTo>
                <a:cubicBezTo>
                  <a:pt x="42" y="44"/>
                  <a:pt x="42" y="44"/>
                  <a:pt x="42" y="44"/>
                </a:cubicBezTo>
                <a:cubicBezTo>
                  <a:pt x="43" y="37"/>
                  <a:pt x="38" y="31"/>
                  <a:pt x="32" y="31"/>
                </a:cubicBezTo>
                <a:cubicBezTo>
                  <a:pt x="25" y="30"/>
                  <a:pt x="19" y="35"/>
                  <a:pt x="18" y="41"/>
                </a:cubicBezTo>
                <a:cubicBezTo>
                  <a:pt x="17" y="48"/>
                  <a:pt x="22" y="54"/>
                  <a:pt x="29" y="55"/>
                </a:cubicBezTo>
                <a:close/>
                <a:moveTo>
                  <a:pt x="125" y="31"/>
                </a:moveTo>
                <a:cubicBezTo>
                  <a:pt x="125" y="29"/>
                  <a:pt x="127" y="27"/>
                  <a:pt x="130" y="27"/>
                </a:cubicBezTo>
                <a:cubicBezTo>
                  <a:pt x="132" y="28"/>
                  <a:pt x="134" y="30"/>
                  <a:pt x="133" y="32"/>
                </a:cubicBezTo>
                <a:cubicBezTo>
                  <a:pt x="133" y="34"/>
                  <a:pt x="131" y="36"/>
                  <a:pt x="129" y="36"/>
                </a:cubicBezTo>
                <a:cubicBezTo>
                  <a:pt x="126" y="36"/>
                  <a:pt x="125" y="33"/>
                  <a:pt x="125" y="31"/>
                </a:cubicBezTo>
                <a:close/>
                <a:moveTo>
                  <a:pt x="79" y="62"/>
                </a:moveTo>
                <a:cubicBezTo>
                  <a:pt x="80" y="59"/>
                  <a:pt x="82" y="58"/>
                  <a:pt x="84" y="58"/>
                </a:cubicBezTo>
                <a:cubicBezTo>
                  <a:pt x="86" y="58"/>
                  <a:pt x="88" y="60"/>
                  <a:pt x="88" y="63"/>
                </a:cubicBezTo>
                <a:cubicBezTo>
                  <a:pt x="88" y="65"/>
                  <a:pt x="85" y="67"/>
                  <a:pt x="83" y="67"/>
                </a:cubicBezTo>
                <a:cubicBezTo>
                  <a:pt x="81" y="66"/>
                  <a:pt x="79" y="64"/>
                  <a:pt x="79" y="62"/>
                </a:cubicBezTo>
                <a:close/>
                <a:moveTo>
                  <a:pt x="26" y="42"/>
                </a:moveTo>
                <a:cubicBezTo>
                  <a:pt x="26" y="40"/>
                  <a:pt x="28" y="38"/>
                  <a:pt x="31" y="38"/>
                </a:cubicBezTo>
                <a:cubicBezTo>
                  <a:pt x="33" y="39"/>
                  <a:pt x="35" y="41"/>
                  <a:pt x="34" y="43"/>
                </a:cubicBezTo>
                <a:cubicBezTo>
                  <a:pt x="34" y="45"/>
                  <a:pt x="32" y="47"/>
                  <a:pt x="30" y="47"/>
                </a:cubicBezTo>
                <a:cubicBezTo>
                  <a:pt x="27" y="47"/>
                  <a:pt x="26" y="45"/>
                  <a:pt x="26" y="42"/>
                </a:cubicBezTo>
                <a:close/>
                <a:moveTo>
                  <a:pt x="129" y="50"/>
                </a:moveTo>
                <a:cubicBezTo>
                  <a:pt x="128" y="50"/>
                  <a:pt x="128" y="50"/>
                  <a:pt x="127" y="50"/>
                </a:cubicBezTo>
                <a:cubicBezTo>
                  <a:pt x="126" y="50"/>
                  <a:pt x="125" y="50"/>
                  <a:pt x="124" y="49"/>
                </a:cubicBezTo>
                <a:cubicBezTo>
                  <a:pt x="99" y="67"/>
                  <a:pt x="99" y="67"/>
                  <a:pt x="99" y="67"/>
                </a:cubicBezTo>
                <a:cubicBezTo>
                  <a:pt x="98" y="75"/>
                  <a:pt x="91" y="81"/>
                  <a:pt x="84" y="81"/>
                </a:cubicBezTo>
                <a:cubicBezTo>
                  <a:pt x="83" y="81"/>
                  <a:pt x="82" y="81"/>
                  <a:pt x="82" y="81"/>
                </a:cubicBezTo>
                <a:cubicBezTo>
                  <a:pt x="75" y="80"/>
                  <a:pt x="69" y="75"/>
                  <a:pt x="68" y="69"/>
                </a:cubicBezTo>
                <a:cubicBezTo>
                  <a:pt x="39" y="58"/>
                  <a:pt x="39" y="58"/>
                  <a:pt x="39" y="58"/>
                </a:cubicBezTo>
                <a:cubicBezTo>
                  <a:pt x="37" y="60"/>
                  <a:pt x="34" y="61"/>
                  <a:pt x="30" y="61"/>
                </a:cubicBezTo>
                <a:cubicBezTo>
                  <a:pt x="30" y="61"/>
                  <a:pt x="29" y="61"/>
                  <a:pt x="29" y="61"/>
                </a:cubicBezTo>
                <a:cubicBezTo>
                  <a:pt x="24" y="61"/>
                  <a:pt x="21" y="59"/>
                  <a:pt x="18" y="56"/>
                </a:cubicBezTo>
                <a:cubicBezTo>
                  <a:pt x="18" y="95"/>
                  <a:pt x="18" y="95"/>
                  <a:pt x="18" y="95"/>
                </a:cubicBezTo>
                <a:cubicBezTo>
                  <a:pt x="141" y="95"/>
                  <a:pt x="141" y="95"/>
                  <a:pt x="141" y="95"/>
                </a:cubicBezTo>
                <a:cubicBezTo>
                  <a:pt x="141" y="45"/>
                  <a:pt x="141" y="45"/>
                  <a:pt x="141" y="45"/>
                </a:cubicBezTo>
                <a:cubicBezTo>
                  <a:pt x="138" y="48"/>
                  <a:pt x="134" y="50"/>
                  <a:pt x="129" y="50"/>
                </a:cubicBez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84" name="TextBox 83"/>
          <p:cNvSpPr txBox="1"/>
          <p:nvPr/>
        </p:nvSpPr>
        <p:spPr>
          <a:xfrm>
            <a:off x="8097969" y="7980401"/>
            <a:ext cx="4172524" cy="1887696"/>
          </a:xfrm>
          <a:prstGeom prst="rect">
            <a:avLst/>
          </a:prstGeom>
          <a:noFill/>
        </p:spPr>
        <p:txBody>
          <a:bodyPr wrap="square" numCol="1" rtlCol="0">
            <a:spAutoFit/>
          </a:bodyPr>
          <a:lstStyle/>
          <a:p>
            <a:pPr>
              <a:lnSpc>
                <a:spcPct val="150000"/>
              </a:lnSpc>
            </a:pPr>
            <a:r>
              <a:rPr lang="en-US" sz="2000" dirty="0">
                <a:solidFill>
                  <a:schemeClr val="accent6">
                    <a:lumMod val="10000"/>
                  </a:schemeClr>
                </a:solidFill>
                <a:latin typeface="Roboto" panose="02000000000000000000" pitchFamily="2" charset="0"/>
                <a:ea typeface="Roboto" panose="02000000000000000000" pitchFamily="2" charset="0"/>
                <a:cs typeface="Roboto" panose="02000000000000000000" pitchFamily="2" charset="0"/>
              </a:rPr>
              <a:t>Get the information you need to make intelligent business decisions, and gain insight into the commercial real estate market.</a:t>
            </a:r>
          </a:p>
        </p:txBody>
      </p:sp>
      <p:sp>
        <p:nvSpPr>
          <p:cNvPr id="66" name="Freeform 5"/>
          <p:cNvSpPr>
            <a:spLocks/>
          </p:cNvSpPr>
          <p:nvPr/>
        </p:nvSpPr>
        <p:spPr bwMode="auto">
          <a:xfrm>
            <a:off x="11135815" y="3043548"/>
            <a:ext cx="5294312" cy="1984664"/>
          </a:xfrm>
          <a:custGeom>
            <a:avLst/>
            <a:gdLst>
              <a:gd name="T0" fmla="*/ 0 w 3335"/>
              <a:gd name="T1" fmla="*/ 496 h 496"/>
              <a:gd name="T2" fmla="*/ 0 w 3335"/>
              <a:gd name="T3" fmla="*/ 0 h 496"/>
              <a:gd name="T4" fmla="*/ 2911 w 3335"/>
              <a:gd name="T5" fmla="*/ 0 h 496"/>
              <a:gd name="T6" fmla="*/ 3335 w 3335"/>
              <a:gd name="T7" fmla="*/ 247 h 496"/>
              <a:gd name="T8" fmla="*/ 2911 w 3335"/>
              <a:gd name="T9" fmla="*/ 496 h 496"/>
              <a:gd name="T10" fmla="*/ 0 w 3335"/>
              <a:gd name="T11" fmla="*/ 496 h 496"/>
            </a:gdLst>
            <a:ahLst/>
            <a:cxnLst>
              <a:cxn ang="0">
                <a:pos x="T0" y="T1"/>
              </a:cxn>
              <a:cxn ang="0">
                <a:pos x="T2" y="T3"/>
              </a:cxn>
              <a:cxn ang="0">
                <a:pos x="T4" y="T5"/>
              </a:cxn>
              <a:cxn ang="0">
                <a:pos x="T6" y="T7"/>
              </a:cxn>
              <a:cxn ang="0">
                <a:pos x="T8" y="T9"/>
              </a:cxn>
              <a:cxn ang="0">
                <a:pos x="T10" y="T11"/>
              </a:cxn>
            </a:cxnLst>
            <a:rect l="0" t="0" r="r" b="b"/>
            <a:pathLst>
              <a:path w="3335" h="496">
                <a:moveTo>
                  <a:pt x="0" y="496"/>
                </a:moveTo>
                <a:lnTo>
                  <a:pt x="0" y="0"/>
                </a:lnTo>
                <a:lnTo>
                  <a:pt x="2911" y="0"/>
                </a:lnTo>
                <a:lnTo>
                  <a:pt x="3335" y="247"/>
                </a:lnTo>
                <a:lnTo>
                  <a:pt x="2911" y="496"/>
                </a:lnTo>
                <a:lnTo>
                  <a:pt x="0" y="496"/>
                </a:ln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67" name="Freeform 6"/>
          <p:cNvSpPr>
            <a:spLocks/>
          </p:cNvSpPr>
          <p:nvPr/>
        </p:nvSpPr>
        <p:spPr bwMode="auto">
          <a:xfrm>
            <a:off x="10508853" y="2627623"/>
            <a:ext cx="1911350" cy="1289050"/>
          </a:xfrm>
          <a:custGeom>
            <a:avLst/>
            <a:gdLst>
              <a:gd name="T0" fmla="*/ 951 w 1662"/>
              <a:gd name="T1" fmla="*/ 900 h 1120"/>
              <a:gd name="T2" fmla="*/ 952 w 1662"/>
              <a:gd name="T3" fmla="*/ 899 h 1120"/>
              <a:gd name="T4" fmla="*/ 1662 w 1662"/>
              <a:gd name="T5" fmla="*/ 136 h 1120"/>
              <a:gd name="T6" fmla="*/ 719 w 1662"/>
              <a:gd name="T7" fmla="*/ 51 h 1120"/>
              <a:gd name="T8" fmla="*/ 194 w 1662"/>
              <a:gd name="T9" fmla="*/ 196 h 1120"/>
              <a:gd name="T10" fmla="*/ 221 w 1662"/>
              <a:gd name="T11" fmla="*/ 926 h 1120"/>
              <a:gd name="T12" fmla="*/ 951 w 1662"/>
              <a:gd name="T13" fmla="*/ 900 h 1120"/>
            </a:gdLst>
            <a:ahLst/>
            <a:cxnLst>
              <a:cxn ang="0">
                <a:pos x="T0" y="T1"/>
              </a:cxn>
              <a:cxn ang="0">
                <a:pos x="T2" y="T3"/>
              </a:cxn>
              <a:cxn ang="0">
                <a:pos x="T4" y="T5"/>
              </a:cxn>
              <a:cxn ang="0">
                <a:pos x="T6" y="T7"/>
              </a:cxn>
              <a:cxn ang="0">
                <a:pos x="T8" y="T9"/>
              </a:cxn>
              <a:cxn ang="0">
                <a:pos x="T10" y="T11"/>
              </a:cxn>
              <a:cxn ang="0">
                <a:pos x="T12" y="T13"/>
              </a:cxn>
            </a:cxnLst>
            <a:rect l="0" t="0" r="r" b="b"/>
            <a:pathLst>
              <a:path w="1662" h="1120">
                <a:moveTo>
                  <a:pt x="951" y="900"/>
                </a:moveTo>
                <a:cubicBezTo>
                  <a:pt x="952" y="899"/>
                  <a:pt x="952" y="899"/>
                  <a:pt x="952" y="899"/>
                </a:cubicBezTo>
                <a:cubicBezTo>
                  <a:pt x="1662" y="136"/>
                  <a:pt x="1662" y="136"/>
                  <a:pt x="1662" y="136"/>
                </a:cubicBezTo>
                <a:cubicBezTo>
                  <a:pt x="1389" y="430"/>
                  <a:pt x="1045" y="149"/>
                  <a:pt x="719" y="51"/>
                </a:cubicBezTo>
                <a:cubicBezTo>
                  <a:pt x="536" y="0"/>
                  <a:pt x="333" y="48"/>
                  <a:pt x="194" y="196"/>
                </a:cubicBezTo>
                <a:cubicBezTo>
                  <a:pt x="0" y="404"/>
                  <a:pt x="12" y="732"/>
                  <a:pt x="221" y="926"/>
                </a:cubicBezTo>
                <a:cubicBezTo>
                  <a:pt x="429" y="1120"/>
                  <a:pt x="756" y="1109"/>
                  <a:pt x="951" y="900"/>
                </a:cubicBezTo>
                <a:close/>
              </a:path>
            </a:pathLst>
          </a:custGeom>
          <a:solidFill>
            <a:schemeClr val="accent1"/>
          </a:solidFill>
          <a:ln w="25400">
            <a:solidFill>
              <a:schemeClr val="bg1"/>
            </a:solid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68" name="Freeform 7"/>
          <p:cNvSpPr>
            <a:spLocks/>
          </p:cNvSpPr>
          <p:nvPr/>
        </p:nvSpPr>
        <p:spPr bwMode="auto">
          <a:xfrm>
            <a:off x="10597754" y="2687948"/>
            <a:ext cx="1144588" cy="1144588"/>
          </a:xfrm>
          <a:custGeom>
            <a:avLst/>
            <a:gdLst>
              <a:gd name="T0" fmla="*/ 826 w 995"/>
              <a:gd name="T1" fmla="*/ 804 h 995"/>
              <a:gd name="T2" fmla="*/ 804 w 995"/>
              <a:gd name="T3" fmla="*/ 169 h 995"/>
              <a:gd name="T4" fmla="*/ 168 w 995"/>
              <a:gd name="T5" fmla="*/ 191 h 995"/>
              <a:gd name="T6" fmla="*/ 191 w 995"/>
              <a:gd name="T7" fmla="*/ 827 h 995"/>
              <a:gd name="T8" fmla="*/ 826 w 995"/>
              <a:gd name="T9" fmla="*/ 804 h 995"/>
            </a:gdLst>
            <a:ahLst/>
            <a:cxnLst>
              <a:cxn ang="0">
                <a:pos x="T0" y="T1"/>
              </a:cxn>
              <a:cxn ang="0">
                <a:pos x="T2" y="T3"/>
              </a:cxn>
              <a:cxn ang="0">
                <a:pos x="T4" y="T5"/>
              </a:cxn>
              <a:cxn ang="0">
                <a:pos x="T6" y="T7"/>
              </a:cxn>
              <a:cxn ang="0">
                <a:pos x="T8" y="T9"/>
              </a:cxn>
            </a:cxnLst>
            <a:rect l="0" t="0" r="r" b="b"/>
            <a:pathLst>
              <a:path w="995" h="995">
                <a:moveTo>
                  <a:pt x="826" y="804"/>
                </a:moveTo>
                <a:cubicBezTo>
                  <a:pt x="995" y="623"/>
                  <a:pt x="984" y="337"/>
                  <a:pt x="804" y="169"/>
                </a:cubicBezTo>
                <a:cubicBezTo>
                  <a:pt x="623" y="0"/>
                  <a:pt x="336" y="10"/>
                  <a:pt x="168" y="191"/>
                </a:cubicBezTo>
                <a:cubicBezTo>
                  <a:pt x="0" y="372"/>
                  <a:pt x="10" y="658"/>
                  <a:pt x="191" y="827"/>
                </a:cubicBezTo>
                <a:cubicBezTo>
                  <a:pt x="372" y="995"/>
                  <a:pt x="658" y="985"/>
                  <a:pt x="826" y="804"/>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78" name="Freeform 24"/>
          <p:cNvSpPr>
            <a:spLocks noEditPoints="1"/>
          </p:cNvSpPr>
          <p:nvPr/>
        </p:nvSpPr>
        <p:spPr bwMode="auto">
          <a:xfrm>
            <a:off x="10815933" y="2842798"/>
            <a:ext cx="639763" cy="825500"/>
          </a:xfrm>
          <a:custGeom>
            <a:avLst/>
            <a:gdLst>
              <a:gd name="T0" fmla="*/ 78 w 148"/>
              <a:gd name="T1" fmla="*/ 65 h 192"/>
              <a:gd name="T2" fmla="*/ 73 w 148"/>
              <a:gd name="T3" fmla="*/ 49 h 192"/>
              <a:gd name="T4" fmla="*/ 69 w 148"/>
              <a:gd name="T5" fmla="*/ 65 h 192"/>
              <a:gd name="T6" fmla="*/ 53 w 148"/>
              <a:gd name="T7" fmla="*/ 65 h 192"/>
              <a:gd name="T8" fmla="*/ 66 w 148"/>
              <a:gd name="T9" fmla="*/ 75 h 192"/>
              <a:gd name="T10" fmla="*/ 61 w 148"/>
              <a:gd name="T11" fmla="*/ 90 h 192"/>
              <a:gd name="T12" fmla="*/ 73 w 148"/>
              <a:gd name="T13" fmla="*/ 81 h 192"/>
              <a:gd name="T14" fmla="*/ 86 w 148"/>
              <a:gd name="T15" fmla="*/ 90 h 192"/>
              <a:gd name="T16" fmla="*/ 81 w 148"/>
              <a:gd name="T17" fmla="*/ 75 h 192"/>
              <a:gd name="T18" fmla="*/ 94 w 148"/>
              <a:gd name="T19" fmla="*/ 65 h 192"/>
              <a:gd name="T20" fmla="*/ 78 w 148"/>
              <a:gd name="T21" fmla="*/ 65 h 192"/>
              <a:gd name="T22" fmla="*/ 17 w 148"/>
              <a:gd name="T23" fmla="*/ 130 h 192"/>
              <a:gd name="T24" fmla="*/ 0 w 148"/>
              <a:gd name="T25" fmla="*/ 177 h 192"/>
              <a:gd name="T26" fmla="*/ 31 w 148"/>
              <a:gd name="T27" fmla="*/ 165 h 192"/>
              <a:gd name="T28" fmla="*/ 48 w 148"/>
              <a:gd name="T29" fmla="*/ 192 h 192"/>
              <a:gd name="T30" fmla="*/ 65 w 148"/>
              <a:gd name="T31" fmla="*/ 145 h 192"/>
              <a:gd name="T32" fmla="*/ 48 w 148"/>
              <a:gd name="T33" fmla="*/ 132 h 192"/>
              <a:gd name="T34" fmla="*/ 17 w 148"/>
              <a:gd name="T35" fmla="*/ 130 h 192"/>
              <a:gd name="T36" fmla="*/ 133 w 148"/>
              <a:gd name="T37" fmla="*/ 130 h 192"/>
              <a:gd name="T38" fmla="*/ 100 w 148"/>
              <a:gd name="T39" fmla="*/ 132 h 192"/>
              <a:gd name="T40" fmla="*/ 85 w 148"/>
              <a:gd name="T41" fmla="*/ 145 h 192"/>
              <a:gd name="T42" fmla="*/ 102 w 148"/>
              <a:gd name="T43" fmla="*/ 192 h 192"/>
              <a:gd name="T44" fmla="*/ 119 w 148"/>
              <a:gd name="T45" fmla="*/ 165 h 192"/>
              <a:gd name="T46" fmla="*/ 148 w 148"/>
              <a:gd name="T47" fmla="*/ 177 h 192"/>
              <a:gd name="T48" fmla="*/ 133 w 148"/>
              <a:gd name="T49" fmla="*/ 130 h 192"/>
              <a:gd name="T50" fmla="*/ 124 w 148"/>
              <a:gd name="T51" fmla="*/ 120 h 192"/>
              <a:gd name="T52" fmla="*/ 126 w 148"/>
              <a:gd name="T53" fmla="*/ 91 h 192"/>
              <a:gd name="T54" fmla="*/ 144 w 148"/>
              <a:gd name="T55" fmla="*/ 71 h 192"/>
              <a:gd name="T56" fmla="*/ 126 w 148"/>
              <a:gd name="T57" fmla="*/ 50 h 192"/>
              <a:gd name="T58" fmla="*/ 124 w 148"/>
              <a:gd name="T59" fmla="*/ 21 h 192"/>
              <a:gd name="T60" fmla="*/ 96 w 148"/>
              <a:gd name="T61" fmla="*/ 19 h 192"/>
              <a:gd name="T62" fmla="*/ 75 w 148"/>
              <a:gd name="T63" fmla="*/ 0 h 192"/>
              <a:gd name="T64" fmla="*/ 54 w 148"/>
              <a:gd name="T65" fmla="*/ 19 h 192"/>
              <a:gd name="T66" fmla="*/ 25 w 148"/>
              <a:gd name="T67" fmla="*/ 21 h 192"/>
              <a:gd name="T68" fmla="*/ 23 w 148"/>
              <a:gd name="T69" fmla="*/ 50 h 192"/>
              <a:gd name="T70" fmla="*/ 4 w 148"/>
              <a:gd name="T71" fmla="*/ 71 h 192"/>
              <a:gd name="T72" fmla="*/ 23 w 148"/>
              <a:gd name="T73" fmla="*/ 91 h 192"/>
              <a:gd name="T74" fmla="*/ 25 w 148"/>
              <a:gd name="T75" fmla="*/ 120 h 192"/>
              <a:gd name="T76" fmla="*/ 54 w 148"/>
              <a:gd name="T77" fmla="*/ 122 h 192"/>
              <a:gd name="T78" fmla="*/ 75 w 148"/>
              <a:gd name="T79" fmla="*/ 139 h 192"/>
              <a:gd name="T80" fmla="*/ 96 w 148"/>
              <a:gd name="T81" fmla="*/ 122 h 192"/>
              <a:gd name="T82" fmla="*/ 124 w 148"/>
              <a:gd name="T83" fmla="*/ 120 h 192"/>
              <a:gd name="T84" fmla="*/ 73 w 148"/>
              <a:gd name="T85" fmla="*/ 109 h 192"/>
              <a:gd name="T86" fmla="*/ 35 w 148"/>
              <a:gd name="T87" fmla="*/ 69 h 192"/>
              <a:gd name="T88" fmla="*/ 73 w 148"/>
              <a:gd name="T89" fmla="*/ 31 h 192"/>
              <a:gd name="T90" fmla="*/ 113 w 148"/>
              <a:gd name="T91" fmla="*/ 69 h 192"/>
              <a:gd name="T92" fmla="*/ 73 w 148"/>
              <a:gd name="T93" fmla="*/ 109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8" h="192">
                <a:moveTo>
                  <a:pt x="78" y="65"/>
                </a:moveTo>
                <a:cubicBezTo>
                  <a:pt x="73" y="49"/>
                  <a:pt x="73" y="49"/>
                  <a:pt x="73" y="49"/>
                </a:cubicBezTo>
                <a:cubicBezTo>
                  <a:pt x="69" y="65"/>
                  <a:pt x="69" y="65"/>
                  <a:pt x="69" y="65"/>
                </a:cubicBezTo>
                <a:cubicBezTo>
                  <a:pt x="53" y="65"/>
                  <a:pt x="53" y="65"/>
                  <a:pt x="53" y="65"/>
                </a:cubicBezTo>
                <a:cubicBezTo>
                  <a:pt x="66" y="75"/>
                  <a:pt x="66" y="75"/>
                  <a:pt x="66" y="75"/>
                </a:cubicBezTo>
                <a:cubicBezTo>
                  <a:pt x="61" y="90"/>
                  <a:pt x="61" y="90"/>
                  <a:pt x="61" y="90"/>
                </a:cubicBezTo>
                <a:cubicBezTo>
                  <a:pt x="73" y="81"/>
                  <a:pt x="73" y="81"/>
                  <a:pt x="73" y="81"/>
                </a:cubicBezTo>
                <a:cubicBezTo>
                  <a:pt x="86" y="90"/>
                  <a:pt x="86" y="90"/>
                  <a:pt x="86" y="90"/>
                </a:cubicBezTo>
                <a:cubicBezTo>
                  <a:pt x="81" y="75"/>
                  <a:pt x="81" y="75"/>
                  <a:pt x="81" y="75"/>
                </a:cubicBezTo>
                <a:cubicBezTo>
                  <a:pt x="94" y="65"/>
                  <a:pt x="94" y="65"/>
                  <a:pt x="94" y="65"/>
                </a:cubicBezTo>
                <a:lnTo>
                  <a:pt x="78" y="65"/>
                </a:lnTo>
                <a:close/>
                <a:moveTo>
                  <a:pt x="17" y="130"/>
                </a:moveTo>
                <a:cubicBezTo>
                  <a:pt x="0" y="177"/>
                  <a:pt x="0" y="177"/>
                  <a:pt x="0" y="177"/>
                </a:cubicBezTo>
                <a:cubicBezTo>
                  <a:pt x="31" y="165"/>
                  <a:pt x="31" y="165"/>
                  <a:pt x="31" y="165"/>
                </a:cubicBezTo>
                <a:cubicBezTo>
                  <a:pt x="48" y="192"/>
                  <a:pt x="48" y="192"/>
                  <a:pt x="48" y="192"/>
                </a:cubicBezTo>
                <a:cubicBezTo>
                  <a:pt x="65" y="145"/>
                  <a:pt x="65" y="145"/>
                  <a:pt x="65" y="145"/>
                </a:cubicBezTo>
                <a:cubicBezTo>
                  <a:pt x="48" y="132"/>
                  <a:pt x="48" y="132"/>
                  <a:pt x="48" y="132"/>
                </a:cubicBezTo>
                <a:lnTo>
                  <a:pt x="17" y="130"/>
                </a:lnTo>
                <a:close/>
                <a:moveTo>
                  <a:pt x="133" y="130"/>
                </a:moveTo>
                <a:cubicBezTo>
                  <a:pt x="100" y="132"/>
                  <a:pt x="100" y="132"/>
                  <a:pt x="100" y="132"/>
                </a:cubicBezTo>
                <a:cubicBezTo>
                  <a:pt x="85" y="145"/>
                  <a:pt x="85" y="145"/>
                  <a:pt x="85" y="145"/>
                </a:cubicBezTo>
                <a:cubicBezTo>
                  <a:pt x="102" y="192"/>
                  <a:pt x="102" y="192"/>
                  <a:pt x="102" y="192"/>
                </a:cubicBezTo>
                <a:cubicBezTo>
                  <a:pt x="119" y="165"/>
                  <a:pt x="119" y="165"/>
                  <a:pt x="119" y="165"/>
                </a:cubicBezTo>
                <a:cubicBezTo>
                  <a:pt x="148" y="177"/>
                  <a:pt x="148" y="177"/>
                  <a:pt x="148" y="177"/>
                </a:cubicBezTo>
                <a:lnTo>
                  <a:pt x="133" y="130"/>
                </a:lnTo>
                <a:close/>
                <a:moveTo>
                  <a:pt x="124" y="120"/>
                </a:moveTo>
                <a:cubicBezTo>
                  <a:pt x="126" y="91"/>
                  <a:pt x="126" y="91"/>
                  <a:pt x="126" y="91"/>
                </a:cubicBezTo>
                <a:cubicBezTo>
                  <a:pt x="144" y="71"/>
                  <a:pt x="144" y="71"/>
                  <a:pt x="144" y="71"/>
                </a:cubicBezTo>
                <a:cubicBezTo>
                  <a:pt x="126" y="50"/>
                  <a:pt x="126" y="50"/>
                  <a:pt x="126" y="50"/>
                </a:cubicBezTo>
                <a:cubicBezTo>
                  <a:pt x="124" y="21"/>
                  <a:pt x="124" y="21"/>
                  <a:pt x="124" y="21"/>
                </a:cubicBezTo>
                <a:cubicBezTo>
                  <a:pt x="96" y="19"/>
                  <a:pt x="96" y="19"/>
                  <a:pt x="96" y="19"/>
                </a:cubicBezTo>
                <a:cubicBezTo>
                  <a:pt x="75" y="0"/>
                  <a:pt x="75" y="0"/>
                  <a:pt x="75" y="0"/>
                </a:cubicBezTo>
                <a:cubicBezTo>
                  <a:pt x="54" y="19"/>
                  <a:pt x="54" y="19"/>
                  <a:pt x="54" y="19"/>
                </a:cubicBezTo>
                <a:cubicBezTo>
                  <a:pt x="25" y="21"/>
                  <a:pt x="25" y="21"/>
                  <a:pt x="25" y="21"/>
                </a:cubicBezTo>
                <a:cubicBezTo>
                  <a:pt x="23" y="50"/>
                  <a:pt x="23" y="50"/>
                  <a:pt x="23" y="50"/>
                </a:cubicBezTo>
                <a:cubicBezTo>
                  <a:pt x="4" y="71"/>
                  <a:pt x="4" y="71"/>
                  <a:pt x="4" y="71"/>
                </a:cubicBezTo>
                <a:cubicBezTo>
                  <a:pt x="23" y="91"/>
                  <a:pt x="23" y="91"/>
                  <a:pt x="23" y="91"/>
                </a:cubicBezTo>
                <a:cubicBezTo>
                  <a:pt x="25" y="120"/>
                  <a:pt x="25" y="120"/>
                  <a:pt x="25" y="120"/>
                </a:cubicBezTo>
                <a:cubicBezTo>
                  <a:pt x="54" y="122"/>
                  <a:pt x="54" y="122"/>
                  <a:pt x="54" y="122"/>
                </a:cubicBezTo>
                <a:cubicBezTo>
                  <a:pt x="75" y="139"/>
                  <a:pt x="75" y="139"/>
                  <a:pt x="75" y="139"/>
                </a:cubicBezTo>
                <a:cubicBezTo>
                  <a:pt x="96" y="122"/>
                  <a:pt x="96" y="122"/>
                  <a:pt x="96" y="122"/>
                </a:cubicBezTo>
                <a:lnTo>
                  <a:pt x="124" y="120"/>
                </a:lnTo>
                <a:close/>
                <a:moveTo>
                  <a:pt x="73" y="109"/>
                </a:moveTo>
                <a:cubicBezTo>
                  <a:pt x="52" y="109"/>
                  <a:pt x="35" y="91"/>
                  <a:pt x="35" y="69"/>
                </a:cubicBezTo>
                <a:cubicBezTo>
                  <a:pt x="35" y="48"/>
                  <a:pt x="52" y="31"/>
                  <a:pt x="73" y="31"/>
                </a:cubicBezTo>
                <a:cubicBezTo>
                  <a:pt x="96" y="31"/>
                  <a:pt x="113" y="48"/>
                  <a:pt x="113" y="69"/>
                </a:cubicBezTo>
                <a:cubicBezTo>
                  <a:pt x="113" y="91"/>
                  <a:pt x="96" y="109"/>
                  <a:pt x="73" y="109"/>
                </a:cubicBezTo>
                <a:close/>
              </a:path>
            </a:pathLst>
          </a:cu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sz="3600">
              <a:solidFill>
                <a:schemeClr val="accent1">
                  <a:lumMod val="50000"/>
                </a:schemeClr>
              </a:solidFill>
            </a:endParaRPr>
          </a:p>
        </p:txBody>
      </p:sp>
      <p:sp>
        <p:nvSpPr>
          <p:cNvPr id="85" name="TextBox 84"/>
          <p:cNvSpPr txBox="1"/>
          <p:nvPr/>
        </p:nvSpPr>
        <p:spPr>
          <a:xfrm>
            <a:off x="11973916" y="3086760"/>
            <a:ext cx="4172524" cy="1887696"/>
          </a:xfrm>
          <a:prstGeom prst="rect">
            <a:avLst/>
          </a:prstGeom>
          <a:noFill/>
        </p:spPr>
        <p:txBody>
          <a:bodyPr wrap="square" numCol="1" rtlCol="0">
            <a:spAutoFit/>
          </a:bodyPr>
          <a:lstStyle/>
          <a:p>
            <a:pPr>
              <a:lnSpc>
                <a:spcPct val="150000"/>
              </a:lnSpc>
            </a:pPr>
            <a:r>
              <a:rPr lang="en-US" sz="2000" dirty="0">
                <a:solidFill>
                  <a:schemeClr val="accent6">
                    <a:lumMod val="10000"/>
                  </a:schemeClr>
                </a:solidFill>
                <a:latin typeface="Roboto" panose="02000000000000000000" pitchFamily="2" charset="0"/>
                <a:ea typeface="Roboto" panose="02000000000000000000" pitchFamily="2" charset="0"/>
                <a:cs typeface="Roboto" panose="02000000000000000000" pitchFamily="2" charset="0"/>
              </a:rPr>
              <a:t>It provides traditional property management services and insight into the commercial real estate market.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270" y="2144769"/>
            <a:ext cx="5422392" cy="8199467"/>
          </a:xfrm>
          <a:prstGeom prst="rect">
            <a:avLst/>
          </a:prstGeom>
        </p:spPr>
      </p:pic>
      <p:pic>
        <p:nvPicPr>
          <p:cNvPr id="4" name="Picture 3" descr="Logo, company name&#10;&#10;Description automatically generated">
            <a:extLst>
              <a:ext uri="{FF2B5EF4-FFF2-40B4-BE49-F238E27FC236}">
                <a16:creationId xmlns:a16="http://schemas.microsoft.com/office/drawing/2014/main" id="{3A005C65-4FBE-979A-FB3F-76F4F62DDE3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15096926" y="8924249"/>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7482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3079E93E-3A9F-223E-5D13-65B7786DA138}"/>
              </a:ext>
            </a:extLst>
          </p:cNvPr>
          <p:cNvPicPr>
            <a:picLocks noChangeAspect="1" noChangeArrowheads="1"/>
          </p:cNvPicPr>
          <p:nvPr/>
        </p:nvPicPr>
        <p:blipFill rotWithShape="1">
          <a:blip r:embed="rId2">
            <a:alphaModFix amt="50000"/>
            <a:extLst>
              <a:ext uri="{28A0092B-C50C-407E-A947-70E740481C1C}">
                <a14:useLocalDpi xmlns:a14="http://schemas.microsoft.com/office/drawing/2010/main" val="0"/>
              </a:ext>
            </a:extLst>
          </a:blip>
          <a:srcRect t="26417" b="28021"/>
          <a:stretch/>
        </p:blipFill>
        <p:spPr bwMode="auto">
          <a:xfrm>
            <a:off x="0" y="0"/>
            <a:ext cx="18288000" cy="468673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F1CAFA98-DC7A-571A-7E8B-2E1052F02A8A}"/>
              </a:ext>
            </a:extLst>
          </p:cNvPr>
          <p:cNvSpPr/>
          <p:nvPr/>
        </p:nvSpPr>
        <p:spPr>
          <a:xfrm>
            <a:off x="0" y="4670498"/>
            <a:ext cx="18284814" cy="5616502"/>
          </a:xfrm>
          <a:prstGeom prst="rect">
            <a:avLst/>
          </a:prstGeom>
          <a:gradFill>
            <a:gsLst>
              <a:gs pos="100000">
                <a:schemeClr val="tx2"/>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p:nvGrpSpPr>
        <p:grpSpPr>
          <a:xfrm>
            <a:off x="1149983" y="4916522"/>
            <a:ext cx="11693960" cy="4618631"/>
            <a:chOff x="10263630" y="1106169"/>
            <a:chExt cx="9207970" cy="5765258"/>
          </a:xfrm>
        </p:grpSpPr>
        <p:sp>
          <p:nvSpPr>
            <p:cNvPr id="52" name="TextBox 51"/>
            <p:cNvSpPr txBox="1"/>
            <p:nvPr/>
          </p:nvSpPr>
          <p:spPr>
            <a:xfrm>
              <a:off x="10263630" y="1106169"/>
              <a:ext cx="9207970" cy="1015663"/>
            </a:xfrm>
            <a:prstGeom prst="rect">
              <a:avLst/>
            </a:prstGeom>
            <a:noFill/>
          </p:spPr>
          <p:txBody>
            <a:bodyPr wrap="none" rtlCol="0">
              <a:spAutoFit/>
            </a:bodyPr>
            <a:lstStyle/>
            <a:p>
              <a:r>
                <a:rPr lang="en-US" sz="6000" b="1" dirty="0">
                  <a:solidFill>
                    <a:schemeClr val="bg1"/>
                  </a:solidFill>
                  <a:latin typeface="Roboto" panose="02000000000000000000" pitchFamily="2" charset="0"/>
                  <a:ea typeface="Roboto" panose="02000000000000000000" pitchFamily="2" charset="0"/>
                  <a:cs typeface="Roboto" panose="02000000000000000000" pitchFamily="2" charset="0"/>
                </a:rPr>
                <a:t>The Future Of Real Estate </a:t>
              </a:r>
            </a:p>
          </p:txBody>
        </p:sp>
        <p:sp>
          <p:nvSpPr>
            <p:cNvPr id="53" name="TextBox 52"/>
            <p:cNvSpPr txBox="1"/>
            <p:nvPr/>
          </p:nvSpPr>
          <p:spPr>
            <a:xfrm>
              <a:off x="10263630" y="2408667"/>
              <a:ext cx="8508464" cy="4462760"/>
            </a:xfrm>
            <a:prstGeom prst="rect">
              <a:avLst/>
            </a:prstGeom>
            <a:noFill/>
          </p:spPr>
          <p:txBody>
            <a:bodyPr wrap="square" numCol="1" rtlCol="0">
              <a:spAutoFit/>
            </a:bodyPr>
            <a:lstStyle/>
            <a:p>
              <a:pPr>
                <a:lnSpc>
                  <a:spcPct val="150000"/>
                </a:lnSpc>
              </a:pPr>
              <a:r>
                <a:rPr lang="en-US" sz="2400" dirty="0">
                  <a:solidFill>
                    <a:schemeClr val="bg1"/>
                  </a:solidFill>
                  <a:latin typeface="Roboto" panose="02000000000000000000" pitchFamily="2" charset="0"/>
                  <a:ea typeface="Roboto" panose="02000000000000000000" pitchFamily="2" charset="0"/>
                  <a:cs typeface="Roboto" panose="02000000000000000000" pitchFamily="2" charset="0"/>
                </a:rPr>
                <a:t>The future of real estate will be driven by new technologies, buyer-agent relationships, and changing demographics. Real estate investors will need to adapt to these alterations. The industry is shifting significantly by using new software to shorten closing times, online listing sites that produce knowledgeable consumers, and new age groups entering the real estate market. Even forecasters with expertise anticipate future market changes.</a:t>
              </a:r>
            </a:p>
          </p:txBody>
        </p:sp>
      </p:grpSp>
      <p:grpSp>
        <p:nvGrpSpPr>
          <p:cNvPr id="6" name="Group 5"/>
          <p:cNvGrpSpPr/>
          <p:nvPr/>
        </p:nvGrpSpPr>
        <p:grpSpPr>
          <a:xfrm>
            <a:off x="1291111" y="1560365"/>
            <a:ext cx="2583619" cy="2256790"/>
            <a:chOff x="7642680" y="996909"/>
            <a:chExt cx="2583619" cy="2256790"/>
          </a:xfrm>
        </p:grpSpPr>
        <p:cxnSp>
          <p:nvCxnSpPr>
            <p:cNvPr id="5" name="Straight Connector 4"/>
            <p:cNvCxnSpPr/>
            <p:nvPr/>
          </p:nvCxnSpPr>
          <p:spPr>
            <a:xfrm flipV="1">
              <a:off x="7642680" y="1010440"/>
              <a:ext cx="2334953" cy="2221539"/>
            </a:xfrm>
            <a:prstGeom prst="line">
              <a:avLst/>
            </a:prstGeom>
            <a:ln>
              <a:solidFill>
                <a:schemeClr val="accent2">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7974760" y="996909"/>
              <a:ext cx="2251539" cy="2178124"/>
            </a:xfrm>
            <a:prstGeom prst="line">
              <a:avLst/>
            </a:prstGeom>
            <a:ln>
              <a:solidFill>
                <a:schemeClr val="accent2">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151575" y="1298211"/>
              <a:ext cx="2055321" cy="1955488"/>
            </a:xfrm>
            <a:prstGeom prst="line">
              <a:avLst/>
            </a:prstGeom>
            <a:ln>
              <a:solidFill>
                <a:schemeClr val="accent2">
                  <a:lumMod val="60000"/>
                  <a:lumOff val="40000"/>
                </a:schemeClr>
              </a:solidFill>
              <a:prstDash val="sys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8006722" y="1081613"/>
              <a:ext cx="2148840" cy="2148840"/>
            </a:xfrm>
            <a:prstGeom prst="ellipse">
              <a:avLst/>
            </a:prstGeom>
            <a:noFill/>
            <a:ln w="12700">
              <a:solidFill>
                <a:schemeClr val="accent2">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8115376" y="1190267"/>
              <a:ext cx="1931532" cy="1931532"/>
            </a:xfrm>
            <a:prstGeom prst="ellipse">
              <a:avLst/>
            </a:prstGeom>
            <a:solidFill>
              <a:schemeClr val="accent2">
                <a:lumMod val="75000"/>
              </a:schemeClr>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Picture 1" descr="Logo, company name&#10;&#10;Description automatically generated">
            <a:extLst>
              <a:ext uri="{FF2B5EF4-FFF2-40B4-BE49-F238E27FC236}">
                <a16:creationId xmlns:a16="http://schemas.microsoft.com/office/drawing/2014/main" id="{48195356-4A56-F844-ED91-D474313863C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1944" b="31319"/>
          <a:stretch/>
        </p:blipFill>
        <p:spPr bwMode="auto">
          <a:xfrm>
            <a:off x="15021520" y="8687283"/>
            <a:ext cx="2078642" cy="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441219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841173"/>
            <a:ext cx="18288000" cy="5476009"/>
          </a:xfrm>
          <a:prstGeom prst="rect">
            <a:avLst/>
          </a:prstGeom>
          <a:gradFill>
            <a:gsLst>
              <a:gs pos="10000">
                <a:schemeClr val="accent4">
                  <a:lumMod val="0"/>
                </a:schemeClr>
              </a:gs>
              <a:gs pos="100000">
                <a:schemeClr val="accent2"/>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p:nvGrpSpPr>
        <p:grpSpPr>
          <a:xfrm>
            <a:off x="4543675" y="635675"/>
            <a:ext cx="9200650" cy="1092607"/>
            <a:chOff x="4543675" y="635675"/>
            <a:chExt cx="9200650" cy="1092607"/>
          </a:xfrm>
        </p:grpSpPr>
        <p:sp>
          <p:nvSpPr>
            <p:cNvPr id="3" name="TextBox 2"/>
            <p:cNvSpPr txBox="1"/>
            <p:nvPr/>
          </p:nvSpPr>
          <p:spPr>
            <a:xfrm>
              <a:off x="7522402" y="635675"/>
              <a:ext cx="3243196" cy="1092607"/>
            </a:xfrm>
            <a:prstGeom prst="rect">
              <a:avLst/>
            </a:prstGeom>
            <a:noFill/>
          </p:spPr>
          <p:txBody>
            <a:bodyPr wrap="none" rtlCol="0">
              <a:spAutoFit/>
            </a:bodyPr>
            <a:lstStyle/>
            <a:p>
              <a:pPr algn="ctr"/>
              <a:r>
                <a:rPr lang="en-US" sz="6500" b="1" dirty="0">
                  <a:solidFill>
                    <a:schemeClr val="accent4"/>
                  </a:solidFill>
                  <a:latin typeface="Roboto Bold" panose="02000000000000000000" pitchFamily="2" charset="0"/>
                  <a:ea typeface="Roboto Bold" panose="02000000000000000000" pitchFamily="2" charset="0"/>
                  <a:cs typeface="Roboto Bold" panose="02000000000000000000" pitchFamily="2" charset="0"/>
                </a:rPr>
                <a:t>Agenda</a:t>
              </a:r>
            </a:p>
          </p:txBody>
        </p:sp>
        <p:cxnSp>
          <p:nvCxnSpPr>
            <p:cNvPr id="7" name="Straight Connector 6"/>
            <p:cNvCxnSpPr/>
            <p:nvPr/>
          </p:nvCxnSpPr>
          <p:spPr>
            <a:xfrm>
              <a:off x="4543675" y="1426385"/>
              <a:ext cx="297872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0765598" y="1426385"/>
              <a:ext cx="2978727" cy="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grpSp>
      <p:cxnSp>
        <p:nvCxnSpPr>
          <p:cNvPr id="16" name="Straight Arrow Connector 15"/>
          <p:cNvCxnSpPr/>
          <p:nvPr/>
        </p:nvCxnSpPr>
        <p:spPr>
          <a:xfrm flipV="1">
            <a:off x="4808715" y="8548195"/>
            <a:ext cx="7190509" cy="566246"/>
          </a:xfrm>
          <a:prstGeom prst="straightConnector1">
            <a:avLst/>
          </a:prstGeom>
          <a:ln>
            <a:solidFill>
              <a:srgbClr val="FFFFFF"/>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908499" y="4149434"/>
            <a:ext cx="8966706" cy="4196020"/>
          </a:xfrm>
          <a:prstGeom prst="rect">
            <a:avLst/>
          </a:prstGeom>
          <a:noFill/>
        </p:spPr>
        <p:txBody>
          <a:bodyPr wrap="square" numCol="1" rtlCol="0">
            <a:spAutoFit/>
          </a:bodyPr>
          <a:lstStyle/>
          <a:p>
            <a:pPr marL="285750" indent="-285750" algn="just">
              <a:lnSpc>
                <a:spcPct val="150000"/>
              </a:lnSpc>
              <a:buFont typeface="Arial" panose="020B0604020202020204" pitchFamily="34" charset="0"/>
              <a:buChar char="•"/>
            </a:pPr>
            <a:r>
              <a:rPr lang="en-US" sz="2000"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Why Does Modern ERP Matters To Your Business?</a:t>
            </a:r>
          </a:p>
          <a:p>
            <a:pPr marL="285750" indent="-285750" algn="just">
              <a:lnSpc>
                <a:spcPct val="150000"/>
              </a:lnSpc>
              <a:buFont typeface="Arial" panose="020B0604020202020204" pitchFamily="34" charset="0"/>
              <a:buChar char="•"/>
            </a:pPr>
            <a:r>
              <a:rPr lang="en-US" sz="2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Advantages ERP software development for real estate</a:t>
            </a:r>
          </a:p>
          <a:p>
            <a:pPr marL="285750" indent="-285750" algn="just">
              <a:lnSpc>
                <a:spcPct val="150000"/>
              </a:lnSpc>
              <a:buFont typeface="Arial" panose="020B0604020202020204" pitchFamily="34" charset="0"/>
              <a:buChar char="•"/>
            </a:pPr>
            <a:r>
              <a:rPr lang="en-US" sz="2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NetSuite Property Management Solution</a:t>
            </a:r>
          </a:p>
          <a:p>
            <a:pPr marL="285750" indent="-285750" algn="just">
              <a:lnSpc>
                <a:spcPct val="150000"/>
              </a:lnSpc>
              <a:buFont typeface="Arial" panose="020B0604020202020204" pitchFamily="34" charset="0"/>
              <a:buChar char="•"/>
            </a:pPr>
            <a:r>
              <a:rPr lang="en-US" sz="2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Why NetSuite’s Property Management Solution?</a:t>
            </a:r>
          </a:p>
          <a:p>
            <a:pPr marL="285750" indent="-285750" algn="just">
              <a:lnSpc>
                <a:spcPct val="150000"/>
              </a:lnSpc>
              <a:buFont typeface="Arial" panose="020B0604020202020204" pitchFamily="34" charset="0"/>
              <a:buChar char="•"/>
            </a:pPr>
            <a:r>
              <a:rPr lang="en-US" sz="2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Benefits of Our Real Estate Solution?</a:t>
            </a:r>
          </a:p>
          <a:p>
            <a:pPr marL="285750" indent="-285750" algn="just">
              <a:lnSpc>
                <a:spcPct val="150000"/>
              </a:lnSpc>
              <a:buFont typeface="Arial" panose="020B0604020202020204" pitchFamily="34" charset="0"/>
              <a:buChar char="•"/>
            </a:pPr>
            <a:r>
              <a:rPr lang="en-US" sz="2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The Future Of Real Estate </a:t>
            </a:r>
          </a:p>
          <a:p>
            <a:pPr marL="285750" indent="-285750" algn="just">
              <a:lnSpc>
                <a:spcPct val="150000"/>
              </a:lnSpc>
              <a:buFont typeface="Arial" panose="020B0604020202020204" pitchFamily="34" charset="0"/>
              <a:buChar char="•"/>
            </a:pPr>
            <a:r>
              <a:rPr lang="en-US" sz="2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The Future Of Real Estate Technology</a:t>
            </a:r>
          </a:p>
          <a:p>
            <a:pPr marL="285750" indent="-285750" algn="just">
              <a:lnSpc>
                <a:spcPct val="150000"/>
              </a:lnSpc>
              <a:buFont typeface="Arial" panose="020B0604020202020204" pitchFamily="34" charset="0"/>
              <a:buChar char="•"/>
            </a:pPr>
            <a:r>
              <a:rPr lang="en-US" sz="2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Global Real Estate Management System Market Growth Status 2022-2028</a:t>
            </a:r>
          </a:p>
          <a:p>
            <a:pPr marL="285750" indent="-285750" algn="just">
              <a:lnSpc>
                <a:spcPct val="150000"/>
              </a:lnSpc>
              <a:buFont typeface="Arial" panose="020B0604020202020204" pitchFamily="34" charset="0"/>
              <a:buChar char="•"/>
            </a:pPr>
            <a:r>
              <a:rPr lang="en-US" sz="2000" dirty="0">
                <a:solidFill>
                  <a:schemeClr val="bg1"/>
                </a:solidFill>
                <a:latin typeface="Roboto Light" panose="02000000000000000000" pitchFamily="2" charset="0"/>
                <a:ea typeface="Roboto Light" panose="02000000000000000000" pitchFamily="2" charset="0"/>
                <a:cs typeface="Roboto Light" panose="02000000000000000000" pitchFamily="2" charset="0"/>
              </a:rPr>
              <a:t>How to Adapt, Grow and Prosper in Today’s Real Estate Market</a:t>
            </a:r>
          </a:p>
        </p:txBody>
      </p:sp>
      <p:pic>
        <p:nvPicPr>
          <p:cNvPr id="14" name="Picture 13"/>
          <p:cNvPicPr>
            <a:picLocks noChangeAspect="1"/>
          </p:cNvPicPr>
          <p:nvPr/>
        </p:nvPicPr>
        <p:blipFill>
          <a:blip r:embed="rId2">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1219200" y="2009921"/>
            <a:ext cx="5760720" cy="8277079"/>
          </a:xfrm>
          <a:prstGeom prst="rect">
            <a:avLst/>
          </a:prstGeom>
          <a:ln>
            <a:noFill/>
          </a:ln>
          <a:effectLst>
            <a:outerShdw blurRad="292100" dist="139700" dir="2700000" algn="tl" rotWithShape="0">
              <a:srgbClr val="333333">
                <a:alpha val="65000"/>
              </a:srgbClr>
            </a:outerShdw>
          </a:effectLst>
        </p:spPr>
      </p:pic>
      <p:pic>
        <p:nvPicPr>
          <p:cNvPr id="2" name="Picture 2" descr="Logo, company name&#10;&#10;Description automatically generated">
            <a:extLst>
              <a:ext uri="{FF2B5EF4-FFF2-40B4-BE49-F238E27FC236}">
                <a16:creationId xmlns:a16="http://schemas.microsoft.com/office/drawing/2014/main" id="{B4A3EF06-01CB-103D-676F-D72A8C627C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783716" y="635675"/>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6857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outVertical)">
                                      <p:cBhvr>
                                        <p:cTn id="7" dur="500"/>
                                        <p:tgtEl>
                                          <p:spTgt spid="9"/>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935B6AE-59E8-D13C-E86E-947C4D95851C}"/>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l="11095" t="4683" b="-1786"/>
          <a:stretch/>
        </p:blipFill>
        <p:spPr bwMode="auto">
          <a:xfrm>
            <a:off x="-1840" y="-143435"/>
            <a:ext cx="18289839" cy="1058372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E4F48608-9BD6-B27B-FAB7-8586FDAD0DDA}"/>
              </a:ext>
            </a:extLst>
          </p:cNvPr>
          <p:cNvGrpSpPr/>
          <p:nvPr/>
        </p:nvGrpSpPr>
        <p:grpSpPr>
          <a:xfrm>
            <a:off x="3351879" y="1568598"/>
            <a:ext cx="11833412" cy="7149803"/>
            <a:chOff x="3226373" y="1411941"/>
            <a:chExt cx="11833412" cy="7149803"/>
          </a:xfrm>
        </p:grpSpPr>
        <p:sp>
          <p:nvSpPr>
            <p:cNvPr id="2" name="Rectangle 1">
              <a:extLst>
                <a:ext uri="{FF2B5EF4-FFF2-40B4-BE49-F238E27FC236}">
                  <a16:creationId xmlns:a16="http://schemas.microsoft.com/office/drawing/2014/main" id="{82224649-3158-690C-756A-AAEDBC784374}"/>
                </a:ext>
              </a:extLst>
            </p:cNvPr>
            <p:cNvSpPr/>
            <p:nvPr/>
          </p:nvSpPr>
          <p:spPr>
            <a:xfrm>
              <a:off x="3226373" y="1411941"/>
              <a:ext cx="11833412" cy="7149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4322617" y="2210033"/>
              <a:ext cx="9642766" cy="5231196"/>
              <a:chOff x="5131070" y="1518651"/>
              <a:chExt cx="9642766" cy="5231196"/>
            </a:xfrm>
          </p:grpSpPr>
          <p:sp>
            <p:nvSpPr>
              <p:cNvPr id="52" name="TextBox 51"/>
              <p:cNvSpPr txBox="1"/>
              <p:nvPr/>
            </p:nvSpPr>
            <p:spPr>
              <a:xfrm>
                <a:off x="5131070" y="1518651"/>
                <a:ext cx="9642766" cy="1754326"/>
              </a:xfrm>
              <a:prstGeom prst="rect">
                <a:avLst/>
              </a:prstGeom>
              <a:noFill/>
            </p:spPr>
            <p:txBody>
              <a:bodyPr wrap="square" rtlCol="0">
                <a:spAutoFit/>
              </a:bodyPr>
              <a:lstStyle/>
              <a:p>
                <a:r>
                  <a:rPr lang="en-US" sz="5400" b="1" dirty="0">
                    <a:solidFill>
                      <a:schemeClr val="bg1"/>
                    </a:solidFill>
                    <a:latin typeface="Roboto" panose="02000000000000000000" pitchFamily="2" charset="0"/>
                    <a:ea typeface="Roboto" panose="02000000000000000000" pitchFamily="2" charset="0"/>
                    <a:cs typeface="Roboto" panose="02000000000000000000" pitchFamily="2" charset="0"/>
                  </a:rPr>
                  <a:t>The Future Of Real Estate Technology</a:t>
                </a:r>
              </a:p>
            </p:txBody>
          </p:sp>
          <p:sp>
            <p:nvSpPr>
              <p:cNvPr id="53" name="TextBox 52"/>
              <p:cNvSpPr txBox="1"/>
              <p:nvPr/>
            </p:nvSpPr>
            <p:spPr>
              <a:xfrm>
                <a:off x="5131070" y="3395082"/>
                <a:ext cx="8768528" cy="3354765"/>
              </a:xfrm>
              <a:prstGeom prst="rect">
                <a:avLst/>
              </a:prstGeom>
              <a:noFill/>
            </p:spPr>
            <p:txBody>
              <a:bodyPr wrap="square" numCol="1" rtlCol="0">
                <a:spAutoFit/>
              </a:bodyPr>
              <a:lstStyle/>
              <a:p>
                <a:pPr>
                  <a:lnSpc>
                    <a:spcPct val="150000"/>
                  </a:lnSpc>
                </a:pPr>
                <a:r>
                  <a:rPr lang="en-US" sz="2400" dirty="0">
                    <a:solidFill>
                      <a:schemeClr val="bg1"/>
                    </a:solidFill>
                    <a:latin typeface="Roboto" panose="02000000000000000000" pitchFamily="2" charset="0"/>
                    <a:ea typeface="Roboto" panose="02000000000000000000" pitchFamily="2" charset="0"/>
                    <a:cs typeface="Roboto" panose="02000000000000000000" pitchFamily="2" charset="0"/>
                  </a:rPr>
                  <a:t>The sudden influx of capital into the real estate industry signals that the sector will experience significant transformations thanks to new digital resources. Investors should be particularly wary of the implications of online property listing platforms, smartphone applications, virtual reality, and blockchain technology.</a:t>
                </a:r>
              </a:p>
            </p:txBody>
          </p:sp>
        </p:grpSp>
      </p:grpSp>
      <p:pic>
        <p:nvPicPr>
          <p:cNvPr id="4" name="Picture 3" descr="Logo, company name&#10;&#10;Description automatically generated">
            <a:extLst>
              <a:ext uri="{FF2B5EF4-FFF2-40B4-BE49-F238E27FC236}">
                <a16:creationId xmlns:a16="http://schemas.microsoft.com/office/drawing/2014/main" id="{678C2826-61AA-2460-39E6-954D11D5BE00}"/>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574102" y="533284"/>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49595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68DA2105-15B5-403C-5FF5-5F6E1C788A95}"/>
              </a:ext>
            </a:extLst>
          </p:cNvPr>
          <p:cNvPicPr>
            <a:picLocks noChangeAspect="1" noChangeArrowheads="1"/>
          </p:cNvPicPr>
          <p:nvPr/>
        </p:nvPicPr>
        <p:blipFill>
          <a:blip r:embed="rId2">
            <a:duotone>
              <a:prstClr val="black"/>
              <a:schemeClr val="accent3">
                <a:tint val="45000"/>
                <a:satMod val="400000"/>
              </a:schemeClr>
            </a:duotone>
            <a:alphaModFix/>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0" y="-33931"/>
            <a:ext cx="18288000" cy="10320931"/>
          </a:xfrm>
          <a:prstGeom prst="rect">
            <a:avLst/>
          </a:prstGeom>
          <a:solidFill>
            <a:schemeClr val="accent1">
              <a:lumMod val="75000"/>
            </a:schemeClr>
          </a:solidFill>
        </p:spPr>
      </p:pic>
      <p:sp>
        <p:nvSpPr>
          <p:cNvPr id="3" name="Rectangle 2">
            <a:extLst>
              <a:ext uri="{FF2B5EF4-FFF2-40B4-BE49-F238E27FC236}">
                <a16:creationId xmlns:a16="http://schemas.microsoft.com/office/drawing/2014/main" id="{37A2DAEA-0E99-7827-91EE-C3DEBB01D83B}"/>
              </a:ext>
            </a:extLst>
          </p:cNvPr>
          <p:cNvSpPr/>
          <p:nvPr/>
        </p:nvSpPr>
        <p:spPr>
          <a:xfrm>
            <a:off x="0" y="0"/>
            <a:ext cx="8749553" cy="10287000"/>
          </a:xfrm>
          <a:prstGeom prst="rect">
            <a:avLst/>
          </a:prstGeom>
          <a:solidFill>
            <a:schemeClr val="accent1">
              <a:lumMod val="7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1257573" y="4646108"/>
            <a:ext cx="6659111" cy="3908762"/>
          </a:xfrm>
          <a:prstGeom prst="rect">
            <a:avLst/>
          </a:prstGeom>
          <a:noFill/>
        </p:spPr>
        <p:txBody>
          <a:bodyPr wrap="square" numCol="1" rtlCol="0">
            <a:spAutoFit/>
          </a:bodyPr>
          <a:lstStyle/>
          <a:p>
            <a:pPr>
              <a:lnSpc>
                <a:spcPct val="150000"/>
              </a:lnSpc>
            </a:pPr>
            <a:r>
              <a:rPr lang="en-US" sz="2400" dirty="0">
                <a:solidFill>
                  <a:schemeClr val="bg1"/>
                </a:solidFill>
                <a:latin typeface="Roboto" panose="02000000000000000000" pitchFamily="2" charset="0"/>
                <a:ea typeface="Roboto" panose="02000000000000000000" pitchFamily="2" charset="0"/>
                <a:cs typeface="Roboto" panose="02000000000000000000" pitchFamily="2" charset="0"/>
              </a:rPr>
              <a:t>The global Real Estate Management System market is estimated to be USD1.0 billion in 2028, growing at a CAGR of 2.5% from 2022 to 2028. With the fastest-growing countries' data, the driving factors, dynamics, and leading manufacturers in the Real Estate Management System market are forecast for 2022-2028.</a:t>
            </a:r>
          </a:p>
        </p:txBody>
      </p:sp>
      <p:sp>
        <p:nvSpPr>
          <p:cNvPr id="27" name="TextBox 26"/>
          <p:cNvSpPr txBox="1"/>
          <p:nvPr/>
        </p:nvSpPr>
        <p:spPr>
          <a:xfrm>
            <a:off x="1257573" y="1410737"/>
            <a:ext cx="6659111" cy="2862322"/>
          </a:xfrm>
          <a:prstGeom prst="rect">
            <a:avLst/>
          </a:prstGeom>
          <a:noFill/>
        </p:spPr>
        <p:txBody>
          <a:bodyPr wrap="square" rtlCol="0">
            <a:spAutoFit/>
          </a:bodyPr>
          <a:lstStyle/>
          <a:p>
            <a:r>
              <a:rPr lang="en-US" sz="4500" b="1" dirty="0">
                <a:solidFill>
                  <a:schemeClr val="bg1"/>
                </a:solidFill>
                <a:latin typeface="Roboto" panose="02000000000000000000" pitchFamily="2" charset="0"/>
                <a:ea typeface="Roboto" panose="02000000000000000000" pitchFamily="2" charset="0"/>
                <a:cs typeface="Roboto" panose="02000000000000000000" pitchFamily="2" charset="0"/>
              </a:rPr>
              <a:t>Global Real Estate Management System Market Growth Status 2022-2028</a:t>
            </a:r>
          </a:p>
        </p:txBody>
      </p:sp>
      <p:pic>
        <p:nvPicPr>
          <p:cNvPr id="2" name="Picture 1" descr="Logo, company name&#10;&#10;Description automatically generated">
            <a:extLst>
              <a:ext uri="{FF2B5EF4-FFF2-40B4-BE49-F238E27FC236}">
                <a16:creationId xmlns:a16="http://schemas.microsoft.com/office/drawing/2014/main" id="{B4EADC7E-3E43-0006-471C-8A7F54AEB33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1944" b="31319"/>
          <a:stretch/>
        </p:blipFill>
        <p:spPr bwMode="auto">
          <a:xfrm>
            <a:off x="14951785" y="1029674"/>
            <a:ext cx="2078642" cy="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196634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Rectangle 154"/>
          <p:cNvSpPr/>
          <p:nvPr/>
        </p:nvSpPr>
        <p:spPr>
          <a:xfrm>
            <a:off x="30162" y="2908156"/>
            <a:ext cx="18257838" cy="7339155"/>
          </a:xfrm>
          <a:prstGeom prst="rect">
            <a:avLst/>
          </a:prstGeom>
          <a:gradFill>
            <a:gsLst>
              <a:gs pos="0">
                <a:schemeClr val="accent3">
                  <a:lumMod val="0"/>
                  <a:alpha val="0"/>
                </a:schemeClr>
              </a:gs>
              <a:gs pos="76000">
                <a:schemeClr val="accent1">
                  <a:alpha val="8000"/>
                  <a:lumMod val="46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00" name="Straight Arrow Connector 1099"/>
          <p:cNvCxnSpPr/>
          <p:nvPr/>
        </p:nvCxnSpPr>
        <p:spPr>
          <a:xfrm>
            <a:off x="3505333" y="7150059"/>
            <a:ext cx="4379635" cy="1114665"/>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102" name="Straight Arrow Connector 1101"/>
          <p:cNvCxnSpPr/>
          <p:nvPr/>
        </p:nvCxnSpPr>
        <p:spPr>
          <a:xfrm flipV="1">
            <a:off x="3507878" y="5243893"/>
            <a:ext cx="4379635" cy="1937532"/>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nvGrpSpPr>
          <p:cNvPr id="1098" name="Group 1097"/>
          <p:cNvGrpSpPr/>
          <p:nvPr/>
        </p:nvGrpSpPr>
        <p:grpSpPr>
          <a:xfrm>
            <a:off x="433938" y="4801720"/>
            <a:ext cx="3523378" cy="4665699"/>
            <a:chOff x="1355725" y="2715904"/>
            <a:chExt cx="4468011" cy="6539724"/>
          </a:xfrm>
        </p:grpSpPr>
        <p:sp>
          <p:nvSpPr>
            <p:cNvPr id="46" name="Rectangle 44"/>
            <p:cNvSpPr>
              <a:spLocks noChangeArrowheads="1"/>
            </p:cNvSpPr>
            <p:nvPr/>
          </p:nvSpPr>
          <p:spPr bwMode="auto">
            <a:xfrm>
              <a:off x="2573909" y="5957716"/>
              <a:ext cx="2087743" cy="35530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Rectangle 45"/>
            <p:cNvSpPr>
              <a:spLocks noChangeArrowheads="1"/>
            </p:cNvSpPr>
            <p:nvPr/>
          </p:nvSpPr>
          <p:spPr bwMode="auto">
            <a:xfrm>
              <a:off x="2650046" y="6011145"/>
              <a:ext cx="2011607" cy="24844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Rectangle 46"/>
            <p:cNvSpPr>
              <a:spLocks noChangeArrowheads="1"/>
            </p:cNvSpPr>
            <p:nvPr/>
          </p:nvSpPr>
          <p:spPr bwMode="auto">
            <a:xfrm>
              <a:off x="2358857" y="6313020"/>
              <a:ext cx="2087743" cy="355304"/>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Rectangle 47"/>
            <p:cNvSpPr>
              <a:spLocks noChangeArrowheads="1"/>
            </p:cNvSpPr>
            <p:nvPr/>
          </p:nvSpPr>
          <p:spPr bwMode="auto">
            <a:xfrm>
              <a:off x="2413622" y="6374463"/>
              <a:ext cx="96172"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48"/>
            <p:cNvSpPr>
              <a:spLocks noChangeArrowheads="1"/>
            </p:cNvSpPr>
            <p:nvPr/>
          </p:nvSpPr>
          <p:spPr bwMode="auto">
            <a:xfrm>
              <a:off x="4274291" y="6374463"/>
              <a:ext cx="97509"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49"/>
            <p:cNvSpPr>
              <a:spLocks noChangeArrowheads="1"/>
            </p:cNvSpPr>
            <p:nvPr/>
          </p:nvSpPr>
          <p:spPr bwMode="auto">
            <a:xfrm>
              <a:off x="3992452" y="6374463"/>
              <a:ext cx="96172"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50"/>
            <p:cNvSpPr>
              <a:spLocks noChangeArrowheads="1"/>
            </p:cNvSpPr>
            <p:nvPr/>
          </p:nvSpPr>
          <p:spPr bwMode="auto">
            <a:xfrm>
              <a:off x="2587266" y="6374463"/>
              <a:ext cx="97509"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Rectangle 51"/>
            <p:cNvSpPr>
              <a:spLocks noChangeArrowheads="1"/>
            </p:cNvSpPr>
            <p:nvPr/>
          </p:nvSpPr>
          <p:spPr bwMode="auto">
            <a:xfrm>
              <a:off x="3050764" y="6920776"/>
              <a:ext cx="2087743" cy="355304"/>
            </a:xfrm>
            <a:prstGeom prst="rect">
              <a:avLst/>
            </a:prstGeom>
            <a:solidFill>
              <a:schemeClr val="accent6">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Rectangle 52"/>
            <p:cNvSpPr>
              <a:spLocks noChangeArrowheads="1"/>
            </p:cNvSpPr>
            <p:nvPr/>
          </p:nvSpPr>
          <p:spPr bwMode="auto">
            <a:xfrm>
              <a:off x="3104194" y="6982219"/>
              <a:ext cx="97509"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Rectangle 53"/>
            <p:cNvSpPr>
              <a:spLocks noChangeArrowheads="1"/>
            </p:cNvSpPr>
            <p:nvPr/>
          </p:nvSpPr>
          <p:spPr bwMode="auto">
            <a:xfrm>
              <a:off x="4966199" y="6982219"/>
              <a:ext cx="96172"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Rectangle 54"/>
            <p:cNvSpPr>
              <a:spLocks noChangeArrowheads="1"/>
            </p:cNvSpPr>
            <p:nvPr/>
          </p:nvSpPr>
          <p:spPr bwMode="auto">
            <a:xfrm>
              <a:off x="3462169" y="6982219"/>
              <a:ext cx="1419879"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Rectangle 55"/>
            <p:cNvSpPr>
              <a:spLocks noChangeArrowheads="1"/>
            </p:cNvSpPr>
            <p:nvPr/>
          </p:nvSpPr>
          <p:spPr bwMode="auto">
            <a:xfrm>
              <a:off x="3279174" y="6982219"/>
              <a:ext cx="96172"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Rectangle 56"/>
            <p:cNvSpPr>
              <a:spLocks noChangeArrowheads="1"/>
            </p:cNvSpPr>
            <p:nvPr/>
          </p:nvSpPr>
          <p:spPr bwMode="auto">
            <a:xfrm>
              <a:off x="3050764" y="8271197"/>
              <a:ext cx="2687485" cy="355304"/>
            </a:xfrm>
            <a:prstGeom prst="rect">
              <a:avLst/>
            </a:prstGeom>
            <a:solidFill>
              <a:schemeClr val="accent4"/>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Rectangle 57"/>
            <p:cNvSpPr>
              <a:spLocks noChangeArrowheads="1"/>
            </p:cNvSpPr>
            <p:nvPr/>
          </p:nvSpPr>
          <p:spPr bwMode="auto">
            <a:xfrm>
              <a:off x="3120222" y="8332641"/>
              <a:ext cx="124223"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Rectangle 58"/>
            <p:cNvSpPr>
              <a:spLocks noChangeArrowheads="1"/>
            </p:cNvSpPr>
            <p:nvPr/>
          </p:nvSpPr>
          <p:spPr bwMode="auto">
            <a:xfrm>
              <a:off x="5517854" y="8332641"/>
              <a:ext cx="122887"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Rectangle 59"/>
            <p:cNvSpPr>
              <a:spLocks noChangeArrowheads="1"/>
            </p:cNvSpPr>
            <p:nvPr/>
          </p:nvSpPr>
          <p:spPr bwMode="auto">
            <a:xfrm>
              <a:off x="3581048" y="8332641"/>
              <a:ext cx="1825941"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Rectangle 60"/>
            <p:cNvSpPr>
              <a:spLocks noChangeArrowheads="1"/>
            </p:cNvSpPr>
            <p:nvPr/>
          </p:nvSpPr>
          <p:spPr bwMode="auto">
            <a:xfrm>
              <a:off x="3343288" y="8332641"/>
              <a:ext cx="124223"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Rectangle 61"/>
            <p:cNvSpPr>
              <a:spLocks noChangeArrowheads="1"/>
            </p:cNvSpPr>
            <p:nvPr/>
          </p:nvSpPr>
          <p:spPr bwMode="auto">
            <a:xfrm>
              <a:off x="2016911" y="8626501"/>
              <a:ext cx="3390078" cy="355304"/>
            </a:xfrm>
            <a:prstGeom prst="rect">
              <a:avLst/>
            </a:prstGeom>
            <a:solidFill>
              <a:schemeClr val="accent6">
                <a:lumMod val="50000"/>
                <a:lumOff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4" name="Rectangle 62"/>
            <p:cNvSpPr>
              <a:spLocks noChangeArrowheads="1"/>
            </p:cNvSpPr>
            <p:nvPr/>
          </p:nvSpPr>
          <p:spPr bwMode="auto">
            <a:xfrm>
              <a:off x="2087704" y="8687944"/>
              <a:ext cx="125558"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5" name="Rectangle 63"/>
            <p:cNvSpPr>
              <a:spLocks noChangeArrowheads="1"/>
            </p:cNvSpPr>
            <p:nvPr/>
          </p:nvSpPr>
          <p:spPr bwMode="auto">
            <a:xfrm>
              <a:off x="2687446" y="8687944"/>
              <a:ext cx="2573949" cy="2310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6" name="Rectangle 64"/>
            <p:cNvSpPr>
              <a:spLocks noChangeArrowheads="1"/>
            </p:cNvSpPr>
            <p:nvPr/>
          </p:nvSpPr>
          <p:spPr bwMode="auto">
            <a:xfrm>
              <a:off x="1355725" y="8972454"/>
              <a:ext cx="4382524" cy="283174"/>
            </a:xfrm>
            <a:prstGeom prst="rect">
              <a:avLst/>
            </a:pr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27" name="Rectangle 65"/>
            <p:cNvSpPr>
              <a:spLocks noChangeArrowheads="1"/>
            </p:cNvSpPr>
            <p:nvPr/>
          </p:nvSpPr>
          <p:spPr bwMode="auto">
            <a:xfrm>
              <a:off x="1445219" y="9032562"/>
              <a:ext cx="80144" cy="185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8" name="Rectangle 66"/>
            <p:cNvSpPr>
              <a:spLocks noChangeArrowheads="1"/>
            </p:cNvSpPr>
            <p:nvPr/>
          </p:nvSpPr>
          <p:spPr bwMode="auto">
            <a:xfrm>
              <a:off x="1602835" y="9032562"/>
              <a:ext cx="81480" cy="185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7" name="Rectangle 67"/>
            <p:cNvSpPr>
              <a:spLocks noChangeArrowheads="1"/>
            </p:cNvSpPr>
            <p:nvPr/>
          </p:nvSpPr>
          <p:spPr bwMode="auto">
            <a:xfrm>
              <a:off x="1761786" y="9032562"/>
              <a:ext cx="81480" cy="185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8" name="Rectangle 68"/>
            <p:cNvSpPr>
              <a:spLocks noChangeArrowheads="1"/>
            </p:cNvSpPr>
            <p:nvPr/>
          </p:nvSpPr>
          <p:spPr bwMode="auto">
            <a:xfrm>
              <a:off x="1918067" y="9032562"/>
              <a:ext cx="80144" cy="185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1" name="Rectangle 69"/>
            <p:cNvSpPr>
              <a:spLocks noChangeArrowheads="1"/>
            </p:cNvSpPr>
            <p:nvPr/>
          </p:nvSpPr>
          <p:spPr bwMode="auto">
            <a:xfrm>
              <a:off x="2077018" y="9032562"/>
              <a:ext cx="80144" cy="185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2" name="Rectangle 70"/>
            <p:cNvSpPr>
              <a:spLocks noChangeArrowheads="1"/>
            </p:cNvSpPr>
            <p:nvPr/>
          </p:nvSpPr>
          <p:spPr bwMode="auto">
            <a:xfrm>
              <a:off x="2235970" y="9032562"/>
              <a:ext cx="80144" cy="18566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5" name="Rectangle 71"/>
            <p:cNvSpPr>
              <a:spLocks noChangeArrowheads="1"/>
            </p:cNvSpPr>
            <p:nvPr/>
          </p:nvSpPr>
          <p:spPr bwMode="auto">
            <a:xfrm>
              <a:off x="2060989" y="7276079"/>
              <a:ext cx="2086407" cy="241766"/>
            </a:xfrm>
            <a:prstGeom prst="rect">
              <a:avLst/>
            </a:pr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6" name="Rectangle 72"/>
            <p:cNvSpPr>
              <a:spLocks noChangeArrowheads="1"/>
            </p:cNvSpPr>
            <p:nvPr/>
          </p:nvSpPr>
          <p:spPr bwMode="auto">
            <a:xfrm>
              <a:off x="2114419" y="7318823"/>
              <a:ext cx="96172" cy="158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9" name="Rectangle 73"/>
            <p:cNvSpPr>
              <a:spLocks noChangeArrowheads="1"/>
            </p:cNvSpPr>
            <p:nvPr/>
          </p:nvSpPr>
          <p:spPr bwMode="auto">
            <a:xfrm>
              <a:off x="2483080" y="7318823"/>
              <a:ext cx="1589516" cy="158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0" name="Rectangle 74"/>
            <p:cNvSpPr>
              <a:spLocks noChangeArrowheads="1"/>
            </p:cNvSpPr>
            <p:nvPr/>
          </p:nvSpPr>
          <p:spPr bwMode="auto">
            <a:xfrm>
              <a:off x="2289399" y="7318823"/>
              <a:ext cx="96172" cy="15895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3" name="Rectangle 75"/>
            <p:cNvSpPr>
              <a:spLocks noChangeArrowheads="1"/>
            </p:cNvSpPr>
            <p:nvPr/>
          </p:nvSpPr>
          <p:spPr bwMode="auto">
            <a:xfrm>
              <a:off x="2539180" y="8034773"/>
              <a:ext cx="2087743" cy="241766"/>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4" name="Rectangle 76"/>
            <p:cNvSpPr>
              <a:spLocks noChangeArrowheads="1"/>
            </p:cNvSpPr>
            <p:nvPr/>
          </p:nvSpPr>
          <p:spPr bwMode="auto">
            <a:xfrm>
              <a:off x="2592609" y="8077516"/>
              <a:ext cx="97509" cy="1562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5" name="Rectangle 77"/>
            <p:cNvSpPr>
              <a:spLocks noChangeArrowheads="1"/>
            </p:cNvSpPr>
            <p:nvPr/>
          </p:nvSpPr>
          <p:spPr bwMode="auto">
            <a:xfrm>
              <a:off x="2961270" y="8077516"/>
              <a:ext cx="1590853" cy="1562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6" name="Rectangle 78"/>
            <p:cNvSpPr>
              <a:spLocks noChangeArrowheads="1"/>
            </p:cNvSpPr>
            <p:nvPr/>
          </p:nvSpPr>
          <p:spPr bwMode="auto">
            <a:xfrm>
              <a:off x="2767590" y="8077516"/>
              <a:ext cx="97509" cy="1562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7" name="Rectangle 79"/>
            <p:cNvSpPr>
              <a:spLocks noChangeArrowheads="1"/>
            </p:cNvSpPr>
            <p:nvPr/>
          </p:nvSpPr>
          <p:spPr bwMode="auto">
            <a:xfrm>
              <a:off x="2854412" y="6670995"/>
              <a:ext cx="1944820" cy="249781"/>
            </a:xfrm>
            <a:prstGeom prst="rect">
              <a:avLst/>
            </a:prstGeom>
            <a:solidFill>
              <a:schemeClr val="accent1">
                <a:lumMod val="40000"/>
                <a:lumOff val="6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8" name="Rectangle 80"/>
            <p:cNvSpPr>
              <a:spLocks noChangeArrowheads="1"/>
            </p:cNvSpPr>
            <p:nvPr/>
          </p:nvSpPr>
          <p:spPr bwMode="auto">
            <a:xfrm>
              <a:off x="2854412" y="6708395"/>
              <a:ext cx="1944820" cy="17498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9" name="Rectangle 81"/>
            <p:cNvSpPr>
              <a:spLocks noChangeArrowheads="1"/>
            </p:cNvSpPr>
            <p:nvPr/>
          </p:nvSpPr>
          <p:spPr bwMode="auto">
            <a:xfrm>
              <a:off x="3050764" y="7517847"/>
              <a:ext cx="2087743" cy="516926"/>
            </a:xfrm>
            <a:prstGeom prst="rect">
              <a:avLst/>
            </a:pr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0" name="Rectangle 82"/>
            <p:cNvSpPr>
              <a:spLocks noChangeArrowheads="1"/>
            </p:cNvSpPr>
            <p:nvPr/>
          </p:nvSpPr>
          <p:spPr bwMode="auto">
            <a:xfrm>
              <a:off x="3435454" y="7597990"/>
              <a:ext cx="1457280" cy="150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1" name="Rectangle 83"/>
            <p:cNvSpPr>
              <a:spLocks noChangeArrowheads="1"/>
            </p:cNvSpPr>
            <p:nvPr/>
          </p:nvSpPr>
          <p:spPr bwMode="auto">
            <a:xfrm>
              <a:off x="3435454" y="7802356"/>
              <a:ext cx="1457280" cy="15093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2" name="Freeform 84"/>
            <p:cNvSpPr>
              <a:spLocks/>
            </p:cNvSpPr>
            <p:nvPr/>
          </p:nvSpPr>
          <p:spPr bwMode="auto">
            <a:xfrm>
              <a:off x="4817932" y="3477268"/>
              <a:ext cx="341946" cy="458154"/>
            </a:xfrm>
            <a:custGeom>
              <a:avLst/>
              <a:gdLst>
                <a:gd name="T0" fmla="*/ 122 w 127"/>
                <a:gd name="T1" fmla="*/ 28 h 170"/>
                <a:gd name="T2" fmla="*/ 60 w 127"/>
                <a:gd name="T3" fmla="*/ 8 h 170"/>
                <a:gd name="T4" fmla="*/ 15 w 127"/>
                <a:gd name="T5" fmla="*/ 66 h 170"/>
                <a:gd name="T6" fmla="*/ 10 w 127"/>
                <a:gd name="T7" fmla="*/ 110 h 170"/>
                <a:gd name="T8" fmla="*/ 0 w 127"/>
                <a:gd name="T9" fmla="*/ 138 h 170"/>
                <a:gd name="T10" fmla="*/ 49 w 127"/>
                <a:gd name="T11" fmla="*/ 170 h 170"/>
                <a:gd name="T12" fmla="*/ 67 w 127"/>
                <a:gd name="T13" fmla="*/ 137 h 170"/>
                <a:gd name="T14" fmla="*/ 122 w 127"/>
                <a:gd name="T15" fmla="*/ 28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7" h="170">
                  <a:moveTo>
                    <a:pt x="122" y="28"/>
                  </a:moveTo>
                  <a:cubicBezTo>
                    <a:pt x="119" y="3"/>
                    <a:pt x="74" y="0"/>
                    <a:pt x="60" y="8"/>
                  </a:cubicBezTo>
                  <a:cubicBezTo>
                    <a:pt x="49" y="15"/>
                    <a:pt x="24" y="44"/>
                    <a:pt x="15" y="66"/>
                  </a:cubicBezTo>
                  <a:cubicBezTo>
                    <a:pt x="11" y="75"/>
                    <a:pt x="12" y="84"/>
                    <a:pt x="10" y="110"/>
                  </a:cubicBezTo>
                  <a:cubicBezTo>
                    <a:pt x="0" y="138"/>
                    <a:pt x="0" y="138"/>
                    <a:pt x="0" y="138"/>
                  </a:cubicBezTo>
                  <a:cubicBezTo>
                    <a:pt x="49" y="170"/>
                    <a:pt x="49" y="170"/>
                    <a:pt x="49" y="170"/>
                  </a:cubicBezTo>
                  <a:cubicBezTo>
                    <a:pt x="67" y="137"/>
                    <a:pt x="67" y="137"/>
                    <a:pt x="67" y="137"/>
                  </a:cubicBezTo>
                  <a:cubicBezTo>
                    <a:pt x="86" y="119"/>
                    <a:pt x="127" y="62"/>
                    <a:pt x="122" y="28"/>
                  </a:cubicBezTo>
                  <a:close/>
                </a:path>
              </a:pathLst>
            </a:custGeom>
            <a:solidFill>
              <a:srgbClr val="FFC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3" name="Freeform 85"/>
            <p:cNvSpPr>
              <a:spLocks/>
            </p:cNvSpPr>
            <p:nvPr/>
          </p:nvSpPr>
          <p:spPr bwMode="auto">
            <a:xfrm>
              <a:off x="4147397" y="3840586"/>
              <a:ext cx="834830" cy="995117"/>
            </a:xfrm>
            <a:custGeom>
              <a:avLst/>
              <a:gdLst>
                <a:gd name="T0" fmla="*/ 310 w 310"/>
                <a:gd name="T1" fmla="*/ 21 h 370"/>
                <a:gd name="T2" fmla="*/ 7 w 310"/>
                <a:gd name="T3" fmla="*/ 370 h 370"/>
                <a:gd name="T4" fmla="*/ 0 w 310"/>
                <a:gd name="T5" fmla="*/ 224 h 370"/>
                <a:gd name="T6" fmla="*/ 116 w 310"/>
                <a:gd name="T7" fmla="*/ 195 h 370"/>
                <a:gd name="T8" fmla="*/ 246 w 310"/>
                <a:gd name="T9" fmla="*/ 0 h 370"/>
                <a:gd name="T10" fmla="*/ 310 w 310"/>
                <a:gd name="T11" fmla="*/ 21 h 370"/>
              </a:gdLst>
              <a:ahLst/>
              <a:cxnLst>
                <a:cxn ang="0">
                  <a:pos x="T0" y="T1"/>
                </a:cxn>
                <a:cxn ang="0">
                  <a:pos x="T2" y="T3"/>
                </a:cxn>
                <a:cxn ang="0">
                  <a:pos x="T4" y="T5"/>
                </a:cxn>
                <a:cxn ang="0">
                  <a:pos x="T6" y="T7"/>
                </a:cxn>
                <a:cxn ang="0">
                  <a:pos x="T8" y="T9"/>
                </a:cxn>
                <a:cxn ang="0">
                  <a:pos x="T10" y="T11"/>
                </a:cxn>
              </a:cxnLst>
              <a:rect l="0" t="0" r="r" b="b"/>
              <a:pathLst>
                <a:path w="310" h="370">
                  <a:moveTo>
                    <a:pt x="310" y="21"/>
                  </a:moveTo>
                  <a:cubicBezTo>
                    <a:pt x="310" y="21"/>
                    <a:pt x="205" y="318"/>
                    <a:pt x="7" y="370"/>
                  </a:cubicBezTo>
                  <a:cubicBezTo>
                    <a:pt x="4" y="310"/>
                    <a:pt x="1" y="251"/>
                    <a:pt x="0" y="224"/>
                  </a:cubicBezTo>
                  <a:cubicBezTo>
                    <a:pt x="18" y="232"/>
                    <a:pt x="64" y="245"/>
                    <a:pt x="116" y="195"/>
                  </a:cubicBezTo>
                  <a:cubicBezTo>
                    <a:pt x="183" y="132"/>
                    <a:pt x="246" y="0"/>
                    <a:pt x="246" y="0"/>
                  </a:cubicBezTo>
                  <a:cubicBezTo>
                    <a:pt x="246" y="0"/>
                    <a:pt x="283" y="16"/>
                    <a:pt x="310" y="21"/>
                  </a:cubicBezTo>
                  <a:close/>
                </a:path>
              </a:pathLst>
            </a:custGeom>
            <a:solidFill>
              <a:srgbClr val="3555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4" name="Freeform 86"/>
            <p:cNvSpPr>
              <a:spLocks/>
            </p:cNvSpPr>
            <p:nvPr/>
          </p:nvSpPr>
          <p:spPr bwMode="auto">
            <a:xfrm>
              <a:off x="3878916" y="3378424"/>
              <a:ext cx="1870019" cy="357975"/>
            </a:xfrm>
            <a:custGeom>
              <a:avLst/>
              <a:gdLst>
                <a:gd name="T0" fmla="*/ 12 w 1400"/>
                <a:gd name="T1" fmla="*/ 189 h 268"/>
                <a:gd name="T2" fmla="*/ 1400 w 1400"/>
                <a:gd name="T3" fmla="*/ 268 h 268"/>
                <a:gd name="T4" fmla="*/ 1382 w 1400"/>
                <a:gd name="T5" fmla="*/ 0 h 268"/>
                <a:gd name="T6" fmla="*/ 0 w 1400"/>
                <a:gd name="T7" fmla="*/ 102 h 268"/>
                <a:gd name="T8" fmla="*/ 12 w 1400"/>
                <a:gd name="T9" fmla="*/ 189 h 268"/>
              </a:gdLst>
              <a:ahLst/>
              <a:cxnLst>
                <a:cxn ang="0">
                  <a:pos x="T0" y="T1"/>
                </a:cxn>
                <a:cxn ang="0">
                  <a:pos x="T2" y="T3"/>
                </a:cxn>
                <a:cxn ang="0">
                  <a:pos x="T4" y="T5"/>
                </a:cxn>
                <a:cxn ang="0">
                  <a:pos x="T6" y="T7"/>
                </a:cxn>
                <a:cxn ang="0">
                  <a:pos x="T8" y="T9"/>
                </a:cxn>
              </a:cxnLst>
              <a:rect l="0" t="0" r="r" b="b"/>
              <a:pathLst>
                <a:path w="1400" h="268">
                  <a:moveTo>
                    <a:pt x="12" y="189"/>
                  </a:moveTo>
                  <a:lnTo>
                    <a:pt x="1400" y="268"/>
                  </a:lnTo>
                  <a:lnTo>
                    <a:pt x="1382" y="0"/>
                  </a:lnTo>
                  <a:lnTo>
                    <a:pt x="0" y="102"/>
                  </a:lnTo>
                  <a:lnTo>
                    <a:pt x="12" y="189"/>
                  </a:lnTo>
                  <a:close/>
                </a:path>
              </a:pathLst>
            </a:custGeom>
            <a:solidFill>
              <a:srgbClr val="8A89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5" name="Freeform 87"/>
            <p:cNvSpPr>
              <a:spLocks/>
            </p:cNvSpPr>
            <p:nvPr/>
          </p:nvSpPr>
          <p:spPr bwMode="auto">
            <a:xfrm>
              <a:off x="5364246" y="3359724"/>
              <a:ext cx="180324" cy="411404"/>
            </a:xfrm>
            <a:custGeom>
              <a:avLst/>
              <a:gdLst>
                <a:gd name="T0" fmla="*/ 65 w 67"/>
                <a:gd name="T1" fmla="*/ 74 h 153"/>
                <a:gd name="T2" fmla="*/ 38 w 67"/>
                <a:gd name="T3" fmla="*/ 152 h 153"/>
                <a:gd name="T4" fmla="*/ 2 w 67"/>
                <a:gd name="T5" fmla="*/ 78 h 153"/>
                <a:gd name="T6" fmla="*/ 30 w 67"/>
                <a:gd name="T7" fmla="*/ 1 h 153"/>
                <a:gd name="T8" fmla="*/ 65 w 67"/>
                <a:gd name="T9" fmla="*/ 74 h 153"/>
              </a:gdLst>
              <a:ahLst/>
              <a:cxnLst>
                <a:cxn ang="0">
                  <a:pos x="T0" y="T1"/>
                </a:cxn>
                <a:cxn ang="0">
                  <a:pos x="T2" y="T3"/>
                </a:cxn>
                <a:cxn ang="0">
                  <a:pos x="T4" y="T5"/>
                </a:cxn>
                <a:cxn ang="0">
                  <a:pos x="T6" y="T7"/>
                </a:cxn>
                <a:cxn ang="0">
                  <a:pos x="T8" y="T9"/>
                </a:cxn>
              </a:cxnLst>
              <a:rect l="0" t="0" r="r" b="b"/>
              <a:pathLst>
                <a:path w="67" h="153">
                  <a:moveTo>
                    <a:pt x="65" y="74"/>
                  </a:moveTo>
                  <a:cubicBezTo>
                    <a:pt x="67" y="116"/>
                    <a:pt x="55" y="151"/>
                    <a:pt x="38" y="152"/>
                  </a:cubicBezTo>
                  <a:cubicBezTo>
                    <a:pt x="20" y="153"/>
                    <a:pt x="4" y="120"/>
                    <a:pt x="2" y="78"/>
                  </a:cubicBezTo>
                  <a:cubicBezTo>
                    <a:pt x="0" y="36"/>
                    <a:pt x="12" y="2"/>
                    <a:pt x="30" y="1"/>
                  </a:cubicBezTo>
                  <a:cubicBezTo>
                    <a:pt x="47" y="0"/>
                    <a:pt x="63" y="33"/>
                    <a:pt x="65" y="74"/>
                  </a:cubicBez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6" name="Freeform 88"/>
            <p:cNvSpPr>
              <a:spLocks/>
            </p:cNvSpPr>
            <p:nvPr/>
          </p:nvSpPr>
          <p:spPr bwMode="auto">
            <a:xfrm>
              <a:off x="5444389" y="3341024"/>
              <a:ext cx="291189" cy="446133"/>
            </a:xfrm>
            <a:custGeom>
              <a:avLst/>
              <a:gdLst>
                <a:gd name="T0" fmla="*/ 0 w 218"/>
                <a:gd name="T1" fmla="*/ 16 h 334"/>
                <a:gd name="T2" fmla="*/ 200 w 218"/>
                <a:gd name="T3" fmla="*/ 0 h 334"/>
                <a:gd name="T4" fmla="*/ 218 w 218"/>
                <a:gd name="T5" fmla="*/ 334 h 334"/>
                <a:gd name="T6" fmla="*/ 8 w 218"/>
                <a:gd name="T7" fmla="*/ 318 h 334"/>
                <a:gd name="T8" fmla="*/ 0 w 218"/>
                <a:gd name="T9" fmla="*/ 16 h 334"/>
              </a:gdLst>
              <a:ahLst/>
              <a:cxnLst>
                <a:cxn ang="0">
                  <a:pos x="T0" y="T1"/>
                </a:cxn>
                <a:cxn ang="0">
                  <a:pos x="T2" y="T3"/>
                </a:cxn>
                <a:cxn ang="0">
                  <a:pos x="T4" y="T5"/>
                </a:cxn>
                <a:cxn ang="0">
                  <a:pos x="T6" y="T7"/>
                </a:cxn>
                <a:cxn ang="0">
                  <a:pos x="T8" y="T9"/>
                </a:cxn>
              </a:cxnLst>
              <a:rect l="0" t="0" r="r" b="b"/>
              <a:pathLst>
                <a:path w="218" h="334">
                  <a:moveTo>
                    <a:pt x="0" y="16"/>
                  </a:moveTo>
                  <a:lnTo>
                    <a:pt x="200" y="0"/>
                  </a:lnTo>
                  <a:lnTo>
                    <a:pt x="218" y="334"/>
                  </a:lnTo>
                  <a:lnTo>
                    <a:pt x="8" y="318"/>
                  </a:lnTo>
                  <a:lnTo>
                    <a:pt x="0" y="16"/>
                  </a:lnTo>
                  <a:close/>
                </a:path>
              </a:pathLst>
            </a:custGeom>
            <a:solidFill>
              <a:srgbClr val="94939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7" name="Freeform 89"/>
            <p:cNvSpPr>
              <a:spLocks/>
            </p:cNvSpPr>
            <p:nvPr/>
          </p:nvSpPr>
          <p:spPr bwMode="auto">
            <a:xfrm>
              <a:off x="5622041" y="3338353"/>
              <a:ext cx="201695" cy="451476"/>
            </a:xfrm>
            <a:custGeom>
              <a:avLst/>
              <a:gdLst>
                <a:gd name="T0" fmla="*/ 72 w 75"/>
                <a:gd name="T1" fmla="*/ 82 h 168"/>
                <a:gd name="T2" fmla="*/ 42 w 75"/>
                <a:gd name="T3" fmla="*/ 167 h 168"/>
                <a:gd name="T4" fmla="*/ 3 w 75"/>
                <a:gd name="T5" fmla="*/ 86 h 168"/>
                <a:gd name="T6" fmla="*/ 33 w 75"/>
                <a:gd name="T7" fmla="*/ 1 h 168"/>
                <a:gd name="T8" fmla="*/ 72 w 75"/>
                <a:gd name="T9" fmla="*/ 82 h 168"/>
              </a:gdLst>
              <a:ahLst/>
              <a:cxnLst>
                <a:cxn ang="0">
                  <a:pos x="T0" y="T1"/>
                </a:cxn>
                <a:cxn ang="0">
                  <a:pos x="T2" y="T3"/>
                </a:cxn>
                <a:cxn ang="0">
                  <a:pos x="T4" y="T5"/>
                </a:cxn>
                <a:cxn ang="0">
                  <a:pos x="T6" y="T7"/>
                </a:cxn>
                <a:cxn ang="0">
                  <a:pos x="T8" y="T9"/>
                </a:cxn>
              </a:cxnLst>
              <a:rect l="0" t="0" r="r" b="b"/>
              <a:pathLst>
                <a:path w="75" h="168">
                  <a:moveTo>
                    <a:pt x="72" y="82"/>
                  </a:moveTo>
                  <a:cubicBezTo>
                    <a:pt x="75" y="128"/>
                    <a:pt x="61" y="166"/>
                    <a:pt x="42" y="167"/>
                  </a:cubicBezTo>
                  <a:cubicBezTo>
                    <a:pt x="23" y="168"/>
                    <a:pt x="5" y="132"/>
                    <a:pt x="3" y="86"/>
                  </a:cubicBezTo>
                  <a:cubicBezTo>
                    <a:pt x="0" y="40"/>
                    <a:pt x="14" y="2"/>
                    <a:pt x="33" y="1"/>
                  </a:cubicBezTo>
                  <a:cubicBezTo>
                    <a:pt x="52" y="0"/>
                    <a:pt x="70" y="36"/>
                    <a:pt x="72" y="8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78" name="Freeform 90"/>
            <p:cNvSpPr>
              <a:spLocks/>
            </p:cNvSpPr>
            <p:nvPr/>
          </p:nvSpPr>
          <p:spPr bwMode="auto">
            <a:xfrm>
              <a:off x="4586852" y="6411864"/>
              <a:ext cx="387361" cy="341946"/>
            </a:xfrm>
            <a:custGeom>
              <a:avLst/>
              <a:gdLst>
                <a:gd name="T0" fmla="*/ 50 w 144"/>
                <a:gd name="T1" fmla="*/ 12 h 127"/>
                <a:gd name="T2" fmla="*/ 47 w 144"/>
                <a:gd name="T3" fmla="*/ 23 h 127"/>
                <a:gd name="T4" fmla="*/ 90 w 144"/>
                <a:gd name="T5" fmla="*/ 44 h 127"/>
                <a:gd name="T6" fmla="*/ 134 w 144"/>
                <a:gd name="T7" fmla="*/ 113 h 127"/>
                <a:gd name="T8" fmla="*/ 54 w 144"/>
                <a:gd name="T9" fmla="*/ 97 h 127"/>
                <a:gd name="T10" fmla="*/ 29 w 144"/>
                <a:gd name="T11" fmla="*/ 76 h 127"/>
                <a:gd name="T12" fmla="*/ 22 w 144"/>
                <a:gd name="T13" fmla="*/ 82 h 127"/>
                <a:gd name="T14" fmla="*/ 0 w 144"/>
                <a:gd name="T15" fmla="*/ 67 h 127"/>
                <a:gd name="T16" fmla="*/ 14 w 144"/>
                <a:gd name="T17" fmla="*/ 0 h 127"/>
                <a:gd name="T18" fmla="*/ 50 w 144"/>
                <a:gd name="T19" fmla="*/ 12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4" h="127">
                  <a:moveTo>
                    <a:pt x="50" y="12"/>
                  </a:moveTo>
                  <a:cubicBezTo>
                    <a:pt x="50" y="12"/>
                    <a:pt x="44" y="13"/>
                    <a:pt x="47" y="23"/>
                  </a:cubicBezTo>
                  <a:cubicBezTo>
                    <a:pt x="61" y="27"/>
                    <a:pt x="76" y="34"/>
                    <a:pt x="90" y="44"/>
                  </a:cubicBezTo>
                  <a:cubicBezTo>
                    <a:pt x="125" y="67"/>
                    <a:pt x="144" y="98"/>
                    <a:pt x="134" y="113"/>
                  </a:cubicBezTo>
                  <a:cubicBezTo>
                    <a:pt x="124" y="127"/>
                    <a:pt x="88" y="120"/>
                    <a:pt x="54" y="97"/>
                  </a:cubicBezTo>
                  <a:cubicBezTo>
                    <a:pt x="45" y="91"/>
                    <a:pt x="36" y="83"/>
                    <a:pt x="29" y="76"/>
                  </a:cubicBezTo>
                  <a:cubicBezTo>
                    <a:pt x="22" y="82"/>
                    <a:pt x="22" y="82"/>
                    <a:pt x="22" y="82"/>
                  </a:cubicBezTo>
                  <a:cubicBezTo>
                    <a:pt x="0" y="67"/>
                    <a:pt x="0" y="67"/>
                    <a:pt x="0" y="67"/>
                  </a:cubicBezTo>
                  <a:cubicBezTo>
                    <a:pt x="0" y="67"/>
                    <a:pt x="1" y="7"/>
                    <a:pt x="14" y="0"/>
                  </a:cubicBezTo>
                  <a:lnTo>
                    <a:pt x="50" y="12"/>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9" name="Freeform 91"/>
            <p:cNvSpPr>
              <a:spLocks/>
            </p:cNvSpPr>
            <p:nvPr/>
          </p:nvSpPr>
          <p:spPr bwMode="auto">
            <a:xfrm>
              <a:off x="4142054" y="6533414"/>
              <a:ext cx="382018" cy="360647"/>
            </a:xfrm>
            <a:custGeom>
              <a:avLst/>
              <a:gdLst>
                <a:gd name="T0" fmla="*/ 53 w 142"/>
                <a:gd name="T1" fmla="*/ 15 h 134"/>
                <a:gd name="T2" fmla="*/ 50 w 142"/>
                <a:gd name="T3" fmla="*/ 25 h 134"/>
                <a:gd name="T4" fmla="*/ 92 w 142"/>
                <a:gd name="T5" fmla="*/ 49 h 134"/>
                <a:gd name="T6" fmla="*/ 131 w 142"/>
                <a:gd name="T7" fmla="*/ 120 h 134"/>
                <a:gd name="T8" fmla="*/ 52 w 142"/>
                <a:gd name="T9" fmla="*/ 100 h 134"/>
                <a:gd name="T10" fmla="*/ 29 w 142"/>
                <a:gd name="T11" fmla="*/ 77 h 134"/>
                <a:gd name="T12" fmla="*/ 21 w 142"/>
                <a:gd name="T13" fmla="*/ 82 h 134"/>
                <a:gd name="T14" fmla="*/ 0 w 142"/>
                <a:gd name="T15" fmla="*/ 66 h 134"/>
                <a:gd name="T16" fmla="*/ 18 w 142"/>
                <a:gd name="T17" fmla="*/ 0 h 134"/>
                <a:gd name="T18" fmla="*/ 53 w 142"/>
                <a:gd name="T19" fmla="*/ 15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34">
                  <a:moveTo>
                    <a:pt x="53" y="15"/>
                  </a:moveTo>
                  <a:cubicBezTo>
                    <a:pt x="53" y="15"/>
                    <a:pt x="47" y="15"/>
                    <a:pt x="50" y="25"/>
                  </a:cubicBezTo>
                  <a:cubicBezTo>
                    <a:pt x="63" y="30"/>
                    <a:pt x="78" y="38"/>
                    <a:pt x="92" y="49"/>
                  </a:cubicBezTo>
                  <a:cubicBezTo>
                    <a:pt x="124" y="74"/>
                    <a:pt x="142" y="106"/>
                    <a:pt x="131" y="120"/>
                  </a:cubicBezTo>
                  <a:cubicBezTo>
                    <a:pt x="120" y="134"/>
                    <a:pt x="85" y="125"/>
                    <a:pt x="52" y="100"/>
                  </a:cubicBezTo>
                  <a:cubicBezTo>
                    <a:pt x="43" y="92"/>
                    <a:pt x="35" y="85"/>
                    <a:pt x="29" y="77"/>
                  </a:cubicBezTo>
                  <a:cubicBezTo>
                    <a:pt x="21" y="82"/>
                    <a:pt x="21" y="82"/>
                    <a:pt x="21" y="82"/>
                  </a:cubicBezTo>
                  <a:cubicBezTo>
                    <a:pt x="0" y="66"/>
                    <a:pt x="0" y="66"/>
                    <a:pt x="0" y="66"/>
                  </a:cubicBezTo>
                  <a:cubicBezTo>
                    <a:pt x="0" y="66"/>
                    <a:pt x="4" y="6"/>
                    <a:pt x="18" y="0"/>
                  </a:cubicBezTo>
                  <a:lnTo>
                    <a:pt x="53" y="15"/>
                  </a:lnTo>
                  <a:close/>
                </a:path>
              </a:pathLst>
            </a:custGeom>
            <a:solidFill>
              <a:srgbClr val="14141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0" name="Freeform 92"/>
            <p:cNvSpPr>
              <a:spLocks/>
            </p:cNvSpPr>
            <p:nvPr/>
          </p:nvSpPr>
          <p:spPr bwMode="auto">
            <a:xfrm>
              <a:off x="3236430" y="5623784"/>
              <a:ext cx="1218184" cy="1000460"/>
            </a:xfrm>
            <a:custGeom>
              <a:avLst/>
              <a:gdLst>
                <a:gd name="T0" fmla="*/ 453 w 453"/>
                <a:gd name="T1" fmla="*/ 82 h 372"/>
                <a:gd name="T2" fmla="*/ 397 w 453"/>
                <a:gd name="T3" fmla="*/ 356 h 372"/>
                <a:gd name="T4" fmla="*/ 395 w 453"/>
                <a:gd name="T5" fmla="*/ 363 h 372"/>
                <a:gd name="T6" fmla="*/ 330 w 453"/>
                <a:gd name="T7" fmla="*/ 372 h 372"/>
                <a:gd name="T8" fmla="*/ 353 w 453"/>
                <a:gd name="T9" fmla="*/ 122 h 372"/>
                <a:gd name="T10" fmla="*/ 93 w 453"/>
                <a:gd name="T11" fmla="*/ 122 h 372"/>
                <a:gd name="T12" fmla="*/ 0 w 453"/>
                <a:gd name="T13" fmla="*/ 15 h 372"/>
                <a:gd name="T14" fmla="*/ 34 w 453"/>
                <a:gd name="T15" fmla="*/ 24 h 372"/>
                <a:gd name="T16" fmla="*/ 220 w 453"/>
                <a:gd name="T17" fmla="*/ 0 h 372"/>
                <a:gd name="T18" fmla="*/ 450 w 453"/>
                <a:gd name="T19" fmla="*/ 58 h 372"/>
                <a:gd name="T20" fmla="*/ 453 w 453"/>
                <a:gd name="T21" fmla="*/ 82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3" h="372">
                  <a:moveTo>
                    <a:pt x="453" y="82"/>
                  </a:moveTo>
                  <a:cubicBezTo>
                    <a:pt x="449" y="148"/>
                    <a:pt x="406" y="320"/>
                    <a:pt x="397" y="356"/>
                  </a:cubicBezTo>
                  <a:cubicBezTo>
                    <a:pt x="396" y="361"/>
                    <a:pt x="395" y="363"/>
                    <a:pt x="395" y="363"/>
                  </a:cubicBezTo>
                  <a:cubicBezTo>
                    <a:pt x="330" y="372"/>
                    <a:pt x="330" y="372"/>
                    <a:pt x="330" y="372"/>
                  </a:cubicBezTo>
                  <a:cubicBezTo>
                    <a:pt x="353" y="122"/>
                    <a:pt x="353" y="122"/>
                    <a:pt x="353" y="122"/>
                  </a:cubicBezTo>
                  <a:cubicBezTo>
                    <a:pt x="353" y="122"/>
                    <a:pt x="179" y="132"/>
                    <a:pt x="93" y="122"/>
                  </a:cubicBezTo>
                  <a:cubicBezTo>
                    <a:pt x="7" y="112"/>
                    <a:pt x="0" y="15"/>
                    <a:pt x="0" y="15"/>
                  </a:cubicBezTo>
                  <a:cubicBezTo>
                    <a:pt x="34" y="24"/>
                    <a:pt x="34" y="24"/>
                    <a:pt x="34" y="24"/>
                  </a:cubicBezTo>
                  <a:cubicBezTo>
                    <a:pt x="220" y="0"/>
                    <a:pt x="220" y="0"/>
                    <a:pt x="220" y="0"/>
                  </a:cubicBezTo>
                  <a:cubicBezTo>
                    <a:pt x="246" y="0"/>
                    <a:pt x="414" y="11"/>
                    <a:pt x="450" y="58"/>
                  </a:cubicBezTo>
                  <a:cubicBezTo>
                    <a:pt x="453" y="61"/>
                    <a:pt x="453" y="70"/>
                    <a:pt x="453" y="82"/>
                  </a:cubicBezTo>
                  <a:close/>
                </a:path>
              </a:pathLst>
            </a:custGeom>
            <a:solidFill>
              <a:srgbClr val="2C46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1" name="Freeform 93"/>
            <p:cNvSpPr>
              <a:spLocks/>
            </p:cNvSpPr>
            <p:nvPr/>
          </p:nvSpPr>
          <p:spPr bwMode="auto">
            <a:xfrm>
              <a:off x="3738664" y="5498225"/>
              <a:ext cx="1190134" cy="1008474"/>
            </a:xfrm>
            <a:custGeom>
              <a:avLst/>
              <a:gdLst>
                <a:gd name="T0" fmla="*/ 434 w 442"/>
                <a:gd name="T1" fmla="*/ 61 h 375"/>
                <a:gd name="T2" fmla="*/ 116 w 442"/>
                <a:gd name="T3" fmla="*/ 16 h 375"/>
                <a:gd name="T4" fmla="*/ 0 w 442"/>
                <a:gd name="T5" fmla="*/ 29 h 375"/>
                <a:gd name="T6" fmla="*/ 119 w 442"/>
                <a:gd name="T7" fmla="*/ 125 h 375"/>
                <a:gd name="T8" fmla="*/ 338 w 442"/>
                <a:gd name="T9" fmla="*/ 125 h 375"/>
                <a:gd name="T10" fmla="*/ 315 w 442"/>
                <a:gd name="T11" fmla="*/ 375 h 375"/>
                <a:gd name="T12" fmla="*/ 379 w 442"/>
                <a:gd name="T13" fmla="*/ 366 h 375"/>
                <a:gd name="T14" fmla="*/ 434 w 442"/>
                <a:gd name="T15" fmla="*/ 61 h 3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2" h="375">
                  <a:moveTo>
                    <a:pt x="434" y="61"/>
                  </a:moveTo>
                  <a:cubicBezTo>
                    <a:pt x="412" y="15"/>
                    <a:pt x="190" y="0"/>
                    <a:pt x="116" y="16"/>
                  </a:cubicBezTo>
                  <a:cubicBezTo>
                    <a:pt x="0" y="29"/>
                    <a:pt x="0" y="29"/>
                    <a:pt x="0" y="29"/>
                  </a:cubicBezTo>
                  <a:cubicBezTo>
                    <a:pt x="0" y="29"/>
                    <a:pt x="33" y="116"/>
                    <a:pt x="119" y="125"/>
                  </a:cubicBezTo>
                  <a:cubicBezTo>
                    <a:pt x="205" y="135"/>
                    <a:pt x="338" y="125"/>
                    <a:pt x="338" y="125"/>
                  </a:cubicBezTo>
                  <a:cubicBezTo>
                    <a:pt x="315" y="375"/>
                    <a:pt x="315" y="375"/>
                    <a:pt x="315" y="375"/>
                  </a:cubicBezTo>
                  <a:cubicBezTo>
                    <a:pt x="379" y="366"/>
                    <a:pt x="379" y="366"/>
                    <a:pt x="379" y="366"/>
                  </a:cubicBezTo>
                  <a:cubicBezTo>
                    <a:pt x="379" y="366"/>
                    <a:pt x="442" y="77"/>
                    <a:pt x="434" y="61"/>
                  </a:cubicBezTo>
                  <a:close/>
                </a:path>
              </a:pathLst>
            </a:custGeom>
            <a:solidFill>
              <a:srgbClr val="2C465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2" name="Freeform 94"/>
            <p:cNvSpPr>
              <a:spLocks/>
            </p:cNvSpPr>
            <p:nvPr/>
          </p:nvSpPr>
          <p:spPr bwMode="auto">
            <a:xfrm>
              <a:off x="3828158" y="5599741"/>
              <a:ext cx="653171" cy="244438"/>
            </a:xfrm>
            <a:custGeom>
              <a:avLst/>
              <a:gdLst>
                <a:gd name="T0" fmla="*/ 233 w 243"/>
                <a:gd name="T1" fmla="*/ 91 h 91"/>
                <a:gd name="T2" fmla="*/ 230 w 243"/>
                <a:gd name="T3" fmla="*/ 67 h 91"/>
                <a:gd name="T4" fmla="*/ 0 w 243"/>
                <a:gd name="T5" fmla="*/ 9 h 91"/>
                <a:gd name="T6" fmla="*/ 15 w 243"/>
                <a:gd name="T7" fmla="*/ 0 h 91"/>
                <a:gd name="T8" fmla="*/ 233 w 243"/>
                <a:gd name="T9" fmla="*/ 56 h 91"/>
                <a:gd name="T10" fmla="*/ 233 w 243"/>
                <a:gd name="T11" fmla="*/ 91 h 91"/>
              </a:gdLst>
              <a:ahLst/>
              <a:cxnLst>
                <a:cxn ang="0">
                  <a:pos x="T0" y="T1"/>
                </a:cxn>
                <a:cxn ang="0">
                  <a:pos x="T2" y="T3"/>
                </a:cxn>
                <a:cxn ang="0">
                  <a:pos x="T4" y="T5"/>
                </a:cxn>
                <a:cxn ang="0">
                  <a:pos x="T6" y="T7"/>
                </a:cxn>
                <a:cxn ang="0">
                  <a:pos x="T8" y="T9"/>
                </a:cxn>
                <a:cxn ang="0">
                  <a:pos x="T10" y="T11"/>
                </a:cxn>
              </a:cxnLst>
              <a:rect l="0" t="0" r="r" b="b"/>
              <a:pathLst>
                <a:path w="243" h="91">
                  <a:moveTo>
                    <a:pt x="233" y="91"/>
                  </a:moveTo>
                  <a:cubicBezTo>
                    <a:pt x="233" y="79"/>
                    <a:pt x="233" y="70"/>
                    <a:pt x="230" y="67"/>
                  </a:cubicBezTo>
                  <a:cubicBezTo>
                    <a:pt x="194" y="20"/>
                    <a:pt x="26" y="9"/>
                    <a:pt x="0" y="9"/>
                  </a:cubicBezTo>
                  <a:cubicBezTo>
                    <a:pt x="15" y="0"/>
                    <a:pt x="15" y="0"/>
                    <a:pt x="15" y="0"/>
                  </a:cubicBezTo>
                  <a:cubicBezTo>
                    <a:pt x="42" y="0"/>
                    <a:pt x="199" y="7"/>
                    <a:pt x="233" y="56"/>
                  </a:cubicBezTo>
                  <a:cubicBezTo>
                    <a:pt x="243" y="72"/>
                    <a:pt x="240" y="85"/>
                    <a:pt x="233" y="91"/>
                  </a:cubicBezTo>
                  <a:close/>
                </a:path>
              </a:pathLst>
            </a:custGeom>
            <a:solidFill>
              <a:srgbClr val="2238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3" name="Freeform 95"/>
            <p:cNvSpPr>
              <a:spLocks/>
            </p:cNvSpPr>
            <p:nvPr/>
          </p:nvSpPr>
          <p:spPr bwMode="auto">
            <a:xfrm>
              <a:off x="3064122" y="4276034"/>
              <a:ext cx="1204827" cy="1544102"/>
            </a:xfrm>
            <a:custGeom>
              <a:avLst/>
              <a:gdLst>
                <a:gd name="T0" fmla="*/ 80 w 448"/>
                <a:gd name="T1" fmla="*/ 574 h 574"/>
                <a:gd name="T2" fmla="*/ 15 w 448"/>
                <a:gd name="T3" fmla="*/ 382 h 574"/>
                <a:gd name="T4" fmla="*/ 70 w 448"/>
                <a:gd name="T5" fmla="*/ 0 h 574"/>
                <a:gd name="T6" fmla="*/ 70 w 448"/>
                <a:gd name="T7" fmla="*/ 0 h 574"/>
                <a:gd name="T8" fmla="*/ 70 w 448"/>
                <a:gd name="T9" fmla="*/ 0 h 574"/>
                <a:gd name="T10" fmla="*/ 78 w 448"/>
                <a:gd name="T11" fmla="*/ 7 h 574"/>
                <a:gd name="T12" fmla="*/ 335 w 448"/>
                <a:gd name="T13" fmla="*/ 63 h 574"/>
                <a:gd name="T14" fmla="*/ 335 w 448"/>
                <a:gd name="T15" fmla="*/ 63 h 574"/>
                <a:gd name="T16" fmla="*/ 341 w 448"/>
                <a:gd name="T17" fmla="*/ 61 h 574"/>
                <a:gd name="T18" fmla="*/ 402 w 448"/>
                <a:gd name="T19" fmla="*/ 45 h 574"/>
                <a:gd name="T20" fmla="*/ 403 w 448"/>
                <a:gd name="T21" fmla="*/ 62 h 574"/>
                <a:gd name="T22" fmla="*/ 410 w 448"/>
                <a:gd name="T23" fmla="*/ 208 h 574"/>
                <a:gd name="T24" fmla="*/ 431 w 448"/>
                <a:gd name="T25" fmla="*/ 454 h 574"/>
                <a:gd name="T26" fmla="*/ 80 w 448"/>
                <a:gd name="T27" fmla="*/ 574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8" h="574">
                  <a:moveTo>
                    <a:pt x="80" y="574"/>
                  </a:moveTo>
                  <a:cubicBezTo>
                    <a:pt x="80" y="574"/>
                    <a:pt x="28" y="520"/>
                    <a:pt x="15" y="382"/>
                  </a:cubicBezTo>
                  <a:cubicBezTo>
                    <a:pt x="0" y="224"/>
                    <a:pt x="44" y="72"/>
                    <a:pt x="70" y="0"/>
                  </a:cubicBezTo>
                  <a:cubicBezTo>
                    <a:pt x="70" y="0"/>
                    <a:pt x="70" y="0"/>
                    <a:pt x="70" y="0"/>
                  </a:cubicBezTo>
                  <a:cubicBezTo>
                    <a:pt x="70" y="0"/>
                    <a:pt x="70" y="0"/>
                    <a:pt x="70" y="0"/>
                  </a:cubicBezTo>
                  <a:cubicBezTo>
                    <a:pt x="73" y="4"/>
                    <a:pt x="75" y="6"/>
                    <a:pt x="78" y="7"/>
                  </a:cubicBezTo>
                  <a:cubicBezTo>
                    <a:pt x="117" y="23"/>
                    <a:pt x="242" y="90"/>
                    <a:pt x="335" y="63"/>
                  </a:cubicBezTo>
                  <a:cubicBezTo>
                    <a:pt x="335" y="63"/>
                    <a:pt x="335" y="63"/>
                    <a:pt x="335" y="63"/>
                  </a:cubicBezTo>
                  <a:cubicBezTo>
                    <a:pt x="337" y="62"/>
                    <a:pt x="339" y="62"/>
                    <a:pt x="341" y="61"/>
                  </a:cubicBezTo>
                  <a:cubicBezTo>
                    <a:pt x="377" y="55"/>
                    <a:pt x="402" y="45"/>
                    <a:pt x="402" y="45"/>
                  </a:cubicBezTo>
                  <a:cubicBezTo>
                    <a:pt x="402" y="45"/>
                    <a:pt x="402" y="51"/>
                    <a:pt x="403" y="62"/>
                  </a:cubicBezTo>
                  <a:cubicBezTo>
                    <a:pt x="404" y="89"/>
                    <a:pt x="407" y="148"/>
                    <a:pt x="410" y="208"/>
                  </a:cubicBezTo>
                  <a:cubicBezTo>
                    <a:pt x="413" y="265"/>
                    <a:pt x="407" y="413"/>
                    <a:pt x="431" y="454"/>
                  </a:cubicBezTo>
                  <a:cubicBezTo>
                    <a:pt x="448" y="482"/>
                    <a:pt x="80" y="574"/>
                    <a:pt x="80" y="574"/>
                  </a:cubicBezTo>
                  <a:close/>
                </a:path>
              </a:pathLst>
            </a:custGeom>
            <a:solidFill>
              <a:srgbClr val="3555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4" name="Freeform 96"/>
            <p:cNvSpPr>
              <a:spLocks/>
            </p:cNvSpPr>
            <p:nvPr/>
          </p:nvSpPr>
          <p:spPr bwMode="auto">
            <a:xfrm>
              <a:off x="3693249" y="4521808"/>
              <a:ext cx="430104" cy="502234"/>
            </a:xfrm>
            <a:custGeom>
              <a:avLst/>
              <a:gdLst>
                <a:gd name="T0" fmla="*/ 322 w 322"/>
                <a:gd name="T1" fmla="*/ 0 h 376"/>
                <a:gd name="T2" fmla="*/ 250 w 322"/>
                <a:gd name="T3" fmla="*/ 273 h 376"/>
                <a:gd name="T4" fmla="*/ 222 w 322"/>
                <a:gd name="T5" fmla="*/ 376 h 376"/>
                <a:gd name="T6" fmla="*/ 159 w 322"/>
                <a:gd name="T7" fmla="*/ 278 h 376"/>
                <a:gd name="T8" fmla="*/ 0 w 322"/>
                <a:gd name="T9" fmla="*/ 24 h 376"/>
                <a:gd name="T10" fmla="*/ 322 w 322"/>
                <a:gd name="T11" fmla="*/ 0 h 376"/>
              </a:gdLst>
              <a:ahLst/>
              <a:cxnLst>
                <a:cxn ang="0">
                  <a:pos x="T0" y="T1"/>
                </a:cxn>
                <a:cxn ang="0">
                  <a:pos x="T2" y="T3"/>
                </a:cxn>
                <a:cxn ang="0">
                  <a:pos x="T4" y="T5"/>
                </a:cxn>
                <a:cxn ang="0">
                  <a:pos x="T6" y="T7"/>
                </a:cxn>
                <a:cxn ang="0">
                  <a:pos x="T8" y="T9"/>
                </a:cxn>
                <a:cxn ang="0">
                  <a:pos x="T10" y="T11"/>
                </a:cxn>
              </a:cxnLst>
              <a:rect l="0" t="0" r="r" b="b"/>
              <a:pathLst>
                <a:path w="322" h="376">
                  <a:moveTo>
                    <a:pt x="322" y="0"/>
                  </a:moveTo>
                  <a:lnTo>
                    <a:pt x="250" y="273"/>
                  </a:lnTo>
                  <a:lnTo>
                    <a:pt x="222" y="376"/>
                  </a:lnTo>
                  <a:lnTo>
                    <a:pt x="159" y="278"/>
                  </a:lnTo>
                  <a:lnTo>
                    <a:pt x="0" y="24"/>
                  </a:lnTo>
                  <a:lnTo>
                    <a:pt x="322" y="0"/>
                  </a:lnTo>
                  <a:close/>
                </a:path>
              </a:pathLst>
            </a:custGeom>
            <a:solidFill>
              <a:srgbClr val="FAFE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5" name="Freeform 97"/>
            <p:cNvSpPr>
              <a:spLocks/>
            </p:cNvSpPr>
            <p:nvPr/>
          </p:nvSpPr>
          <p:spPr bwMode="auto">
            <a:xfrm>
              <a:off x="3852201" y="4464372"/>
              <a:ext cx="188338" cy="559670"/>
            </a:xfrm>
            <a:custGeom>
              <a:avLst/>
              <a:gdLst>
                <a:gd name="T0" fmla="*/ 45 w 70"/>
                <a:gd name="T1" fmla="*/ 73 h 208"/>
                <a:gd name="T2" fmla="*/ 65 w 70"/>
                <a:gd name="T3" fmla="*/ 157 h 208"/>
                <a:gd name="T4" fmla="*/ 51 w 70"/>
                <a:gd name="T5" fmla="*/ 208 h 208"/>
                <a:gd name="T6" fmla="*/ 20 w 70"/>
                <a:gd name="T7" fmla="*/ 159 h 208"/>
                <a:gd name="T8" fmla="*/ 32 w 70"/>
                <a:gd name="T9" fmla="*/ 73 h 208"/>
                <a:gd name="T10" fmla="*/ 0 w 70"/>
                <a:gd name="T11" fmla="*/ 39 h 208"/>
                <a:gd name="T12" fmla="*/ 12 w 70"/>
                <a:gd name="T13" fmla="*/ 26 h 208"/>
                <a:gd name="T14" fmla="*/ 40 w 70"/>
                <a:gd name="T15" fmla="*/ 0 h 208"/>
                <a:gd name="T16" fmla="*/ 70 w 70"/>
                <a:gd name="T17" fmla="*/ 37 h 208"/>
                <a:gd name="T18" fmla="*/ 45 w 70"/>
                <a:gd name="T19" fmla="*/ 73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208">
                  <a:moveTo>
                    <a:pt x="45" y="73"/>
                  </a:moveTo>
                  <a:cubicBezTo>
                    <a:pt x="65" y="157"/>
                    <a:pt x="65" y="157"/>
                    <a:pt x="65" y="157"/>
                  </a:cubicBezTo>
                  <a:cubicBezTo>
                    <a:pt x="51" y="208"/>
                    <a:pt x="51" y="208"/>
                    <a:pt x="51" y="208"/>
                  </a:cubicBezTo>
                  <a:cubicBezTo>
                    <a:pt x="20" y="159"/>
                    <a:pt x="20" y="159"/>
                    <a:pt x="20" y="159"/>
                  </a:cubicBezTo>
                  <a:cubicBezTo>
                    <a:pt x="32" y="73"/>
                    <a:pt x="32" y="73"/>
                    <a:pt x="32" y="73"/>
                  </a:cubicBezTo>
                  <a:cubicBezTo>
                    <a:pt x="22" y="66"/>
                    <a:pt x="7" y="47"/>
                    <a:pt x="0" y="39"/>
                  </a:cubicBezTo>
                  <a:cubicBezTo>
                    <a:pt x="4" y="35"/>
                    <a:pt x="8" y="30"/>
                    <a:pt x="12" y="26"/>
                  </a:cubicBezTo>
                  <a:cubicBezTo>
                    <a:pt x="25" y="13"/>
                    <a:pt x="37" y="1"/>
                    <a:pt x="40" y="0"/>
                  </a:cubicBezTo>
                  <a:cubicBezTo>
                    <a:pt x="48" y="9"/>
                    <a:pt x="61" y="26"/>
                    <a:pt x="70" y="37"/>
                  </a:cubicBezTo>
                  <a:cubicBezTo>
                    <a:pt x="63" y="49"/>
                    <a:pt x="53" y="66"/>
                    <a:pt x="45" y="73"/>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86" name="Freeform 98"/>
            <p:cNvSpPr>
              <a:spLocks/>
            </p:cNvSpPr>
            <p:nvPr/>
          </p:nvSpPr>
          <p:spPr bwMode="auto">
            <a:xfrm>
              <a:off x="3193687" y="4276034"/>
              <a:ext cx="774722" cy="363318"/>
            </a:xfrm>
            <a:custGeom>
              <a:avLst/>
              <a:gdLst>
                <a:gd name="T0" fmla="*/ 288 w 288"/>
                <a:gd name="T1" fmla="*/ 64 h 135"/>
                <a:gd name="T2" fmla="*/ 268 w 288"/>
                <a:gd name="T3" fmla="*/ 96 h 135"/>
                <a:gd name="T4" fmla="*/ 260 w 288"/>
                <a:gd name="T5" fmla="*/ 112 h 135"/>
                <a:gd name="T6" fmla="*/ 250 w 288"/>
                <a:gd name="T7" fmla="*/ 128 h 135"/>
                <a:gd name="T8" fmla="*/ 3 w 288"/>
                <a:gd name="T9" fmla="*/ 45 h 135"/>
                <a:gd name="T10" fmla="*/ 22 w 288"/>
                <a:gd name="T11" fmla="*/ 0 h 135"/>
                <a:gd name="T12" fmla="*/ 22 w 288"/>
                <a:gd name="T13" fmla="*/ 0 h 135"/>
                <a:gd name="T14" fmla="*/ 30 w 288"/>
                <a:gd name="T15" fmla="*/ 7 h 135"/>
                <a:gd name="T16" fmla="*/ 287 w 288"/>
                <a:gd name="T17" fmla="*/ 63 h 135"/>
                <a:gd name="T18" fmla="*/ 287 w 288"/>
                <a:gd name="T19" fmla="*/ 63 h 135"/>
                <a:gd name="T20" fmla="*/ 287 w 288"/>
                <a:gd name="T21" fmla="*/ 63 h 135"/>
                <a:gd name="T22" fmla="*/ 288 w 288"/>
                <a:gd name="T23" fmla="*/ 6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8" h="135">
                  <a:moveTo>
                    <a:pt x="288" y="64"/>
                  </a:moveTo>
                  <a:cubicBezTo>
                    <a:pt x="286" y="65"/>
                    <a:pt x="277" y="81"/>
                    <a:pt x="268" y="96"/>
                  </a:cubicBezTo>
                  <a:cubicBezTo>
                    <a:pt x="265" y="102"/>
                    <a:pt x="262" y="107"/>
                    <a:pt x="260" y="112"/>
                  </a:cubicBezTo>
                  <a:cubicBezTo>
                    <a:pt x="254" y="121"/>
                    <a:pt x="250" y="128"/>
                    <a:pt x="250" y="128"/>
                  </a:cubicBezTo>
                  <a:cubicBezTo>
                    <a:pt x="207" y="135"/>
                    <a:pt x="6" y="55"/>
                    <a:pt x="3" y="45"/>
                  </a:cubicBezTo>
                  <a:cubicBezTo>
                    <a:pt x="0" y="34"/>
                    <a:pt x="22" y="0"/>
                    <a:pt x="22" y="0"/>
                  </a:cubicBezTo>
                  <a:cubicBezTo>
                    <a:pt x="22" y="0"/>
                    <a:pt x="22" y="0"/>
                    <a:pt x="22" y="0"/>
                  </a:cubicBezTo>
                  <a:cubicBezTo>
                    <a:pt x="25" y="4"/>
                    <a:pt x="27" y="6"/>
                    <a:pt x="30" y="7"/>
                  </a:cubicBezTo>
                  <a:cubicBezTo>
                    <a:pt x="69" y="23"/>
                    <a:pt x="194" y="90"/>
                    <a:pt x="287" y="63"/>
                  </a:cubicBezTo>
                  <a:cubicBezTo>
                    <a:pt x="287" y="63"/>
                    <a:pt x="287" y="63"/>
                    <a:pt x="287" y="63"/>
                  </a:cubicBezTo>
                  <a:cubicBezTo>
                    <a:pt x="287" y="63"/>
                    <a:pt x="287" y="63"/>
                    <a:pt x="287" y="63"/>
                  </a:cubicBezTo>
                  <a:cubicBezTo>
                    <a:pt x="288" y="64"/>
                    <a:pt x="288" y="64"/>
                    <a:pt x="288" y="64"/>
                  </a:cubicBezTo>
                  <a:close/>
                </a:path>
              </a:pathLst>
            </a:custGeom>
            <a:solidFill>
              <a:srgbClr val="E1E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7" name="Freeform 99"/>
            <p:cNvSpPr>
              <a:spLocks/>
            </p:cNvSpPr>
            <p:nvPr/>
          </p:nvSpPr>
          <p:spPr bwMode="auto">
            <a:xfrm>
              <a:off x="3956388" y="4461700"/>
              <a:ext cx="4008" cy="267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0" y="0"/>
                    <a:pt x="0" y="0"/>
                    <a:pt x="0" y="0"/>
                  </a:cubicBezTo>
                  <a:cubicBezTo>
                    <a:pt x="1" y="0"/>
                    <a:pt x="1" y="0"/>
                    <a:pt x="1" y="0"/>
                  </a:cubicBezTo>
                  <a:close/>
                </a:path>
              </a:pathLst>
            </a:custGeom>
            <a:solidFill>
              <a:srgbClr val="E1E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8" name="Freeform 100"/>
            <p:cNvSpPr>
              <a:spLocks/>
            </p:cNvSpPr>
            <p:nvPr/>
          </p:nvSpPr>
          <p:spPr bwMode="auto">
            <a:xfrm>
              <a:off x="3956388" y="4397585"/>
              <a:ext cx="191010" cy="196352"/>
            </a:xfrm>
            <a:custGeom>
              <a:avLst/>
              <a:gdLst>
                <a:gd name="T0" fmla="*/ 71 w 71"/>
                <a:gd name="T1" fmla="*/ 0 h 73"/>
                <a:gd name="T2" fmla="*/ 71 w 71"/>
                <a:gd name="T3" fmla="*/ 9 h 73"/>
                <a:gd name="T4" fmla="*/ 40 w 71"/>
                <a:gd name="T5" fmla="*/ 73 h 73"/>
                <a:gd name="T6" fmla="*/ 31 w 71"/>
                <a:gd name="T7" fmla="*/ 62 h 73"/>
                <a:gd name="T8" fmla="*/ 1 w 71"/>
                <a:gd name="T9" fmla="*/ 25 h 73"/>
                <a:gd name="T10" fmla="*/ 1 w 71"/>
                <a:gd name="T11" fmla="*/ 24 h 73"/>
                <a:gd name="T12" fmla="*/ 0 w 71"/>
                <a:gd name="T13" fmla="*/ 24 h 73"/>
                <a:gd name="T14" fmla="*/ 0 w 71"/>
                <a:gd name="T15" fmla="*/ 24 h 73"/>
                <a:gd name="T16" fmla="*/ 0 w 71"/>
                <a:gd name="T17" fmla="*/ 24 h 73"/>
                <a:gd name="T18" fmla="*/ 0 w 71"/>
                <a:gd name="T19" fmla="*/ 23 h 73"/>
                <a:gd name="T20" fmla="*/ 70 w 71"/>
                <a:gd name="T21" fmla="*/ 0 h 73"/>
                <a:gd name="T22" fmla="*/ 71 w 71"/>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73">
                  <a:moveTo>
                    <a:pt x="71" y="0"/>
                  </a:moveTo>
                  <a:cubicBezTo>
                    <a:pt x="71" y="9"/>
                    <a:pt x="71" y="9"/>
                    <a:pt x="71" y="9"/>
                  </a:cubicBezTo>
                  <a:cubicBezTo>
                    <a:pt x="71" y="20"/>
                    <a:pt x="64" y="63"/>
                    <a:pt x="40" y="73"/>
                  </a:cubicBezTo>
                  <a:cubicBezTo>
                    <a:pt x="40" y="73"/>
                    <a:pt x="36" y="69"/>
                    <a:pt x="31" y="62"/>
                  </a:cubicBezTo>
                  <a:cubicBezTo>
                    <a:pt x="22" y="51"/>
                    <a:pt x="9" y="34"/>
                    <a:pt x="1" y="25"/>
                  </a:cubicBezTo>
                  <a:cubicBezTo>
                    <a:pt x="1" y="25"/>
                    <a:pt x="1" y="24"/>
                    <a:pt x="1" y="24"/>
                  </a:cubicBezTo>
                  <a:cubicBezTo>
                    <a:pt x="1" y="24"/>
                    <a:pt x="1" y="24"/>
                    <a:pt x="0" y="24"/>
                  </a:cubicBezTo>
                  <a:cubicBezTo>
                    <a:pt x="0" y="24"/>
                    <a:pt x="0" y="24"/>
                    <a:pt x="0" y="24"/>
                  </a:cubicBezTo>
                  <a:cubicBezTo>
                    <a:pt x="0" y="24"/>
                    <a:pt x="0" y="24"/>
                    <a:pt x="0" y="24"/>
                  </a:cubicBezTo>
                  <a:cubicBezTo>
                    <a:pt x="0" y="24"/>
                    <a:pt x="0" y="24"/>
                    <a:pt x="0" y="23"/>
                  </a:cubicBezTo>
                  <a:cubicBezTo>
                    <a:pt x="24" y="23"/>
                    <a:pt x="48" y="16"/>
                    <a:pt x="70" y="0"/>
                  </a:cubicBezTo>
                  <a:cubicBezTo>
                    <a:pt x="70" y="0"/>
                    <a:pt x="70" y="0"/>
                    <a:pt x="71" y="0"/>
                  </a:cubicBezTo>
                  <a:close/>
                </a:path>
              </a:pathLst>
            </a:custGeom>
            <a:solidFill>
              <a:srgbClr val="E1E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9" name="Freeform 101"/>
            <p:cNvSpPr>
              <a:spLocks/>
            </p:cNvSpPr>
            <p:nvPr/>
          </p:nvSpPr>
          <p:spPr bwMode="auto">
            <a:xfrm>
              <a:off x="3956388" y="4461700"/>
              <a:ext cx="4008" cy="2671"/>
            </a:xfrm>
            <a:custGeom>
              <a:avLst/>
              <a:gdLst>
                <a:gd name="T0" fmla="*/ 1 w 1"/>
                <a:gd name="T1" fmla="*/ 0 h 1"/>
                <a:gd name="T2" fmla="*/ 1 w 1"/>
                <a:gd name="T3" fmla="*/ 1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1"/>
                    <a:pt x="1" y="1"/>
                  </a:cubicBezTo>
                  <a:cubicBezTo>
                    <a:pt x="0" y="0"/>
                    <a:pt x="0" y="0"/>
                    <a:pt x="0" y="0"/>
                  </a:cubicBezTo>
                  <a:cubicBezTo>
                    <a:pt x="1" y="0"/>
                    <a:pt x="1" y="0"/>
                    <a:pt x="1" y="0"/>
                  </a:cubicBezTo>
                  <a:close/>
                </a:path>
              </a:pathLst>
            </a:custGeom>
            <a:solidFill>
              <a:srgbClr val="E1EFF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0" name="Freeform 102"/>
            <p:cNvSpPr>
              <a:spLocks/>
            </p:cNvSpPr>
            <p:nvPr/>
          </p:nvSpPr>
          <p:spPr bwMode="auto">
            <a:xfrm>
              <a:off x="3141594" y="2991063"/>
              <a:ext cx="1073925" cy="1528073"/>
            </a:xfrm>
            <a:custGeom>
              <a:avLst/>
              <a:gdLst>
                <a:gd name="T0" fmla="*/ 334 w 399"/>
                <a:gd name="T1" fmla="*/ 370 h 568"/>
                <a:gd name="T2" fmla="*/ 368 w 399"/>
                <a:gd name="T3" fmla="*/ 500 h 568"/>
                <a:gd name="T4" fmla="*/ 368 w 399"/>
                <a:gd name="T5" fmla="*/ 500 h 568"/>
                <a:gd name="T6" fmla="*/ 312 w 399"/>
                <a:gd name="T7" fmla="*/ 539 h 568"/>
                <a:gd name="T8" fmla="*/ 306 w 399"/>
                <a:gd name="T9" fmla="*/ 541 h 568"/>
                <a:gd name="T10" fmla="*/ 306 w 399"/>
                <a:gd name="T11" fmla="*/ 541 h 568"/>
                <a:gd name="T12" fmla="*/ 49 w 399"/>
                <a:gd name="T13" fmla="*/ 485 h 568"/>
                <a:gd name="T14" fmla="*/ 41 w 399"/>
                <a:gd name="T15" fmla="*/ 478 h 568"/>
                <a:gd name="T16" fmla="*/ 41 w 399"/>
                <a:gd name="T17" fmla="*/ 478 h 568"/>
                <a:gd name="T18" fmla="*/ 41 w 399"/>
                <a:gd name="T19" fmla="*/ 478 h 568"/>
                <a:gd name="T20" fmla="*/ 2 w 399"/>
                <a:gd name="T21" fmla="*/ 42 h 568"/>
                <a:gd name="T22" fmla="*/ 235 w 399"/>
                <a:gd name="T23" fmla="*/ 20 h 568"/>
                <a:gd name="T24" fmla="*/ 290 w 399"/>
                <a:gd name="T25" fmla="*/ 169 h 568"/>
                <a:gd name="T26" fmla="*/ 387 w 399"/>
                <a:gd name="T27" fmla="*/ 279 h 568"/>
                <a:gd name="T28" fmla="*/ 334 w 399"/>
                <a:gd name="T29" fmla="*/ 370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99" h="568">
                  <a:moveTo>
                    <a:pt x="334" y="370"/>
                  </a:moveTo>
                  <a:cubicBezTo>
                    <a:pt x="394" y="457"/>
                    <a:pt x="380" y="485"/>
                    <a:pt x="368" y="500"/>
                  </a:cubicBezTo>
                  <a:cubicBezTo>
                    <a:pt x="368" y="500"/>
                    <a:pt x="368" y="500"/>
                    <a:pt x="368" y="500"/>
                  </a:cubicBezTo>
                  <a:cubicBezTo>
                    <a:pt x="352" y="520"/>
                    <a:pt x="333" y="532"/>
                    <a:pt x="312" y="539"/>
                  </a:cubicBezTo>
                  <a:cubicBezTo>
                    <a:pt x="310" y="540"/>
                    <a:pt x="308" y="540"/>
                    <a:pt x="306" y="541"/>
                  </a:cubicBezTo>
                  <a:cubicBezTo>
                    <a:pt x="306" y="541"/>
                    <a:pt x="306" y="541"/>
                    <a:pt x="306" y="541"/>
                  </a:cubicBezTo>
                  <a:cubicBezTo>
                    <a:pt x="213" y="568"/>
                    <a:pt x="88" y="501"/>
                    <a:pt x="49" y="485"/>
                  </a:cubicBezTo>
                  <a:cubicBezTo>
                    <a:pt x="46" y="484"/>
                    <a:pt x="44" y="482"/>
                    <a:pt x="41" y="478"/>
                  </a:cubicBezTo>
                  <a:cubicBezTo>
                    <a:pt x="41" y="478"/>
                    <a:pt x="41" y="478"/>
                    <a:pt x="41" y="478"/>
                  </a:cubicBezTo>
                  <a:cubicBezTo>
                    <a:pt x="41" y="478"/>
                    <a:pt x="41" y="478"/>
                    <a:pt x="41" y="478"/>
                  </a:cubicBezTo>
                  <a:cubicBezTo>
                    <a:pt x="0" y="418"/>
                    <a:pt x="2" y="42"/>
                    <a:pt x="2" y="42"/>
                  </a:cubicBezTo>
                  <a:cubicBezTo>
                    <a:pt x="7" y="0"/>
                    <a:pt x="205" y="10"/>
                    <a:pt x="235" y="20"/>
                  </a:cubicBezTo>
                  <a:cubicBezTo>
                    <a:pt x="264" y="30"/>
                    <a:pt x="268" y="130"/>
                    <a:pt x="290" y="169"/>
                  </a:cubicBezTo>
                  <a:cubicBezTo>
                    <a:pt x="311" y="208"/>
                    <a:pt x="375" y="232"/>
                    <a:pt x="387" y="279"/>
                  </a:cubicBezTo>
                  <a:cubicBezTo>
                    <a:pt x="399" y="327"/>
                    <a:pt x="334" y="370"/>
                    <a:pt x="334" y="370"/>
                  </a:cubicBezTo>
                  <a:close/>
                </a:path>
              </a:pathLst>
            </a:custGeom>
            <a:solidFill>
              <a:srgbClr val="FFC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1" name="Freeform 103"/>
            <p:cNvSpPr>
              <a:spLocks/>
            </p:cNvSpPr>
            <p:nvPr/>
          </p:nvSpPr>
          <p:spPr bwMode="auto">
            <a:xfrm>
              <a:off x="2838383" y="2715904"/>
              <a:ext cx="1167426" cy="1270277"/>
            </a:xfrm>
            <a:custGeom>
              <a:avLst/>
              <a:gdLst>
                <a:gd name="T0" fmla="*/ 198 w 434"/>
                <a:gd name="T1" fmla="*/ 352 h 472"/>
                <a:gd name="T2" fmla="*/ 177 w 434"/>
                <a:gd name="T3" fmla="*/ 358 h 472"/>
                <a:gd name="T4" fmla="*/ 145 w 434"/>
                <a:gd name="T5" fmla="*/ 337 h 472"/>
                <a:gd name="T6" fmla="*/ 157 w 434"/>
                <a:gd name="T7" fmla="*/ 428 h 472"/>
                <a:gd name="T8" fmla="*/ 128 w 434"/>
                <a:gd name="T9" fmla="*/ 461 h 472"/>
                <a:gd name="T10" fmla="*/ 65 w 434"/>
                <a:gd name="T11" fmla="*/ 144 h 472"/>
                <a:gd name="T12" fmla="*/ 423 w 434"/>
                <a:gd name="T13" fmla="*/ 99 h 472"/>
                <a:gd name="T14" fmla="*/ 288 w 434"/>
                <a:gd name="T15" fmla="*/ 196 h 472"/>
                <a:gd name="T16" fmla="*/ 186 w 434"/>
                <a:gd name="T17" fmla="*/ 167 h 472"/>
                <a:gd name="T18" fmla="*/ 198 w 434"/>
                <a:gd name="T19" fmla="*/ 352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4" h="472">
                  <a:moveTo>
                    <a:pt x="198" y="352"/>
                  </a:moveTo>
                  <a:cubicBezTo>
                    <a:pt x="177" y="358"/>
                    <a:pt x="177" y="358"/>
                    <a:pt x="177" y="358"/>
                  </a:cubicBezTo>
                  <a:cubicBezTo>
                    <a:pt x="177" y="358"/>
                    <a:pt x="162" y="331"/>
                    <a:pt x="145" y="337"/>
                  </a:cubicBezTo>
                  <a:cubicBezTo>
                    <a:pt x="128" y="343"/>
                    <a:pt x="118" y="385"/>
                    <a:pt x="157" y="428"/>
                  </a:cubicBezTo>
                  <a:cubicBezTo>
                    <a:pt x="196" y="472"/>
                    <a:pt x="128" y="461"/>
                    <a:pt x="128" y="461"/>
                  </a:cubicBezTo>
                  <a:cubicBezTo>
                    <a:pt x="128" y="461"/>
                    <a:pt x="0" y="228"/>
                    <a:pt x="65" y="144"/>
                  </a:cubicBezTo>
                  <a:cubicBezTo>
                    <a:pt x="139" y="46"/>
                    <a:pt x="434" y="0"/>
                    <a:pt x="423" y="99"/>
                  </a:cubicBezTo>
                  <a:cubicBezTo>
                    <a:pt x="412" y="199"/>
                    <a:pt x="348" y="221"/>
                    <a:pt x="288" y="196"/>
                  </a:cubicBezTo>
                  <a:cubicBezTo>
                    <a:pt x="227" y="171"/>
                    <a:pt x="207" y="156"/>
                    <a:pt x="186" y="167"/>
                  </a:cubicBezTo>
                  <a:cubicBezTo>
                    <a:pt x="186" y="167"/>
                    <a:pt x="104" y="186"/>
                    <a:pt x="198" y="352"/>
                  </a:cubicBezTo>
                  <a:close/>
                </a:path>
              </a:pathLst>
            </a:custGeom>
            <a:solidFill>
              <a:srgbClr val="5E3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2" name="Freeform 104"/>
            <p:cNvSpPr>
              <a:spLocks/>
            </p:cNvSpPr>
            <p:nvPr/>
          </p:nvSpPr>
          <p:spPr bwMode="auto">
            <a:xfrm>
              <a:off x="3550327" y="3978167"/>
              <a:ext cx="371332" cy="212380"/>
            </a:xfrm>
            <a:custGeom>
              <a:avLst/>
              <a:gdLst>
                <a:gd name="T0" fmla="*/ 6 w 138"/>
                <a:gd name="T1" fmla="*/ 0 h 79"/>
                <a:gd name="T2" fmla="*/ 48 w 138"/>
                <a:gd name="T3" fmla="*/ 61 h 79"/>
                <a:gd name="T4" fmla="*/ 138 w 138"/>
                <a:gd name="T5" fmla="*/ 32 h 79"/>
                <a:gd name="T6" fmla="*/ 6 w 138"/>
                <a:gd name="T7" fmla="*/ 0 h 79"/>
              </a:gdLst>
              <a:ahLst/>
              <a:cxnLst>
                <a:cxn ang="0">
                  <a:pos x="T0" y="T1"/>
                </a:cxn>
                <a:cxn ang="0">
                  <a:pos x="T2" y="T3"/>
                </a:cxn>
                <a:cxn ang="0">
                  <a:pos x="T4" y="T5"/>
                </a:cxn>
                <a:cxn ang="0">
                  <a:pos x="T6" y="T7"/>
                </a:cxn>
              </a:cxnLst>
              <a:rect l="0" t="0" r="r" b="b"/>
              <a:pathLst>
                <a:path w="138" h="79">
                  <a:moveTo>
                    <a:pt x="6" y="0"/>
                  </a:moveTo>
                  <a:cubicBezTo>
                    <a:pt x="6" y="0"/>
                    <a:pt x="0" y="36"/>
                    <a:pt x="48" y="61"/>
                  </a:cubicBezTo>
                  <a:cubicBezTo>
                    <a:pt x="84" y="79"/>
                    <a:pt x="138" y="32"/>
                    <a:pt x="138" y="32"/>
                  </a:cubicBezTo>
                  <a:cubicBezTo>
                    <a:pt x="138" y="32"/>
                    <a:pt x="53" y="71"/>
                    <a:pt x="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3" name="Freeform 105"/>
            <p:cNvSpPr>
              <a:spLocks/>
            </p:cNvSpPr>
            <p:nvPr/>
          </p:nvSpPr>
          <p:spPr bwMode="auto">
            <a:xfrm>
              <a:off x="3518269" y="3447882"/>
              <a:ext cx="217724" cy="116208"/>
            </a:xfrm>
            <a:custGeom>
              <a:avLst/>
              <a:gdLst>
                <a:gd name="T0" fmla="*/ 0 w 81"/>
                <a:gd name="T1" fmla="*/ 43 h 43"/>
                <a:gd name="T2" fmla="*/ 0 w 81"/>
                <a:gd name="T3" fmla="*/ 39 h 43"/>
                <a:gd name="T4" fmla="*/ 2 w 81"/>
                <a:gd name="T5" fmla="*/ 34 h 43"/>
                <a:gd name="T6" fmla="*/ 4 w 81"/>
                <a:gd name="T7" fmla="*/ 28 h 43"/>
                <a:gd name="T8" fmla="*/ 6 w 81"/>
                <a:gd name="T9" fmla="*/ 24 h 43"/>
                <a:gd name="T10" fmla="*/ 8 w 81"/>
                <a:gd name="T11" fmla="*/ 21 h 43"/>
                <a:gd name="T12" fmla="*/ 14 w 81"/>
                <a:gd name="T13" fmla="*/ 14 h 43"/>
                <a:gd name="T14" fmla="*/ 22 w 81"/>
                <a:gd name="T15" fmla="*/ 8 h 43"/>
                <a:gd name="T16" fmla="*/ 26 w 81"/>
                <a:gd name="T17" fmla="*/ 5 h 43"/>
                <a:gd name="T18" fmla="*/ 31 w 81"/>
                <a:gd name="T19" fmla="*/ 3 h 43"/>
                <a:gd name="T20" fmla="*/ 41 w 81"/>
                <a:gd name="T21" fmla="*/ 0 h 43"/>
                <a:gd name="T22" fmla="*/ 50 w 81"/>
                <a:gd name="T23" fmla="*/ 0 h 43"/>
                <a:gd name="T24" fmla="*/ 59 w 81"/>
                <a:gd name="T25" fmla="*/ 1 h 43"/>
                <a:gd name="T26" fmla="*/ 67 w 81"/>
                <a:gd name="T27" fmla="*/ 3 h 43"/>
                <a:gd name="T28" fmla="*/ 70 w 81"/>
                <a:gd name="T29" fmla="*/ 4 h 43"/>
                <a:gd name="T30" fmla="*/ 73 w 81"/>
                <a:gd name="T31" fmla="*/ 5 h 43"/>
                <a:gd name="T32" fmla="*/ 77 w 81"/>
                <a:gd name="T33" fmla="*/ 8 h 43"/>
                <a:gd name="T34" fmla="*/ 81 w 81"/>
                <a:gd name="T35" fmla="*/ 10 h 43"/>
                <a:gd name="T36" fmla="*/ 77 w 81"/>
                <a:gd name="T37" fmla="*/ 10 h 43"/>
                <a:gd name="T38" fmla="*/ 72 w 81"/>
                <a:gd name="T39" fmla="*/ 10 h 43"/>
                <a:gd name="T40" fmla="*/ 66 w 81"/>
                <a:gd name="T41" fmla="*/ 10 h 43"/>
                <a:gd name="T42" fmla="*/ 58 w 81"/>
                <a:gd name="T43" fmla="*/ 10 h 43"/>
                <a:gd name="T44" fmla="*/ 51 w 81"/>
                <a:gd name="T45" fmla="*/ 10 h 43"/>
                <a:gd name="T46" fmla="*/ 43 w 81"/>
                <a:gd name="T47" fmla="*/ 12 h 43"/>
                <a:gd name="T48" fmla="*/ 39 w 81"/>
                <a:gd name="T49" fmla="*/ 13 h 43"/>
                <a:gd name="T50" fmla="*/ 35 w 81"/>
                <a:gd name="T51" fmla="*/ 14 h 43"/>
                <a:gd name="T52" fmla="*/ 28 w 81"/>
                <a:gd name="T53" fmla="*/ 18 h 43"/>
                <a:gd name="T54" fmla="*/ 21 w 81"/>
                <a:gd name="T55" fmla="*/ 22 h 43"/>
                <a:gd name="T56" fmla="*/ 15 w 81"/>
                <a:gd name="T57" fmla="*/ 27 h 43"/>
                <a:gd name="T58" fmla="*/ 10 w 81"/>
                <a:gd name="T59" fmla="*/ 32 h 43"/>
                <a:gd name="T60" fmla="*/ 5 w 81"/>
                <a:gd name="T61" fmla="*/ 36 h 43"/>
                <a:gd name="T62" fmla="*/ 2 w 81"/>
                <a:gd name="T63" fmla="*/ 40 h 43"/>
                <a:gd name="T64" fmla="*/ 0 w 81"/>
                <a:gd name="T65"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 h="43">
                  <a:moveTo>
                    <a:pt x="0" y="43"/>
                  </a:moveTo>
                  <a:cubicBezTo>
                    <a:pt x="0" y="43"/>
                    <a:pt x="0" y="42"/>
                    <a:pt x="0" y="39"/>
                  </a:cubicBezTo>
                  <a:cubicBezTo>
                    <a:pt x="0" y="37"/>
                    <a:pt x="1" y="36"/>
                    <a:pt x="2" y="34"/>
                  </a:cubicBezTo>
                  <a:cubicBezTo>
                    <a:pt x="2" y="32"/>
                    <a:pt x="3" y="30"/>
                    <a:pt x="4" y="28"/>
                  </a:cubicBezTo>
                  <a:cubicBezTo>
                    <a:pt x="5" y="27"/>
                    <a:pt x="5" y="25"/>
                    <a:pt x="6" y="24"/>
                  </a:cubicBezTo>
                  <a:cubicBezTo>
                    <a:pt x="7" y="23"/>
                    <a:pt x="7" y="22"/>
                    <a:pt x="8" y="21"/>
                  </a:cubicBezTo>
                  <a:cubicBezTo>
                    <a:pt x="10" y="19"/>
                    <a:pt x="12" y="16"/>
                    <a:pt x="14" y="14"/>
                  </a:cubicBezTo>
                  <a:cubicBezTo>
                    <a:pt x="16" y="12"/>
                    <a:pt x="19" y="10"/>
                    <a:pt x="22" y="8"/>
                  </a:cubicBezTo>
                  <a:cubicBezTo>
                    <a:pt x="23" y="7"/>
                    <a:pt x="24" y="6"/>
                    <a:pt x="26" y="5"/>
                  </a:cubicBezTo>
                  <a:cubicBezTo>
                    <a:pt x="31" y="3"/>
                    <a:pt x="31" y="3"/>
                    <a:pt x="31" y="3"/>
                  </a:cubicBezTo>
                  <a:cubicBezTo>
                    <a:pt x="34" y="2"/>
                    <a:pt x="37" y="1"/>
                    <a:pt x="41" y="0"/>
                  </a:cubicBezTo>
                  <a:cubicBezTo>
                    <a:pt x="44" y="0"/>
                    <a:pt x="47" y="0"/>
                    <a:pt x="50" y="0"/>
                  </a:cubicBezTo>
                  <a:cubicBezTo>
                    <a:pt x="53" y="0"/>
                    <a:pt x="56" y="0"/>
                    <a:pt x="59" y="1"/>
                  </a:cubicBezTo>
                  <a:cubicBezTo>
                    <a:pt x="62" y="1"/>
                    <a:pt x="64" y="2"/>
                    <a:pt x="67" y="3"/>
                  </a:cubicBezTo>
                  <a:cubicBezTo>
                    <a:pt x="68" y="3"/>
                    <a:pt x="69" y="4"/>
                    <a:pt x="70" y="4"/>
                  </a:cubicBezTo>
                  <a:cubicBezTo>
                    <a:pt x="71" y="4"/>
                    <a:pt x="72" y="5"/>
                    <a:pt x="73" y="5"/>
                  </a:cubicBezTo>
                  <a:cubicBezTo>
                    <a:pt x="75" y="6"/>
                    <a:pt x="76" y="7"/>
                    <a:pt x="77" y="8"/>
                  </a:cubicBezTo>
                  <a:cubicBezTo>
                    <a:pt x="80" y="9"/>
                    <a:pt x="81" y="10"/>
                    <a:pt x="81" y="10"/>
                  </a:cubicBezTo>
                  <a:cubicBezTo>
                    <a:pt x="81" y="10"/>
                    <a:pt x="79" y="10"/>
                    <a:pt x="77" y="10"/>
                  </a:cubicBezTo>
                  <a:cubicBezTo>
                    <a:pt x="75" y="10"/>
                    <a:pt x="74" y="10"/>
                    <a:pt x="72" y="10"/>
                  </a:cubicBezTo>
                  <a:cubicBezTo>
                    <a:pt x="70" y="9"/>
                    <a:pt x="68" y="10"/>
                    <a:pt x="66" y="10"/>
                  </a:cubicBezTo>
                  <a:cubicBezTo>
                    <a:pt x="63" y="10"/>
                    <a:pt x="61" y="10"/>
                    <a:pt x="58" y="10"/>
                  </a:cubicBezTo>
                  <a:cubicBezTo>
                    <a:pt x="56" y="10"/>
                    <a:pt x="53" y="10"/>
                    <a:pt x="51" y="10"/>
                  </a:cubicBezTo>
                  <a:cubicBezTo>
                    <a:pt x="48" y="11"/>
                    <a:pt x="46" y="11"/>
                    <a:pt x="43" y="12"/>
                  </a:cubicBezTo>
                  <a:cubicBezTo>
                    <a:pt x="42" y="12"/>
                    <a:pt x="40" y="13"/>
                    <a:pt x="39" y="13"/>
                  </a:cubicBezTo>
                  <a:cubicBezTo>
                    <a:pt x="38" y="13"/>
                    <a:pt x="36" y="14"/>
                    <a:pt x="35" y="14"/>
                  </a:cubicBezTo>
                  <a:cubicBezTo>
                    <a:pt x="33" y="15"/>
                    <a:pt x="30" y="16"/>
                    <a:pt x="28" y="18"/>
                  </a:cubicBezTo>
                  <a:cubicBezTo>
                    <a:pt x="25" y="19"/>
                    <a:pt x="23" y="21"/>
                    <a:pt x="21" y="22"/>
                  </a:cubicBezTo>
                  <a:cubicBezTo>
                    <a:pt x="19" y="24"/>
                    <a:pt x="17" y="25"/>
                    <a:pt x="15" y="27"/>
                  </a:cubicBezTo>
                  <a:cubicBezTo>
                    <a:pt x="13" y="28"/>
                    <a:pt x="11" y="30"/>
                    <a:pt x="10" y="32"/>
                  </a:cubicBezTo>
                  <a:cubicBezTo>
                    <a:pt x="8" y="33"/>
                    <a:pt x="7" y="35"/>
                    <a:pt x="5" y="36"/>
                  </a:cubicBezTo>
                  <a:cubicBezTo>
                    <a:pt x="4" y="38"/>
                    <a:pt x="3" y="39"/>
                    <a:pt x="2" y="40"/>
                  </a:cubicBezTo>
                  <a:cubicBezTo>
                    <a:pt x="1" y="42"/>
                    <a:pt x="0" y="43"/>
                    <a:pt x="0" y="43"/>
                  </a:cubicBezTo>
                  <a:close/>
                </a:path>
              </a:pathLst>
            </a:custGeom>
            <a:solidFill>
              <a:srgbClr val="5E3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4" name="Freeform 106"/>
            <p:cNvSpPr>
              <a:spLocks/>
            </p:cNvSpPr>
            <p:nvPr/>
          </p:nvSpPr>
          <p:spPr bwMode="auto">
            <a:xfrm>
              <a:off x="3586391" y="3582791"/>
              <a:ext cx="162959" cy="56101"/>
            </a:xfrm>
            <a:custGeom>
              <a:avLst/>
              <a:gdLst>
                <a:gd name="T0" fmla="*/ 0 w 61"/>
                <a:gd name="T1" fmla="*/ 7 h 21"/>
                <a:gd name="T2" fmla="*/ 1 w 61"/>
                <a:gd name="T3" fmla="*/ 9 h 21"/>
                <a:gd name="T4" fmla="*/ 4 w 61"/>
                <a:gd name="T5" fmla="*/ 12 h 21"/>
                <a:gd name="T6" fmla="*/ 8 w 61"/>
                <a:gd name="T7" fmla="*/ 15 h 21"/>
                <a:gd name="T8" fmla="*/ 10 w 61"/>
                <a:gd name="T9" fmla="*/ 16 h 21"/>
                <a:gd name="T10" fmla="*/ 12 w 61"/>
                <a:gd name="T11" fmla="*/ 18 h 21"/>
                <a:gd name="T12" fmla="*/ 18 w 61"/>
                <a:gd name="T13" fmla="*/ 20 h 21"/>
                <a:gd name="T14" fmla="*/ 25 w 61"/>
                <a:gd name="T15" fmla="*/ 21 h 21"/>
                <a:gd name="T16" fmla="*/ 29 w 61"/>
                <a:gd name="T17" fmla="*/ 21 h 21"/>
                <a:gd name="T18" fmla="*/ 32 w 61"/>
                <a:gd name="T19" fmla="*/ 21 h 21"/>
                <a:gd name="T20" fmla="*/ 39 w 61"/>
                <a:gd name="T21" fmla="*/ 19 h 21"/>
                <a:gd name="T22" fmla="*/ 45 w 61"/>
                <a:gd name="T23" fmla="*/ 17 h 21"/>
                <a:gd name="T24" fmla="*/ 50 w 61"/>
                <a:gd name="T25" fmla="*/ 13 h 21"/>
                <a:gd name="T26" fmla="*/ 54 w 61"/>
                <a:gd name="T27" fmla="*/ 9 h 21"/>
                <a:gd name="T28" fmla="*/ 56 w 61"/>
                <a:gd name="T29" fmla="*/ 7 h 21"/>
                <a:gd name="T30" fmla="*/ 57 w 61"/>
                <a:gd name="T31" fmla="*/ 6 h 21"/>
                <a:gd name="T32" fmla="*/ 59 w 61"/>
                <a:gd name="T33" fmla="*/ 3 h 21"/>
                <a:gd name="T34" fmla="*/ 61 w 61"/>
                <a:gd name="T35" fmla="*/ 0 h 21"/>
                <a:gd name="T36" fmla="*/ 58 w 61"/>
                <a:gd name="T37" fmla="*/ 1 h 21"/>
                <a:gd name="T38" fmla="*/ 55 w 61"/>
                <a:gd name="T39" fmla="*/ 3 h 21"/>
                <a:gd name="T40" fmla="*/ 51 w 61"/>
                <a:gd name="T41" fmla="*/ 5 h 21"/>
                <a:gd name="T42" fmla="*/ 47 w 61"/>
                <a:gd name="T43" fmla="*/ 8 h 21"/>
                <a:gd name="T44" fmla="*/ 42 w 61"/>
                <a:gd name="T45" fmla="*/ 10 h 21"/>
                <a:gd name="T46" fmla="*/ 37 w 61"/>
                <a:gd name="T47" fmla="*/ 12 h 21"/>
                <a:gd name="T48" fmla="*/ 34 w 61"/>
                <a:gd name="T49" fmla="*/ 12 h 21"/>
                <a:gd name="T50" fmla="*/ 31 w 61"/>
                <a:gd name="T51" fmla="*/ 13 h 21"/>
                <a:gd name="T52" fmla="*/ 25 w 61"/>
                <a:gd name="T53" fmla="*/ 13 h 21"/>
                <a:gd name="T54" fmla="*/ 20 w 61"/>
                <a:gd name="T55" fmla="*/ 13 h 21"/>
                <a:gd name="T56" fmla="*/ 14 w 61"/>
                <a:gd name="T57" fmla="*/ 12 h 21"/>
                <a:gd name="T58" fmla="*/ 10 w 61"/>
                <a:gd name="T59" fmla="*/ 10 h 21"/>
                <a:gd name="T60" fmla="*/ 6 w 61"/>
                <a:gd name="T61" fmla="*/ 9 h 21"/>
                <a:gd name="T62" fmla="*/ 2 w 61"/>
                <a:gd name="T63" fmla="*/ 8 h 21"/>
                <a:gd name="T64" fmla="*/ 0 w 61"/>
                <a:gd name="T65"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1" h="21">
                  <a:moveTo>
                    <a:pt x="0" y="7"/>
                  </a:moveTo>
                  <a:cubicBezTo>
                    <a:pt x="0" y="7"/>
                    <a:pt x="0" y="8"/>
                    <a:pt x="1" y="9"/>
                  </a:cubicBezTo>
                  <a:cubicBezTo>
                    <a:pt x="2" y="10"/>
                    <a:pt x="3" y="11"/>
                    <a:pt x="4" y="12"/>
                  </a:cubicBezTo>
                  <a:cubicBezTo>
                    <a:pt x="5" y="13"/>
                    <a:pt x="6" y="14"/>
                    <a:pt x="8" y="15"/>
                  </a:cubicBezTo>
                  <a:cubicBezTo>
                    <a:pt x="8" y="15"/>
                    <a:pt x="9" y="16"/>
                    <a:pt x="10" y="16"/>
                  </a:cubicBezTo>
                  <a:cubicBezTo>
                    <a:pt x="11" y="17"/>
                    <a:pt x="11" y="17"/>
                    <a:pt x="12" y="18"/>
                  </a:cubicBezTo>
                  <a:cubicBezTo>
                    <a:pt x="14" y="19"/>
                    <a:pt x="16" y="19"/>
                    <a:pt x="18" y="20"/>
                  </a:cubicBezTo>
                  <a:cubicBezTo>
                    <a:pt x="20" y="20"/>
                    <a:pt x="23" y="21"/>
                    <a:pt x="25" y="21"/>
                  </a:cubicBezTo>
                  <a:cubicBezTo>
                    <a:pt x="26" y="21"/>
                    <a:pt x="27" y="21"/>
                    <a:pt x="29" y="21"/>
                  </a:cubicBezTo>
                  <a:cubicBezTo>
                    <a:pt x="32" y="21"/>
                    <a:pt x="32" y="21"/>
                    <a:pt x="32" y="21"/>
                  </a:cubicBezTo>
                  <a:cubicBezTo>
                    <a:pt x="35" y="21"/>
                    <a:pt x="37" y="20"/>
                    <a:pt x="39" y="19"/>
                  </a:cubicBezTo>
                  <a:cubicBezTo>
                    <a:pt x="41" y="19"/>
                    <a:pt x="43" y="18"/>
                    <a:pt x="45" y="17"/>
                  </a:cubicBezTo>
                  <a:cubicBezTo>
                    <a:pt x="47" y="15"/>
                    <a:pt x="49" y="14"/>
                    <a:pt x="50" y="13"/>
                  </a:cubicBezTo>
                  <a:cubicBezTo>
                    <a:pt x="52" y="12"/>
                    <a:pt x="53" y="10"/>
                    <a:pt x="54" y="9"/>
                  </a:cubicBezTo>
                  <a:cubicBezTo>
                    <a:pt x="55" y="9"/>
                    <a:pt x="56" y="8"/>
                    <a:pt x="56" y="7"/>
                  </a:cubicBezTo>
                  <a:cubicBezTo>
                    <a:pt x="57" y="7"/>
                    <a:pt x="57" y="6"/>
                    <a:pt x="57" y="6"/>
                  </a:cubicBezTo>
                  <a:cubicBezTo>
                    <a:pt x="58" y="4"/>
                    <a:pt x="59" y="3"/>
                    <a:pt x="59" y="3"/>
                  </a:cubicBezTo>
                  <a:cubicBezTo>
                    <a:pt x="60" y="1"/>
                    <a:pt x="61" y="0"/>
                    <a:pt x="61" y="0"/>
                  </a:cubicBezTo>
                  <a:cubicBezTo>
                    <a:pt x="61" y="0"/>
                    <a:pt x="60" y="0"/>
                    <a:pt x="58" y="1"/>
                  </a:cubicBezTo>
                  <a:cubicBezTo>
                    <a:pt x="57" y="2"/>
                    <a:pt x="56" y="2"/>
                    <a:pt x="55" y="3"/>
                  </a:cubicBezTo>
                  <a:cubicBezTo>
                    <a:pt x="54" y="4"/>
                    <a:pt x="53" y="5"/>
                    <a:pt x="51" y="5"/>
                  </a:cubicBezTo>
                  <a:cubicBezTo>
                    <a:pt x="50" y="6"/>
                    <a:pt x="49" y="7"/>
                    <a:pt x="47" y="8"/>
                  </a:cubicBezTo>
                  <a:cubicBezTo>
                    <a:pt x="45" y="8"/>
                    <a:pt x="44" y="9"/>
                    <a:pt x="42" y="10"/>
                  </a:cubicBezTo>
                  <a:cubicBezTo>
                    <a:pt x="40" y="10"/>
                    <a:pt x="39" y="11"/>
                    <a:pt x="37" y="12"/>
                  </a:cubicBezTo>
                  <a:cubicBezTo>
                    <a:pt x="36" y="12"/>
                    <a:pt x="35" y="12"/>
                    <a:pt x="34" y="12"/>
                  </a:cubicBezTo>
                  <a:cubicBezTo>
                    <a:pt x="33" y="12"/>
                    <a:pt x="32" y="13"/>
                    <a:pt x="31" y="13"/>
                  </a:cubicBezTo>
                  <a:cubicBezTo>
                    <a:pt x="29" y="13"/>
                    <a:pt x="27" y="13"/>
                    <a:pt x="25" y="13"/>
                  </a:cubicBezTo>
                  <a:cubicBezTo>
                    <a:pt x="23" y="13"/>
                    <a:pt x="22" y="13"/>
                    <a:pt x="20" y="13"/>
                  </a:cubicBezTo>
                  <a:cubicBezTo>
                    <a:pt x="18" y="12"/>
                    <a:pt x="16" y="12"/>
                    <a:pt x="14" y="12"/>
                  </a:cubicBezTo>
                  <a:cubicBezTo>
                    <a:pt x="13" y="11"/>
                    <a:pt x="11" y="11"/>
                    <a:pt x="10" y="10"/>
                  </a:cubicBezTo>
                  <a:cubicBezTo>
                    <a:pt x="8" y="10"/>
                    <a:pt x="7" y="9"/>
                    <a:pt x="6" y="9"/>
                  </a:cubicBezTo>
                  <a:cubicBezTo>
                    <a:pt x="4" y="9"/>
                    <a:pt x="3" y="8"/>
                    <a:pt x="2" y="8"/>
                  </a:cubicBezTo>
                  <a:cubicBezTo>
                    <a:pt x="1" y="7"/>
                    <a:pt x="0" y="7"/>
                    <a:pt x="0" y="7"/>
                  </a:cubicBezTo>
                  <a:close/>
                </a:path>
              </a:pathLst>
            </a:custGeom>
            <a:solidFill>
              <a:srgbClr val="5E331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5" name="Freeform 107"/>
            <p:cNvSpPr>
              <a:spLocks/>
            </p:cNvSpPr>
            <p:nvPr/>
          </p:nvSpPr>
          <p:spPr bwMode="auto">
            <a:xfrm>
              <a:off x="4435914" y="3450554"/>
              <a:ext cx="339275" cy="456819"/>
            </a:xfrm>
            <a:custGeom>
              <a:avLst/>
              <a:gdLst>
                <a:gd name="T0" fmla="*/ 122 w 126"/>
                <a:gd name="T1" fmla="*/ 28 h 170"/>
                <a:gd name="T2" fmla="*/ 59 w 126"/>
                <a:gd name="T3" fmla="*/ 8 h 170"/>
                <a:gd name="T4" fmla="*/ 14 w 126"/>
                <a:gd name="T5" fmla="*/ 66 h 170"/>
                <a:gd name="T6" fmla="*/ 10 w 126"/>
                <a:gd name="T7" fmla="*/ 110 h 170"/>
                <a:gd name="T8" fmla="*/ 0 w 126"/>
                <a:gd name="T9" fmla="*/ 138 h 170"/>
                <a:gd name="T10" fmla="*/ 48 w 126"/>
                <a:gd name="T11" fmla="*/ 170 h 170"/>
                <a:gd name="T12" fmla="*/ 66 w 126"/>
                <a:gd name="T13" fmla="*/ 137 h 170"/>
                <a:gd name="T14" fmla="*/ 122 w 126"/>
                <a:gd name="T15" fmla="*/ 28 h 1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6" h="170">
                  <a:moveTo>
                    <a:pt x="122" y="28"/>
                  </a:moveTo>
                  <a:cubicBezTo>
                    <a:pt x="118" y="3"/>
                    <a:pt x="73" y="0"/>
                    <a:pt x="59" y="8"/>
                  </a:cubicBezTo>
                  <a:cubicBezTo>
                    <a:pt x="48" y="14"/>
                    <a:pt x="23" y="44"/>
                    <a:pt x="14" y="66"/>
                  </a:cubicBezTo>
                  <a:cubicBezTo>
                    <a:pt x="10" y="75"/>
                    <a:pt x="12" y="84"/>
                    <a:pt x="10" y="110"/>
                  </a:cubicBezTo>
                  <a:cubicBezTo>
                    <a:pt x="0" y="138"/>
                    <a:pt x="0" y="138"/>
                    <a:pt x="0" y="138"/>
                  </a:cubicBezTo>
                  <a:cubicBezTo>
                    <a:pt x="48" y="170"/>
                    <a:pt x="48" y="170"/>
                    <a:pt x="48" y="170"/>
                  </a:cubicBezTo>
                  <a:cubicBezTo>
                    <a:pt x="66" y="137"/>
                    <a:pt x="66" y="137"/>
                    <a:pt x="66" y="137"/>
                  </a:cubicBezTo>
                  <a:cubicBezTo>
                    <a:pt x="86" y="119"/>
                    <a:pt x="126" y="61"/>
                    <a:pt x="122" y="28"/>
                  </a:cubicBezTo>
                  <a:close/>
                </a:path>
              </a:pathLst>
            </a:custGeom>
            <a:solidFill>
              <a:srgbClr val="FFCF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6" name="Freeform 108"/>
            <p:cNvSpPr>
              <a:spLocks/>
            </p:cNvSpPr>
            <p:nvPr/>
          </p:nvSpPr>
          <p:spPr bwMode="auto">
            <a:xfrm>
              <a:off x="3356646" y="3797843"/>
              <a:ext cx="1254249" cy="1085947"/>
            </a:xfrm>
            <a:custGeom>
              <a:avLst/>
              <a:gdLst>
                <a:gd name="T0" fmla="*/ 466 w 466"/>
                <a:gd name="T1" fmla="*/ 26 h 404"/>
                <a:gd name="T2" fmla="*/ 0 w 466"/>
                <a:gd name="T3" fmla="*/ 404 h 404"/>
                <a:gd name="T4" fmla="*/ 6 w 466"/>
                <a:gd name="T5" fmla="*/ 254 h 404"/>
                <a:gd name="T6" fmla="*/ 142 w 466"/>
                <a:gd name="T7" fmla="*/ 255 h 404"/>
                <a:gd name="T8" fmla="*/ 391 w 466"/>
                <a:gd name="T9" fmla="*/ 0 h 404"/>
                <a:gd name="T10" fmla="*/ 466 w 466"/>
                <a:gd name="T11" fmla="*/ 26 h 404"/>
              </a:gdLst>
              <a:ahLst/>
              <a:cxnLst>
                <a:cxn ang="0">
                  <a:pos x="T0" y="T1"/>
                </a:cxn>
                <a:cxn ang="0">
                  <a:pos x="T2" y="T3"/>
                </a:cxn>
                <a:cxn ang="0">
                  <a:pos x="T4" y="T5"/>
                </a:cxn>
                <a:cxn ang="0">
                  <a:pos x="T6" y="T7"/>
                </a:cxn>
                <a:cxn ang="0">
                  <a:pos x="T8" y="T9"/>
                </a:cxn>
                <a:cxn ang="0">
                  <a:pos x="T10" y="T11"/>
                </a:cxn>
              </a:cxnLst>
              <a:rect l="0" t="0" r="r" b="b"/>
              <a:pathLst>
                <a:path w="466" h="404">
                  <a:moveTo>
                    <a:pt x="466" y="26"/>
                  </a:moveTo>
                  <a:cubicBezTo>
                    <a:pt x="466" y="26"/>
                    <a:pt x="273" y="398"/>
                    <a:pt x="0" y="404"/>
                  </a:cubicBezTo>
                  <a:cubicBezTo>
                    <a:pt x="9" y="344"/>
                    <a:pt x="2" y="281"/>
                    <a:pt x="6" y="254"/>
                  </a:cubicBezTo>
                  <a:cubicBezTo>
                    <a:pt x="31" y="265"/>
                    <a:pt x="76" y="284"/>
                    <a:pt x="142" y="255"/>
                  </a:cubicBezTo>
                  <a:cubicBezTo>
                    <a:pt x="331" y="172"/>
                    <a:pt x="391" y="0"/>
                    <a:pt x="391" y="0"/>
                  </a:cubicBezTo>
                  <a:cubicBezTo>
                    <a:pt x="391" y="0"/>
                    <a:pt x="440" y="16"/>
                    <a:pt x="466" y="26"/>
                  </a:cubicBezTo>
                  <a:close/>
                </a:path>
              </a:pathLst>
            </a:custGeom>
            <a:solidFill>
              <a:srgbClr val="3555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40" name="TextBox 139"/>
          <p:cNvSpPr txBox="1"/>
          <p:nvPr/>
        </p:nvSpPr>
        <p:spPr>
          <a:xfrm>
            <a:off x="3356920" y="1165024"/>
            <a:ext cx="11660785" cy="1692771"/>
          </a:xfrm>
          <a:prstGeom prst="rect">
            <a:avLst/>
          </a:prstGeom>
          <a:noFill/>
        </p:spPr>
        <p:txBody>
          <a:bodyPr wrap="square" numCol="1" rtlCol="0">
            <a:spAutoFit/>
          </a:bodyPr>
          <a:lstStyle/>
          <a:p>
            <a:pPr algn="ctr">
              <a:lnSpc>
                <a:spcPct val="150000"/>
              </a:lnSpc>
            </a:pPr>
            <a:r>
              <a:rPr lang="en-US" sz="2400" dirty="0">
                <a:solidFill>
                  <a:schemeClr val="tx2"/>
                </a:solidFill>
                <a:latin typeface="Roboto" panose="02000000000000000000" pitchFamily="2" charset="0"/>
                <a:ea typeface="Roboto" panose="02000000000000000000" pitchFamily="2" charset="0"/>
                <a:cs typeface="Roboto" panose="02000000000000000000" pitchFamily="2" charset="0"/>
              </a:rPr>
              <a:t>The real estate profession has constantly been changing and has seen new business models, technology, methods, and different markets throughout history. Develop a strategy to succeed in today's real estate market.</a:t>
            </a:r>
          </a:p>
        </p:txBody>
      </p:sp>
      <p:sp>
        <p:nvSpPr>
          <p:cNvPr id="141" name="TextBox 140"/>
          <p:cNvSpPr txBox="1"/>
          <p:nvPr/>
        </p:nvSpPr>
        <p:spPr>
          <a:xfrm>
            <a:off x="1901516" y="505773"/>
            <a:ext cx="14664592" cy="707886"/>
          </a:xfrm>
          <a:prstGeom prst="rect">
            <a:avLst/>
          </a:prstGeom>
          <a:noFill/>
        </p:spPr>
        <p:txBody>
          <a:bodyPr wrap="none" rtlCol="0">
            <a:spAutoFit/>
          </a:bodyPr>
          <a:lstStyle/>
          <a:p>
            <a:pPr algn="ctr"/>
            <a:r>
              <a:rPr lang="en-US" sz="4000" b="1" dirty="0">
                <a:solidFill>
                  <a:schemeClr val="tx2"/>
                </a:solidFill>
                <a:latin typeface="Roboto" panose="02000000000000000000" pitchFamily="2" charset="0"/>
                <a:ea typeface="Roboto" panose="02000000000000000000" pitchFamily="2" charset="0"/>
                <a:cs typeface="Roboto" panose="02000000000000000000" pitchFamily="2" charset="0"/>
              </a:rPr>
              <a:t>How to Adapt, Grow and Prosper in Today’s Real Estate Market</a:t>
            </a:r>
          </a:p>
        </p:txBody>
      </p:sp>
      <p:sp>
        <p:nvSpPr>
          <p:cNvPr id="143" name="Freeform 7"/>
          <p:cNvSpPr>
            <a:spLocks/>
          </p:cNvSpPr>
          <p:nvPr/>
        </p:nvSpPr>
        <p:spPr bwMode="auto">
          <a:xfrm>
            <a:off x="860355" y="2932046"/>
            <a:ext cx="2121581" cy="600307"/>
          </a:xfrm>
          <a:custGeom>
            <a:avLst/>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chemeClr val="bg2">
              <a:lumMod val="75000"/>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4" name="Freeform 7"/>
          <p:cNvSpPr>
            <a:spLocks/>
          </p:cNvSpPr>
          <p:nvPr/>
        </p:nvSpPr>
        <p:spPr bwMode="auto">
          <a:xfrm>
            <a:off x="472557" y="4337054"/>
            <a:ext cx="1271020" cy="359639"/>
          </a:xfrm>
          <a:custGeom>
            <a:avLst/>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chemeClr val="bg2">
              <a:lumMod val="75000"/>
              <a:alpha val="1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5" name="Freeform 7"/>
          <p:cNvSpPr>
            <a:spLocks/>
          </p:cNvSpPr>
          <p:nvPr/>
        </p:nvSpPr>
        <p:spPr bwMode="auto">
          <a:xfrm>
            <a:off x="2892184" y="3802383"/>
            <a:ext cx="1243363" cy="351813"/>
          </a:xfrm>
          <a:custGeom>
            <a:avLst/>
            <a:gdLst>
              <a:gd name="T0" fmla="*/ 201 w 1318"/>
              <a:gd name="T1" fmla="*/ 293 h 412"/>
              <a:gd name="T2" fmla="*/ 301 w 1318"/>
              <a:gd name="T3" fmla="*/ 198 h 412"/>
              <a:gd name="T4" fmla="*/ 443 w 1318"/>
              <a:gd name="T5" fmla="*/ 73 h 412"/>
              <a:gd name="T6" fmla="*/ 617 w 1318"/>
              <a:gd name="T7" fmla="*/ 183 h 412"/>
              <a:gd name="T8" fmla="*/ 933 w 1318"/>
              <a:gd name="T9" fmla="*/ 40 h 412"/>
              <a:gd name="T10" fmla="*/ 1126 w 1318"/>
              <a:gd name="T11" fmla="*/ 244 h 412"/>
              <a:gd name="T12" fmla="*/ 1191 w 1318"/>
              <a:gd name="T13" fmla="*/ 315 h 412"/>
              <a:gd name="T14" fmla="*/ 890 w 1318"/>
              <a:gd name="T15" fmla="*/ 315 h 412"/>
              <a:gd name="T16" fmla="*/ 563 w 1318"/>
              <a:gd name="T17" fmla="*/ 354 h 412"/>
              <a:gd name="T18" fmla="*/ 251 w 1318"/>
              <a:gd name="T19" fmla="*/ 343 h 412"/>
              <a:gd name="T20" fmla="*/ 31 w 1318"/>
              <a:gd name="T21" fmla="*/ 343 h 412"/>
              <a:gd name="T22" fmla="*/ 201 w 1318"/>
              <a:gd name="T23" fmla="*/ 293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18" h="412">
                <a:moveTo>
                  <a:pt x="201" y="293"/>
                </a:moveTo>
                <a:cubicBezTo>
                  <a:pt x="201" y="293"/>
                  <a:pt x="201" y="197"/>
                  <a:pt x="301" y="198"/>
                </a:cubicBezTo>
                <a:cubicBezTo>
                  <a:pt x="301" y="198"/>
                  <a:pt x="305" y="71"/>
                  <a:pt x="443" y="73"/>
                </a:cubicBezTo>
                <a:cubicBezTo>
                  <a:pt x="582" y="76"/>
                  <a:pt x="609" y="152"/>
                  <a:pt x="617" y="183"/>
                </a:cubicBezTo>
                <a:cubicBezTo>
                  <a:pt x="617" y="183"/>
                  <a:pt x="694" y="0"/>
                  <a:pt x="933" y="40"/>
                </a:cubicBezTo>
                <a:cubicBezTo>
                  <a:pt x="1172" y="80"/>
                  <a:pt x="1126" y="244"/>
                  <a:pt x="1126" y="244"/>
                </a:cubicBezTo>
                <a:cubicBezTo>
                  <a:pt x="1126" y="244"/>
                  <a:pt x="1318" y="288"/>
                  <a:pt x="1191" y="315"/>
                </a:cubicBezTo>
                <a:cubicBezTo>
                  <a:pt x="1064" y="342"/>
                  <a:pt x="890" y="315"/>
                  <a:pt x="890" y="315"/>
                </a:cubicBezTo>
                <a:cubicBezTo>
                  <a:pt x="890" y="315"/>
                  <a:pt x="687" y="412"/>
                  <a:pt x="563" y="354"/>
                </a:cubicBezTo>
                <a:cubicBezTo>
                  <a:pt x="563" y="354"/>
                  <a:pt x="301" y="394"/>
                  <a:pt x="251" y="343"/>
                </a:cubicBezTo>
                <a:cubicBezTo>
                  <a:pt x="251" y="343"/>
                  <a:pt x="62" y="383"/>
                  <a:pt x="31" y="343"/>
                </a:cubicBezTo>
                <a:cubicBezTo>
                  <a:pt x="0" y="304"/>
                  <a:pt x="147" y="291"/>
                  <a:pt x="201" y="293"/>
                </a:cubicBezTo>
                <a:close/>
              </a:path>
            </a:pathLst>
          </a:custGeom>
          <a:solidFill>
            <a:schemeClr val="bg2">
              <a:lumMod val="75000"/>
              <a:alpha val="1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46" name="Freeform 47"/>
          <p:cNvSpPr>
            <a:spLocks/>
          </p:cNvSpPr>
          <p:nvPr/>
        </p:nvSpPr>
        <p:spPr bwMode="auto">
          <a:xfrm>
            <a:off x="16181387" y="4741863"/>
            <a:ext cx="30163" cy="39688"/>
          </a:xfrm>
          <a:custGeom>
            <a:avLst/>
            <a:gdLst>
              <a:gd name="T0" fmla="*/ 14 w 19"/>
              <a:gd name="T1" fmla="*/ 25 h 25"/>
              <a:gd name="T2" fmla="*/ 12 w 19"/>
              <a:gd name="T3" fmla="*/ 21 h 25"/>
              <a:gd name="T4" fmla="*/ 10 w 19"/>
              <a:gd name="T5" fmla="*/ 16 h 25"/>
              <a:gd name="T6" fmla="*/ 7 w 19"/>
              <a:gd name="T7" fmla="*/ 14 h 25"/>
              <a:gd name="T8" fmla="*/ 7 w 19"/>
              <a:gd name="T9" fmla="*/ 14 h 25"/>
              <a:gd name="T10" fmla="*/ 5 w 19"/>
              <a:gd name="T11" fmla="*/ 12 h 25"/>
              <a:gd name="T12" fmla="*/ 0 w 19"/>
              <a:gd name="T13" fmla="*/ 10 h 25"/>
              <a:gd name="T14" fmla="*/ 0 w 19"/>
              <a:gd name="T15" fmla="*/ 10 h 25"/>
              <a:gd name="T16" fmla="*/ 5 w 19"/>
              <a:gd name="T17" fmla="*/ 0 h 25"/>
              <a:gd name="T18" fmla="*/ 19 w 19"/>
              <a:gd name="T19" fmla="*/ 14 h 25"/>
              <a:gd name="T20" fmla="*/ 14 w 19"/>
              <a:gd name="T21" fmla="*/ 25 h 25"/>
              <a:gd name="T22" fmla="*/ 14 w 19"/>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25">
                <a:moveTo>
                  <a:pt x="14" y="25"/>
                </a:moveTo>
                <a:lnTo>
                  <a:pt x="12" y="21"/>
                </a:lnTo>
                <a:lnTo>
                  <a:pt x="10" y="16"/>
                </a:lnTo>
                <a:lnTo>
                  <a:pt x="7" y="14"/>
                </a:lnTo>
                <a:lnTo>
                  <a:pt x="7" y="14"/>
                </a:lnTo>
                <a:lnTo>
                  <a:pt x="5" y="12"/>
                </a:lnTo>
                <a:lnTo>
                  <a:pt x="0" y="10"/>
                </a:lnTo>
                <a:lnTo>
                  <a:pt x="0" y="10"/>
                </a:lnTo>
                <a:lnTo>
                  <a:pt x="5" y="0"/>
                </a:lnTo>
                <a:lnTo>
                  <a:pt x="19" y="14"/>
                </a:lnTo>
                <a:lnTo>
                  <a:pt x="14" y="25"/>
                </a:lnTo>
                <a:lnTo>
                  <a:pt x="14" y="25"/>
                </a:lnTo>
                <a:close/>
              </a:path>
            </a:pathLst>
          </a:custGeom>
          <a:solidFill>
            <a:srgbClr val="2484B0"/>
          </a:solidFill>
          <a:ln w="1588" cap="rnd">
            <a:solidFill>
              <a:srgbClr val="F8F9FA"/>
            </a:solidFill>
            <a:prstDash val="solid"/>
            <a:round/>
            <a:headEnd/>
            <a:tailEnd/>
          </a:ln>
        </p:spPr>
        <p:txBody>
          <a:bodyPr vert="horz" wrap="square" lIns="91440" tIns="45720" rIns="91440" bIns="45720" numCol="1" anchor="t" anchorCtr="0" compatLnSpc="1">
            <a:prstTxWarp prst="textNoShape">
              <a:avLst/>
            </a:prstTxWarp>
          </a:bodyPr>
          <a:lstStyle/>
          <a:p>
            <a:endParaRPr lang="en-US">
              <a:latin typeface="Roboto" panose="02000000000000000000" pitchFamily="2" charset="0"/>
              <a:ea typeface="Roboto" panose="02000000000000000000" pitchFamily="2" charset="0"/>
              <a:cs typeface="Roboto" panose="02000000000000000000" pitchFamily="2" charset="0"/>
            </a:endParaRPr>
          </a:p>
        </p:txBody>
      </p:sp>
      <p:sp>
        <p:nvSpPr>
          <p:cNvPr id="147" name="TextBox 146"/>
          <p:cNvSpPr txBox="1"/>
          <p:nvPr/>
        </p:nvSpPr>
        <p:spPr>
          <a:xfrm>
            <a:off x="8946113" y="3978289"/>
            <a:ext cx="8476610" cy="2349361"/>
          </a:xfrm>
          <a:prstGeom prst="rect">
            <a:avLst/>
          </a:prstGeom>
          <a:noFill/>
        </p:spPr>
        <p:txBody>
          <a:bodyPr wrap="square" numCol="1" rtlCol="0">
            <a:spAutoFit/>
          </a:bodyPr>
          <a:lstStyle/>
          <a:p>
            <a:pPr>
              <a:lnSpc>
                <a:spcPct val="150000"/>
              </a:lnSpc>
            </a:pPr>
            <a:r>
              <a:rPr lang="en-US" sz="2000" dirty="0">
                <a:latin typeface="Roboto" panose="02000000000000000000" pitchFamily="2" charset="0"/>
                <a:ea typeface="Roboto" panose="02000000000000000000" pitchFamily="2" charset="0"/>
                <a:cs typeface="Roboto" panose="02000000000000000000" pitchFamily="2" charset="0"/>
              </a:rPr>
              <a:t>Significant shifts are occurring in the business world, and you can't stop them. They are driven by market forces, new attitudes, and technologies far more extensive than any of us. Instead of resisting new and unique things, try to comprehend why they are changing and figure out how to adapt and change your company to benefit from them.</a:t>
            </a:r>
          </a:p>
        </p:txBody>
      </p:sp>
      <p:sp>
        <p:nvSpPr>
          <p:cNvPr id="149" name="TextBox 148"/>
          <p:cNvSpPr txBox="1"/>
          <p:nvPr/>
        </p:nvSpPr>
        <p:spPr>
          <a:xfrm>
            <a:off x="8927153" y="3260004"/>
            <a:ext cx="5646097" cy="769441"/>
          </a:xfrm>
          <a:prstGeom prst="rect">
            <a:avLst/>
          </a:prstGeom>
          <a:noFill/>
        </p:spPr>
        <p:txBody>
          <a:bodyPr wrap="square" rtlCol="0">
            <a:spAutoFit/>
          </a:bodyPr>
          <a:lstStyle/>
          <a:p>
            <a:r>
              <a:rPr lang="en-US" sz="4400" b="1" dirty="0">
                <a:solidFill>
                  <a:schemeClr val="accent1"/>
                </a:solidFill>
                <a:latin typeface="Roboto" panose="02000000000000000000" pitchFamily="2" charset="0"/>
                <a:ea typeface="Roboto" panose="02000000000000000000" pitchFamily="2" charset="0"/>
                <a:cs typeface="Roboto" panose="02000000000000000000" pitchFamily="2" charset="0"/>
              </a:rPr>
              <a:t>Welcome change</a:t>
            </a:r>
          </a:p>
        </p:txBody>
      </p:sp>
      <p:sp>
        <p:nvSpPr>
          <p:cNvPr id="152" name="TextBox 151"/>
          <p:cNvSpPr txBox="1"/>
          <p:nvPr/>
        </p:nvSpPr>
        <p:spPr>
          <a:xfrm>
            <a:off x="8946113" y="6713559"/>
            <a:ext cx="5384250" cy="769441"/>
          </a:xfrm>
          <a:prstGeom prst="rect">
            <a:avLst/>
          </a:prstGeom>
          <a:noFill/>
        </p:spPr>
        <p:txBody>
          <a:bodyPr wrap="square" rtlCol="0">
            <a:spAutoFit/>
          </a:bodyPr>
          <a:lstStyle/>
          <a:p>
            <a:r>
              <a:rPr lang="en-US" sz="4400" b="1" dirty="0">
                <a:solidFill>
                  <a:schemeClr val="accent4"/>
                </a:solidFill>
                <a:latin typeface="Roboto" panose="02000000000000000000" pitchFamily="2" charset="0"/>
                <a:ea typeface="Roboto" panose="02000000000000000000" pitchFamily="2" charset="0"/>
                <a:cs typeface="Roboto" panose="02000000000000000000" pitchFamily="2" charset="0"/>
              </a:rPr>
              <a:t>Learn and grow</a:t>
            </a:r>
          </a:p>
        </p:txBody>
      </p:sp>
      <p:sp>
        <p:nvSpPr>
          <p:cNvPr id="154" name="TextBox 153"/>
          <p:cNvSpPr txBox="1"/>
          <p:nvPr/>
        </p:nvSpPr>
        <p:spPr>
          <a:xfrm>
            <a:off x="8927153" y="7411881"/>
            <a:ext cx="8495570" cy="1887696"/>
          </a:xfrm>
          <a:prstGeom prst="rect">
            <a:avLst/>
          </a:prstGeom>
          <a:noFill/>
        </p:spPr>
        <p:txBody>
          <a:bodyPr wrap="square" numCol="1" rtlCol="0">
            <a:spAutoFit/>
          </a:bodyPr>
          <a:lstStyle/>
          <a:p>
            <a:pPr>
              <a:lnSpc>
                <a:spcPct val="150000"/>
              </a:lnSpc>
            </a:pPr>
            <a:r>
              <a:rPr lang="en-US" sz="2000" dirty="0">
                <a:latin typeface="Roboto" panose="02000000000000000000" pitchFamily="2" charset="0"/>
                <a:ea typeface="Roboto" panose="02000000000000000000" pitchFamily="2" charset="0"/>
                <a:cs typeface="Roboto" panose="02000000000000000000" pitchFamily="2" charset="0"/>
              </a:rPr>
              <a:t>It's simpler than ever before to get information. Make sure to set aside time each week to grow and learn. You spend just one or two hours a week learning more about your profession and how it will alter your business, perspective, and profit over a year.</a:t>
            </a:r>
          </a:p>
        </p:txBody>
      </p:sp>
    </p:spTree>
    <p:extLst>
      <p:ext uri="{BB962C8B-B14F-4D97-AF65-F5344CB8AC3E}">
        <p14:creationId xmlns:p14="http://schemas.microsoft.com/office/powerpoint/2010/main" val="121499126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up)">
                                      <p:cBhvr>
                                        <p:cTn id="7" dur="500"/>
                                        <p:tgtEl>
                                          <p:spTgt spid="141"/>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0"/>
                                        </p:tgtEl>
                                        <p:attrNameLst>
                                          <p:attrName>style.visibility</p:attrName>
                                        </p:attrNameLst>
                                      </p:cBhvr>
                                      <p:to>
                                        <p:strVal val="visible"/>
                                      </p:to>
                                    </p:set>
                                    <p:animEffect transition="in" filter="wipe(up)">
                                      <p:cBhvr>
                                        <p:cTn id="11" dur="500"/>
                                        <p:tgtEl>
                                          <p:spTgt spid="140"/>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1098"/>
                                        </p:tgtEl>
                                        <p:attrNameLst>
                                          <p:attrName>style.visibility</p:attrName>
                                        </p:attrNameLst>
                                      </p:cBhvr>
                                      <p:to>
                                        <p:strVal val="visible"/>
                                      </p:to>
                                    </p:set>
                                    <p:animEffect transition="in" filter="fade">
                                      <p:cBhvr>
                                        <p:cTn id="15" dur="500"/>
                                        <p:tgtEl>
                                          <p:spTgt spid="1098"/>
                                        </p:tgtEl>
                                      </p:cBhvr>
                                    </p:animEffect>
                                    <p:anim calcmode="lin" valueType="num">
                                      <p:cBhvr>
                                        <p:cTn id="16" dur="500" fill="hold"/>
                                        <p:tgtEl>
                                          <p:spTgt spid="1098"/>
                                        </p:tgtEl>
                                        <p:attrNameLst>
                                          <p:attrName>ppt_x</p:attrName>
                                        </p:attrNameLst>
                                      </p:cBhvr>
                                      <p:tavLst>
                                        <p:tav tm="0">
                                          <p:val>
                                            <p:strVal val="#ppt_x"/>
                                          </p:val>
                                        </p:tav>
                                        <p:tav tm="100000">
                                          <p:val>
                                            <p:strVal val="#ppt_x"/>
                                          </p:val>
                                        </p:tav>
                                      </p:tavLst>
                                    </p:anim>
                                    <p:anim calcmode="lin" valueType="num">
                                      <p:cBhvr>
                                        <p:cTn id="17" dur="500" fill="hold"/>
                                        <p:tgtEl>
                                          <p:spTgt spid="1098"/>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1102"/>
                                        </p:tgtEl>
                                        <p:attrNameLst>
                                          <p:attrName>style.visibility</p:attrName>
                                        </p:attrNameLst>
                                      </p:cBhvr>
                                      <p:to>
                                        <p:strVal val="visible"/>
                                      </p:to>
                                    </p:set>
                                    <p:animEffect transition="in" filter="wipe(left)">
                                      <p:cBhvr>
                                        <p:cTn id="21" dur="250"/>
                                        <p:tgtEl>
                                          <p:spTgt spid="1102"/>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1" fill="hold">
                                          <p:stCondLst>
                                            <p:cond delay="0"/>
                                          </p:stCondLst>
                                        </p:cTn>
                                        <p:tgtEl>
                                          <p:spTgt spid="1100"/>
                                        </p:tgtEl>
                                        <p:attrNameLst>
                                          <p:attrName>style.visibility</p:attrName>
                                        </p:attrNameLst>
                                      </p:cBhvr>
                                      <p:to>
                                        <p:strVal val="visible"/>
                                      </p:to>
                                    </p:set>
                                    <p:animEffect transition="in" filter="wipe(left)">
                                      <p:cBhvr>
                                        <p:cTn id="25" dur="250"/>
                                        <p:tgtEl>
                                          <p:spTgt spid="1100"/>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47"/>
                                        </p:tgtEl>
                                        <p:attrNameLst>
                                          <p:attrName>style.visibility</p:attrName>
                                        </p:attrNameLst>
                                      </p:cBhvr>
                                      <p:to>
                                        <p:strVal val="visible"/>
                                      </p:to>
                                    </p:set>
                                    <p:animEffect transition="in" filter="wipe(left)">
                                      <p:cBhvr>
                                        <p:cTn id="29" dur="500"/>
                                        <p:tgtEl>
                                          <p:spTgt spid="147"/>
                                        </p:tgtEl>
                                      </p:cBhvr>
                                    </p:animEffect>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154"/>
                                        </p:tgtEl>
                                        <p:attrNameLst>
                                          <p:attrName>style.visibility</p:attrName>
                                        </p:attrNameLst>
                                      </p:cBhvr>
                                      <p:to>
                                        <p:strVal val="visible"/>
                                      </p:to>
                                    </p:set>
                                    <p:animEffect transition="in" filter="wipe(left)">
                                      <p:cBhvr>
                                        <p:cTn id="33" dur="500"/>
                                        <p:tgtEl>
                                          <p:spTgt spid="154"/>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49"/>
                                        </p:tgtEl>
                                        <p:attrNameLst>
                                          <p:attrName>style.visibility</p:attrName>
                                        </p:attrNameLst>
                                      </p:cBhvr>
                                      <p:to>
                                        <p:strVal val="visible"/>
                                      </p:to>
                                    </p:set>
                                    <p:animEffect transition="in" filter="fade">
                                      <p:cBhvr>
                                        <p:cTn id="36" dur="750"/>
                                        <p:tgtEl>
                                          <p:spTgt spid="14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fade">
                                      <p:cBhvr>
                                        <p:cTn id="39" dur="75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 grpId="0"/>
      <p:bldP spid="141" grpId="0"/>
      <p:bldP spid="147" grpId="0"/>
      <p:bldP spid="149" grpId="0"/>
      <p:bldP spid="152" grpId="0"/>
      <p:bldP spid="1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9144000" cy="10287000"/>
          </a:xfrm>
          <a:prstGeom prst="rect">
            <a:avLst/>
          </a:prstGeom>
          <a:gradFill>
            <a:gsLst>
              <a:gs pos="0">
                <a:schemeClr val="accent6"/>
              </a:gs>
              <a:gs pos="76000">
                <a:schemeClr val="accent4">
                  <a:alpha val="0"/>
                  <a:lumMod val="56000"/>
                  <a:lumOff val="44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1092600" y="1925110"/>
            <a:ext cx="5033750" cy="1107996"/>
          </a:xfrm>
          <a:prstGeom prst="rect">
            <a:avLst/>
          </a:prstGeom>
          <a:noFill/>
        </p:spPr>
        <p:txBody>
          <a:bodyPr wrap="none" rtlCol="0">
            <a:spAutoFit/>
          </a:bodyPr>
          <a:lstStyle/>
          <a:p>
            <a:pPr algn="ctr"/>
            <a:r>
              <a:rPr lang="en-US" sz="6600" b="1" dirty="0">
                <a:solidFill>
                  <a:schemeClr val="tx2"/>
                </a:solidFill>
                <a:latin typeface="Roboto" panose="02000000000000000000" pitchFamily="2" charset="0"/>
                <a:ea typeface="Roboto" panose="02000000000000000000" pitchFamily="2" charset="0"/>
                <a:cs typeface="Roboto" panose="02000000000000000000" pitchFamily="2" charset="0"/>
              </a:rPr>
              <a:t>About Folio3</a:t>
            </a:r>
          </a:p>
        </p:txBody>
      </p:sp>
      <p:sp>
        <p:nvSpPr>
          <p:cNvPr id="16" name="TextBox 15"/>
          <p:cNvSpPr txBox="1"/>
          <p:nvPr/>
        </p:nvSpPr>
        <p:spPr>
          <a:xfrm>
            <a:off x="9938937" y="3033106"/>
            <a:ext cx="7666889" cy="4544834"/>
          </a:xfrm>
          <a:prstGeom prst="rect">
            <a:avLst/>
          </a:prstGeom>
          <a:noFill/>
        </p:spPr>
        <p:txBody>
          <a:bodyPr wrap="square" numCol="1" rtlCol="0">
            <a:spAutoFit/>
          </a:bodyPr>
          <a:lstStyle/>
          <a:p>
            <a:pPr algn="ctr">
              <a:lnSpc>
                <a:spcPct val="150000"/>
              </a:lnSpc>
            </a:pPr>
            <a:r>
              <a:rPr lang="en-US" sz="2800" dirty="0">
                <a:solidFill>
                  <a:schemeClr val="tx2"/>
                </a:solidFill>
                <a:latin typeface="Roboto" panose="02000000000000000000" pitchFamily="2" charset="0"/>
                <a:ea typeface="Roboto" panose="02000000000000000000" pitchFamily="2" charset="0"/>
                <a:cs typeface="Roboto" panose="02000000000000000000" pitchFamily="2" charset="0"/>
              </a:rPr>
              <a:t>Folio3 is a NetSuite Alliance Partner for NetSuite Implementation, Customization, and Integration with deep domain expertise. Whether you're a Fortune 500 company looking to mobile-enable enterprise processes or a start-up squashing the status quo, we help you deliver your innovation.</a:t>
            </a:r>
          </a:p>
        </p:txBody>
      </p:sp>
      <p:cxnSp>
        <p:nvCxnSpPr>
          <p:cNvPr id="85" name="Straight Connector 84"/>
          <p:cNvCxnSpPr/>
          <p:nvPr/>
        </p:nvCxnSpPr>
        <p:spPr>
          <a:xfrm>
            <a:off x="10056098" y="8542740"/>
            <a:ext cx="7549728" cy="0"/>
          </a:xfrm>
          <a:prstGeom prst="line">
            <a:avLst/>
          </a:prstGeom>
        </p:spPr>
        <p:style>
          <a:lnRef idx="1">
            <a:schemeClr val="accent1"/>
          </a:lnRef>
          <a:fillRef idx="0">
            <a:schemeClr val="accent1"/>
          </a:fillRef>
          <a:effectRef idx="0">
            <a:schemeClr val="accent1"/>
          </a:effectRef>
          <a:fontRef idx="minor">
            <a:schemeClr val="tx1"/>
          </a:fontRef>
        </p:style>
      </p:cxnSp>
      <p:pic>
        <p:nvPicPr>
          <p:cNvPr id="7" name="Picture 6" descr="A picture containing text&#10;&#10;Description automatically generated">
            <a:extLst>
              <a:ext uri="{FF2B5EF4-FFF2-40B4-BE49-F238E27FC236}">
                <a16:creationId xmlns:a16="http://schemas.microsoft.com/office/drawing/2014/main" id="{D24C4079-07CA-EB54-547E-F44B4846B5BC}"/>
              </a:ext>
            </a:extLst>
          </p:cNvPr>
          <p:cNvPicPr>
            <a:picLocks noChangeAspect="1"/>
          </p:cNvPicPr>
          <p:nvPr/>
        </p:nvPicPr>
        <p:blipFill>
          <a:blip r:embed="rId2">
            <a:duotone>
              <a:prstClr val="black"/>
              <a:schemeClr val="tx2">
                <a:tint val="45000"/>
                <a:satMod val="400000"/>
              </a:schemeClr>
            </a:duotone>
            <a:extLst>
              <a:ext uri="{BEBA8EAE-BF5A-486C-A8C5-ECC9F3942E4B}">
                <a14:imgProps xmlns:a14="http://schemas.microsoft.com/office/drawing/2010/main">
                  <a14:imgLayer r:embed="rId3">
                    <a14:imgEffect>
                      <a14:sharpenSoften amount="100000"/>
                    </a14:imgEffect>
                    <a14:imgEffect>
                      <a14:brightnessContrast bright="-6000" contrast="-96000"/>
                    </a14:imgEffect>
                  </a14:imgLayer>
                </a14:imgProps>
              </a:ext>
              <a:ext uri="{28A0092B-C50C-407E-A947-70E740481C1C}">
                <a14:useLocalDpi xmlns:a14="http://schemas.microsoft.com/office/drawing/2010/main" val="0"/>
              </a:ext>
            </a:extLst>
          </a:blip>
          <a:stretch>
            <a:fillRect/>
          </a:stretch>
        </p:blipFill>
        <p:spPr>
          <a:xfrm>
            <a:off x="1211323" y="319967"/>
            <a:ext cx="6202964" cy="9647065"/>
          </a:xfrm>
          <a:prstGeom prst="rect">
            <a:avLst/>
          </a:prstGeom>
        </p:spPr>
      </p:pic>
      <p:pic>
        <p:nvPicPr>
          <p:cNvPr id="2" name="Picture 1" descr="Logo, company name&#10;&#10;Description automatically generated">
            <a:extLst>
              <a:ext uri="{FF2B5EF4-FFF2-40B4-BE49-F238E27FC236}">
                <a16:creationId xmlns:a16="http://schemas.microsoft.com/office/drawing/2014/main" id="{A851EBD3-682E-35CC-F50B-F5881838521C}"/>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4493" b="32820"/>
          <a:stretch/>
        </p:blipFill>
        <p:spPr bwMode="auto">
          <a:xfrm>
            <a:off x="15010754" y="9144838"/>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904207"/>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500"/>
                                        <p:tgtEl>
                                          <p:spTgt spid="16"/>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85"/>
                                        </p:tgtEl>
                                        <p:attrNameLst>
                                          <p:attrName>style.visibility</p:attrName>
                                        </p:attrNameLst>
                                      </p:cBhvr>
                                      <p:to>
                                        <p:strVal val="visible"/>
                                      </p:to>
                                    </p:set>
                                    <p:animEffect transition="in" filter="wipe(left)">
                                      <p:cBhvr>
                                        <p:cTn id="19"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5" grpId="0"/>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757" y="519018"/>
            <a:ext cx="5109882" cy="6976291"/>
          </a:xfrm>
          <a:prstGeom prst="rect">
            <a:avLst/>
          </a:prstGeom>
        </p:spPr>
      </p:pic>
      <p:sp>
        <p:nvSpPr>
          <p:cNvPr id="5" name="Rectangle 4"/>
          <p:cNvSpPr/>
          <p:nvPr/>
        </p:nvSpPr>
        <p:spPr>
          <a:xfrm>
            <a:off x="0" y="7495309"/>
            <a:ext cx="18288000" cy="2791691"/>
          </a:xfrm>
          <a:prstGeom prst="rect">
            <a:avLst/>
          </a:prstGeom>
          <a:solidFill>
            <a:schemeClr val="accent6">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10485384" y="5143500"/>
            <a:ext cx="6712094" cy="1862048"/>
          </a:xfrm>
          <a:prstGeom prst="rect">
            <a:avLst/>
          </a:prstGeom>
          <a:noFill/>
        </p:spPr>
        <p:txBody>
          <a:bodyPr wrap="none" rtlCol="0">
            <a:spAutoFit/>
          </a:bodyPr>
          <a:lstStyle/>
          <a:p>
            <a:pPr algn="ctr"/>
            <a:r>
              <a:rPr lang="en-US" sz="11500" b="1" dirty="0">
                <a:solidFill>
                  <a:schemeClr val="accent2"/>
                </a:solidFill>
                <a:latin typeface="Roboto" panose="02000000000000000000" pitchFamily="2" charset="0"/>
                <a:ea typeface="Roboto" panose="02000000000000000000" pitchFamily="2" charset="0"/>
                <a:cs typeface="Roboto" panose="02000000000000000000" pitchFamily="2" charset="0"/>
              </a:rPr>
              <a:t>Talk to us</a:t>
            </a:r>
          </a:p>
        </p:txBody>
      </p:sp>
      <p:sp>
        <p:nvSpPr>
          <p:cNvPr id="3" name="TextBox 2">
            <a:extLst>
              <a:ext uri="{FF2B5EF4-FFF2-40B4-BE49-F238E27FC236}">
                <a16:creationId xmlns:a16="http://schemas.microsoft.com/office/drawing/2014/main" id="{951892B2-66D3-1752-8F65-0D50E159FF54}"/>
              </a:ext>
            </a:extLst>
          </p:cNvPr>
          <p:cNvSpPr txBox="1"/>
          <p:nvPr/>
        </p:nvSpPr>
        <p:spPr>
          <a:xfrm>
            <a:off x="776568" y="8157882"/>
            <a:ext cx="6138582" cy="1487587"/>
          </a:xfrm>
          <a:prstGeom prst="rect">
            <a:avLst/>
          </a:prstGeom>
          <a:noFill/>
        </p:spPr>
        <p:txBody>
          <a:bodyPr wrap="square" rtlCol="0">
            <a:spAutoFit/>
          </a:bodyPr>
          <a:lstStyle/>
          <a:p>
            <a:pPr algn="ctr">
              <a:lnSpc>
                <a:spcPct val="150000"/>
              </a:lnSpc>
            </a:pPr>
            <a:r>
              <a:rPr lang="en-US" sz="3200" b="1"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Email Address</a:t>
            </a:r>
          </a:p>
          <a:p>
            <a:pPr algn="ctr">
              <a:lnSpc>
                <a:spcPct val="150000"/>
              </a:lnSpc>
            </a:pPr>
            <a:r>
              <a:rPr lang="en-US" sz="3200"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netsuite.sales@folio3.com</a:t>
            </a:r>
          </a:p>
        </p:txBody>
      </p:sp>
      <p:sp>
        <p:nvSpPr>
          <p:cNvPr id="4" name="TextBox 3">
            <a:extLst>
              <a:ext uri="{FF2B5EF4-FFF2-40B4-BE49-F238E27FC236}">
                <a16:creationId xmlns:a16="http://schemas.microsoft.com/office/drawing/2014/main" id="{E5E3E3C5-BFC0-7887-F756-3EA58464ECC5}"/>
              </a:ext>
            </a:extLst>
          </p:cNvPr>
          <p:cNvSpPr txBox="1"/>
          <p:nvPr/>
        </p:nvSpPr>
        <p:spPr>
          <a:xfrm>
            <a:off x="11707906" y="8147360"/>
            <a:ext cx="5109882" cy="1487587"/>
          </a:xfrm>
          <a:prstGeom prst="rect">
            <a:avLst/>
          </a:prstGeom>
          <a:noFill/>
        </p:spPr>
        <p:txBody>
          <a:bodyPr wrap="square" rtlCol="0">
            <a:spAutoFit/>
          </a:bodyPr>
          <a:lstStyle/>
          <a:p>
            <a:pPr algn="ctr">
              <a:lnSpc>
                <a:spcPct val="150000"/>
              </a:lnSpc>
            </a:pPr>
            <a:r>
              <a:rPr lang="en-US" sz="3200" b="1"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Website Address</a:t>
            </a:r>
          </a:p>
          <a:p>
            <a:pPr algn="ctr">
              <a:lnSpc>
                <a:spcPct val="150000"/>
              </a:lnSpc>
            </a:pPr>
            <a:r>
              <a:rPr lang="en-US" sz="3200"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 Netsuite.folio3.com</a:t>
            </a:r>
          </a:p>
        </p:txBody>
      </p:sp>
      <p:sp>
        <p:nvSpPr>
          <p:cNvPr id="6" name="TextBox 5">
            <a:extLst>
              <a:ext uri="{FF2B5EF4-FFF2-40B4-BE49-F238E27FC236}">
                <a16:creationId xmlns:a16="http://schemas.microsoft.com/office/drawing/2014/main" id="{ED1F6BCD-139D-1BE3-861C-C391F0B73FF1}"/>
              </a:ext>
            </a:extLst>
          </p:cNvPr>
          <p:cNvSpPr txBox="1"/>
          <p:nvPr/>
        </p:nvSpPr>
        <p:spPr>
          <a:xfrm>
            <a:off x="6499412" y="8157882"/>
            <a:ext cx="5109882" cy="1487587"/>
          </a:xfrm>
          <a:prstGeom prst="rect">
            <a:avLst/>
          </a:prstGeom>
          <a:noFill/>
        </p:spPr>
        <p:txBody>
          <a:bodyPr wrap="square" rtlCol="0">
            <a:spAutoFit/>
          </a:bodyPr>
          <a:lstStyle/>
          <a:p>
            <a:pPr algn="ctr">
              <a:lnSpc>
                <a:spcPct val="150000"/>
              </a:lnSpc>
            </a:pPr>
            <a:r>
              <a:rPr lang="en-US" sz="3200" b="1"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Phone Number</a:t>
            </a:r>
          </a:p>
          <a:p>
            <a:pPr algn="ctr">
              <a:lnSpc>
                <a:spcPct val="150000"/>
              </a:lnSpc>
            </a:pPr>
            <a:r>
              <a:rPr lang="en-US" sz="3200" dirty="0">
                <a:solidFill>
                  <a:schemeClr val="accent2">
                    <a:lumMod val="75000"/>
                  </a:schemeClr>
                </a:solidFill>
                <a:latin typeface="Roboto" panose="02000000000000000000" pitchFamily="2" charset="0"/>
                <a:ea typeface="Roboto" panose="02000000000000000000" pitchFamily="2" charset="0"/>
                <a:cs typeface="Roboto" panose="02000000000000000000" pitchFamily="2" charset="0"/>
              </a:rPr>
              <a:t>+1 (408) 365-4638</a:t>
            </a:r>
          </a:p>
        </p:txBody>
      </p:sp>
      <p:pic>
        <p:nvPicPr>
          <p:cNvPr id="8" name="Picture 7" descr="Logo, company name&#10;&#10;Description automatically generated">
            <a:extLst>
              <a:ext uri="{FF2B5EF4-FFF2-40B4-BE49-F238E27FC236}">
                <a16:creationId xmlns:a16="http://schemas.microsoft.com/office/drawing/2014/main" id="{584DB132-7411-3B0D-B0F3-46353971B6E7}"/>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14586596" y="1056998"/>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71654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0" y="0"/>
            <a:ext cx="18287999" cy="10287000"/>
          </a:xfrm>
          <a:prstGeom prst="rect">
            <a:avLst/>
          </a:prstGeom>
          <a:gradFill>
            <a:gsLst>
              <a:gs pos="0">
                <a:schemeClr val="accent1">
                  <a:alpha val="0"/>
                  <a:lumMod val="60000"/>
                </a:schemeClr>
              </a:gs>
              <a:gs pos="100000">
                <a:schemeClr val="tx2">
                  <a:alpha val="78000"/>
                  <a:lumMod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178013" y="6553116"/>
            <a:ext cx="7931980" cy="1862048"/>
          </a:xfrm>
          <a:prstGeom prst="rect">
            <a:avLst/>
          </a:prstGeom>
          <a:noFill/>
        </p:spPr>
        <p:txBody>
          <a:bodyPr wrap="none" rtlCol="0">
            <a:spAutoFit/>
          </a:bodyPr>
          <a:lstStyle/>
          <a:p>
            <a:pPr algn="ctr"/>
            <a:r>
              <a:rPr lang="en-US" sz="11500" spc="-300" dirty="0">
                <a:solidFill>
                  <a:schemeClr val="bg1"/>
                </a:solidFill>
                <a:latin typeface="Roboto" panose="02000000000000000000" pitchFamily="2" charset="0"/>
                <a:ea typeface="Roboto" panose="02000000000000000000" pitchFamily="2" charset="0"/>
                <a:cs typeface="Roboto" panose="02000000000000000000" pitchFamily="2" charset="0"/>
              </a:rPr>
              <a:t>THANK YOU</a:t>
            </a:r>
          </a:p>
        </p:txBody>
      </p:sp>
      <p:pic>
        <p:nvPicPr>
          <p:cNvPr id="2" name="Picture 1" descr="Logo, company name&#10;&#10;Description automatically generated">
            <a:extLst>
              <a:ext uri="{FF2B5EF4-FFF2-40B4-BE49-F238E27FC236}">
                <a16:creationId xmlns:a16="http://schemas.microsoft.com/office/drawing/2014/main" id="{F7E21B8B-6A5E-1E82-A848-DC55D6F1ED55}"/>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944" b="31319"/>
          <a:stretch/>
        </p:blipFill>
        <p:spPr bwMode="auto">
          <a:xfrm>
            <a:off x="1002703" y="8793110"/>
            <a:ext cx="2078642" cy="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804622"/>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3518776" cy="10287000"/>
          </a:xfrm>
          <a:prstGeom prst="rect">
            <a:avLst/>
          </a:prstGeom>
          <a:gradFill>
            <a:gsLst>
              <a:gs pos="14000">
                <a:schemeClr val="accent1">
                  <a:alpha val="51000"/>
                  <a:lumMod val="53000"/>
                </a:schemeClr>
              </a:gs>
              <a:gs pos="76000">
                <a:schemeClr val="tx2">
                  <a:lumMod val="53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502023" y="721988"/>
            <a:ext cx="11859046" cy="2092881"/>
          </a:xfrm>
          <a:prstGeom prst="rect">
            <a:avLst/>
          </a:prstGeom>
          <a:noFill/>
        </p:spPr>
        <p:txBody>
          <a:bodyPr wrap="square" rtlCol="0">
            <a:spAutoFit/>
          </a:bodyPr>
          <a:lstStyle/>
          <a:p>
            <a:r>
              <a:rPr lang="en-US" sz="6500" dirty="0">
                <a:solidFill>
                  <a:schemeClr val="accent4">
                    <a:lumMod val="60000"/>
                    <a:lumOff val="40000"/>
                  </a:schemeClr>
                </a:solidFill>
                <a:latin typeface="Roboto Bold" panose="02000000000000000000" pitchFamily="2" charset="0"/>
                <a:ea typeface="Roboto Bold" panose="02000000000000000000" pitchFamily="2" charset="0"/>
                <a:cs typeface="Roboto Bold" panose="02000000000000000000" pitchFamily="2" charset="0"/>
              </a:rPr>
              <a:t>Why Does Modern ERP </a:t>
            </a:r>
            <a:r>
              <a:rPr lang="en-US" sz="6500" dirty="0">
                <a:solidFill>
                  <a:schemeClr val="bg1">
                    <a:lumMod val="95000"/>
                  </a:schemeClr>
                </a:solidFill>
                <a:latin typeface="Roboto Bold" panose="02000000000000000000" pitchFamily="2" charset="0"/>
                <a:ea typeface="Roboto Bold" panose="02000000000000000000" pitchFamily="2" charset="0"/>
                <a:cs typeface="Roboto Bold" panose="02000000000000000000" pitchFamily="2" charset="0"/>
              </a:rPr>
              <a:t>Matters To Your Business?</a:t>
            </a:r>
          </a:p>
        </p:txBody>
      </p:sp>
      <p:sp>
        <p:nvSpPr>
          <p:cNvPr id="3" name="TextBox 2">
            <a:extLst>
              <a:ext uri="{FF2B5EF4-FFF2-40B4-BE49-F238E27FC236}">
                <a16:creationId xmlns:a16="http://schemas.microsoft.com/office/drawing/2014/main" id="{30FBFFD7-EA64-2973-0B74-1C1D105F0BC4}"/>
              </a:ext>
            </a:extLst>
          </p:cNvPr>
          <p:cNvSpPr txBox="1"/>
          <p:nvPr/>
        </p:nvSpPr>
        <p:spPr>
          <a:xfrm>
            <a:off x="502023" y="3316893"/>
            <a:ext cx="11859046" cy="3908762"/>
          </a:xfrm>
          <a:prstGeom prst="rect">
            <a:avLst/>
          </a:prstGeom>
          <a:noFill/>
        </p:spPr>
        <p:txBody>
          <a:bodyPr wrap="square" numCol="1" rtlCol="0">
            <a:spAutoFit/>
          </a:bodyPr>
          <a:lstStyle/>
          <a:p>
            <a:pPr algn="just">
              <a:lnSpc>
                <a:spcPct val="150000"/>
              </a:lnSpc>
            </a:pPr>
            <a:r>
              <a:rPr lang="en-US" sz="2400" dirty="0">
                <a:solidFill>
                  <a:schemeClr val="accent5">
                    <a:lumMod val="20000"/>
                    <a:lumOff val="80000"/>
                  </a:schemeClr>
                </a:solidFill>
                <a:latin typeface="Roboto" panose="02000000000000000000" pitchFamily="2" charset="0"/>
                <a:ea typeface="Roboto" panose="02000000000000000000" pitchFamily="2" charset="0"/>
                <a:cs typeface="Roboto" panose="02000000000000000000" pitchFamily="2" charset="0"/>
              </a:rPr>
              <a:t>Due to the constant speed of change, business frameworks are being undermined faster than ever. Every company must continually merge income streams from a wide range of products and subscriptions to stay afloat. Every transaction now prioritizes the customer experience and those who can identify new opportunities and anticipate changing expectations will succeed. As a result, a future-focused customer-centric suite aids the organization's ability to adapt to changing customer needs and improve the customer experience.</a:t>
            </a:r>
          </a:p>
        </p:txBody>
      </p:sp>
      <p:pic>
        <p:nvPicPr>
          <p:cNvPr id="2" name="Picture 2" descr="Logo, company name&#10;&#10;Description automatically generated">
            <a:extLst>
              <a:ext uri="{FF2B5EF4-FFF2-40B4-BE49-F238E27FC236}">
                <a16:creationId xmlns:a16="http://schemas.microsoft.com/office/drawing/2014/main" id="{2BC311A9-EB25-E470-AD36-CAA145EF63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15091386" y="8863472"/>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6015785"/>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1+#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649"/>
        <p:cNvGrpSpPr/>
        <p:nvPr/>
      </p:nvGrpSpPr>
      <p:grpSpPr>
        <a:xfrm>
          <a:off x="0" y="0"/>
          <a:ext cx="0" cy="0"/>
          <a:chOff x="0" y="0"/>
          <a:chExt cx="0" cy="0"/>
        </a:xfrm>
      </p:grpSpPr>
      <p:sp>
        <p:nvSpPr>
          <p:cNvPr id="8651" name="Google Shape;8651;p221"/>
          <p:cNvSpPr/>
          <p:nvPr/>
        </p:nvSpPr>
        <p:spPr>
          <a:xfrm>
            <a:off x="-65052" y="0"/>
            <a:ext cx="4342434" cy="10287000"/>
          </a:xfrm>
          <a:prstGeom prst="rect">
            <a:avLst/>
          </a:prstGeom>
          <a:solidFill>
            <a:srgbClr val="E4E9EE">
              <a:alpha val="41960"/>
            </a:srgbClr>
          </a:solidFill>
          <a:ln>
            <a:noFill/>
          </a:ln>
        </p:spPr>
        <p:txBody>
          <a:bodyPr spcFirstLastPara="1" wrap="square" lIns="68560" tIns="34271" rIns="68560" bIns="34271" anchor="ctr" anchorCtr="0">
            <a:noAutofit/>
          </a:bodyPr>
          <a:lstStyle/>
          <a:p>
            <a:pPr algn="ctr"/>
            <a:endParaRPr sz="1350">
              <a:solidFill>
                <a:schemeClr val="lt1"/>
              </a:solidFill>
              <a:latin typeface="Open Sans Light"/>
              <a:ea typeface="Open Sans Light"/>
              <a:cs typeface="Open Sans Light"/>
              <a:sym typeface="Open Sans Light"/>
            </a:endParaRPr>
          </a:p>
        </p:txBody>
      </p:sp>
      <p:sp>
        <p:nvSpPr>
          <p:cNvPr id="8650" name="Google Shape;8650;p221"/>
          <p:cNvSpPr/>
          <p:nvPr/>
        </p:nvSpPr>
        <p:spPr>
          <a:xfrm>
            <a:off x="-65052" y="0"/>
            <a:ext cx="18322084" cy="10286999"/>
          </a:xfrm>
          <a:prstGeom prst="rect">
            <a:avLst/>
          </a:prstGeom>
          <a:solidFill>
            <a:srgbClr val="E4E9EE">
              <a:alpha val="41960"/>
            </a:srgbClr>
          </a:solidFill>
          <a:ln>
            <a:noFill/>
          </a:ln>
        </p:spPr>
        <p:txBody>
          <a:bodyPr spcFirstLastPara="1" wrap="square" lIns="68560" tIns="34271" rIns="68560" bIns="34271" anchor="ctr" anchorCtr="0">
            <a:noAutofit/>
          </a:bodyPr>
          <a:lstStyle/>
          <a:p>
            <a:pPr algn="ctr"/>
            <a:endParaRPr sz="1350">
              <a:solidFill>
                <a:schemeClr val="lt1"/>
              </a:solidFill>
              <a:latin typeface="Open Sans Light"/>
              <a:ea typeface="Open Sans Light"/>
              <a:cs typeface="Open Sans Light"/>
              <a:sym typeface="Open Sans Light"/>
            </a:endParaRPr>
          </a:p>
        </p:txBody>
      </p:sp>
      <p:sp>
        <p:nvSpPr>
          <p:cNvPr id="8658" name="Google Shape;8658;p221"/>
          <p:cNvSpPr txBox="1"/>
          <p:nvPr/>
        </p:nvSpPr>
        <p:spPr>
          <a:xfrm>
            <a:off x="10224382" y="1502332"/>
            <a:ext cx="7104216" cy="3947196"/>
          </a:xfrm>
          <a:prstGeom prst="rect">
            <a:avLst/>
          </a:prstGeom>
          <a:noFill/>
          <a:ln>
            <a:noFill/>
          </a:ln>
        </p:spPr>
        <p:txBody>
          <a:bodyPr spcFirstLastPara="1" wrap="square" lIns="68560" tIns="34271" rIns="68560" bIns="34271" anchor="t" anchorCtr="0">
            <a:spAutoFit/>
          </a:bodyPr>
          <a:lstStyle/>
          <a:p>
            <a:pPr>
              <a:lnSpc>
                <a:spcPct val="150000"/>
              </a:lnSpc>
            </a:pPr>
            <a:r>
              <a:rPr lang="en-US" sz="2400" dirty="0">
                <a:solidFill>
                  <a:schemeClr val="tx2">
                    <a:lumMod val="50000"/>
                  </a:schemeClr>
                </a:solidFill>
                <a:latin typeface="Roboto Light" panose="02000000000000000000" pitchFamily="2" charset="0"/>
                <a:ea typeface="Roboto Light" panose="02000000000000000000" pitchFamily="2" charset="0"/>
                <a:cs typeface="Open Sans Light"/>
                <a:sym typeface="Open Sans Light"/>
              </a:rPr>
              <a:t>Maintaining the whole customer lifecycle on a centralized platform is crucial to establishing a business that promotes customer devotion. You can comprehensively understand your consumers by connecting your back-office functions (ERP), financials, billing, and product and service delivery to your front office (CRM).</a:t>
            </a:r>
            <a:endParaRPr sz="2800" dirty="0">
              <a:solidFill>
                <a:schemeClr val="tx2">
                  <a:lumMod val="50000"/>
                </a:schemeClr>
              </a:solidFill>
              <a:latin typeface="Roboto Light" panose="02000000000000000000" pitchFamily="2" charset="0"/>
              <a:ea typeface="Roboto Light" panose="02000000000000000000" pitchFamily="2" charset="0"/>
            </a:endParaRPr>
          </a:p>
        </p:txBody>
      </p:sp>
      <p:sp>
        <p:nvSpPr>
          <p:cNvPr id="8660" name="Google Shape;8660;p221"/>
          <p:cNvSpPr/>
          <p:nvPr/>
        </p:nvSpPr>
        <p:spPr>
          <a:xfrm>
            <a:off x="-65052" y="3298950"/>
            <a:ext cx="9821148" cy="2471477"/>
          </a:xfrm>
          <a:prstGeom prst="rightArrow">
            <a:avLst>
              <a:gd name="adj1" fmla="val 52597"/>
              <a:gd name="adj2" fmla="val 50000"/>
            </a:avLst>
          </a:prstGeom>
          <a:solidFill>
            <a:schemeClr val="accent3"/>
          </a:solidFill>
          <a:ln>
            <a:noFill/>
          </a:ln>
        </p:spPr>
        <p:txBody>
          <a:bodyPr spcFirstLastPara="1" wrap="square" lIns="68560" tIns="34271" rIns="68560" bIns="34271" anchor="ctr" anchorCtr="0">
            <a:noAutofit/>
          </a:bodyPr>
          <a:lstStyle/>
          <a:p>
            <a:pPr algn="ctr"/>
            <a:endParaRPr sz="1350">
              <a:solidFill>
                <a:schemeClr val="lt1"/>
              </a:solidFill>
              <a:latin typeface="Open Sans Light"/>
              <a:ea typeface="Open Sans Light"/>
              <a:cs typeface="Open Sans Light"/>
              <a:sym typeface="Open Sans Light"/>
            </a:endParaRPr>
          </a:p>
        </p:txBody>
      </p:sp>
      <p:sp>
        <p:nvSpPr>
          <p:cNvPr id="8663" name="Google Shape;8663;p221"/>
          <p:cNvSpPr/>
          <p:nvPr/>
        </p:nvSpPr>
        <p:spPr>
          <a:xfrm>
            <a:off x="-65052" y="2063210"/>
            <a:ext cx="5777477" cy="2471477"/>
          </a:xfrm>
          <a:prstGeom prst="rightArrow">
            <a:avLst>
              <a:gd name="adj1" fmla="val 52597"/>
              <a:gd name="adj2" fmla="val 50000"/>
            </a:avLst>
          </a:prstGeom>
          <a:solidFill>
            <a:schemeClr val="accent1"/>
          </a:solidFill>
          <a:ln>
            <a:noFill/>
          </a:ln>
        </p:spPr>
        <p:txBody>
          <a:bodyPr spcFirstLastPara="1" wrap="square" lIns="68560" tIns="34271" rIns="68560" bIns="34271" anchor="ctr" anchorCtr="0">
            <a:noAutofit/>
          </a:bodyPr>
          <a:lstStyle/>
          <a:p>
            <a:pPr algn="ctr"/>
            <a:endParaRPr sz="1350">
              <a:solidFill>
                <a:schemeClr val="lt1"/>
              </a:solidFill>
              <a:latin typeface="Open Sans Light"/>
              <a:ea typeface="Open Sans Light"/>
              <a:cs typeface="Open Sans Light"/>
              <a:sym typeface="Open Sans Light"/>
            </a:endParaRPr>
          </a:p>
        </p:txBody>
      </p:sp>
      <p:sp>
        <p:nvSpPr>
          <p:cNvPr id="8666" name="Google Shape;8666;p221"/>
          <p:cNvSpPr/>
          <p:nvPr/>
        </p:nvSpPr>
        <p:spPr>
          <a:xfrm>
            <a:off x="-65052" y="4534690"/>
            <a:ext cx="7119720" cy="2471477"/>
          </a:xfrm>
          <a:prstGeom prst="rightArrow">
            <a:avLst>
              <a:gd name="adj1" fmla="val 52597"/>
              <a:gd name="adj2" fmla="val 50000"/>
            </a:avLst>
          </a:prstGeom>
          <a:solidFill>
            <a:schemeClr val="accent5"/>
          </a:solidFill>
          <a:ln>
            <a:noFill/>
          </a:ln>
        </p:spPr>
        <p:txBody>
          <a:bodyPr spcFirstLastPara="1" wrap="square" lIns="68560" tIns="34271" rIns="68560" bIns="34271" anchor="ctr" anchorCtr="0">
            <a:noAutofit/>
          </a:bodyPr>
          <a:lstStyle/>
          <a:p>
            <a:pPr algn="ctr"/>
            <a:endParaRPr sz="1350">
              <a:solidFill>
                <a:schemeClr val="lt1"/>
              </a:solidFill>
              <a:latin typeface="Open Sans Light"/>
              <a:ea typeface="Open Sans Light"/>
              <a:cs typeface="Open Sans Light"/>
              <a:sym typeface="Open Sans Light"/>
            </a:endParaRPr>
          </a:p>
        </p:txBody>
      </p:sp>
      <p:sp>
        <p:nvSpPr>
          <p:cNvPr id="8669" name="Google Shape;8669;p221"/>
          <p:cNvSpPr txBox="1"/>
          <p:nvPr/>
        </p:nvSpPr>
        <p:spPr>
          <a:xfrm>
            <a:off x="10224382" y="6233644"/>
            <a:ext cx="7104216" cy="3393198"/>
          </a:xfrm>
          <a:prstGeom prst="rect">
            <a:avLst/>
          </a:prstGeom>
          <a:noFill/>
          <a:ln>
            <a:noFill/>
          </a:ln>
        </p:spPr>
        <p:txBody>
          <a:bodyPr spcFirstLastPara="1" wrap="square" lIns="68560" tIns="34271" rIns="68560" bIns="34271" anchor="t" anchorCtr="0">
            <a:spAutoFit/>
          </a:bodyPr>
          <a:lstStyle/>
          <a:p>
            <a:pPr>
              <a:lnSpc>
                <a:spcPct val="150000"/>
              </a:lnSpc>
            </a:pPr>
            <a:r>
              <a:rPr lang="en-US" sz="2400" dirty="0">
                <a:solidFill>
                  <a:schemeClr val="tx2">
                    <a:lumMod val="50000"/>
                  </a:schemeClr>
                </a:solidFill>
                <a:latin typeface="Roboto Light" panose="02000000000000000000" pitchFamily="2" charset="0"/>
                <a:ea typeface="Roboto Light" panose="02000000000000000000" pitchFamily="2" charset="0"/>
                <a:cs typeface="Open Sans Light"/>
                <a:sym typeface="Open Sans Light"/>
              </a:rPr>
              <a:t>Modern ERP software minimizes operating and organizational costs by maintaining existing assets while reducing them. Businesses can use ERP technology to monitor their operations more effectively by obtaining data to make smarter, faster decisions.</a:t>
            </a:r>
            <a:endParaRPr sz="2800" dirty="0">
              <a:solidFill>
                <a:schemeClr val="tx2">
                  <a:lumMod val="50000"/>
                </a:schemeClr>
              </a:solidFill>
              <a:latin typeface="Roboto Light" panose="02000000000000000000" pitchFamily="2" charset="0"/>
              <a:ea typeface="Roboto Light" panose="02000000000000000000" pitchFamily="2" charset="0"/>
            </a:endParaRPr>
          </a:p>
        </p:txBody>
      </p:sp>
      <p:sp>
        <p:nvSpPr>
          <p:cNvPr id="2" name="TextBox 1">
            <a:extLst>
              <a:ext uri="{FF2B5EF4-FFF2-40B4-BE49-F238E27FC236}">
                <a16:creationId xmlns:a16="http://schemas.microsoft.com/office/drawing/2014/main" id="{DA1F2571-E77E-7FE2-7E6B-3643AB4091DA}"/>
              </a:ext>
            </a:extLst>
          </p:cNvPr>
          <p:cNvSpPr txBox="1"/>
          <p:nvPr/>
        </p:nvSpPr>
        <p:spPr>
          <a:xfrm>
            <a:off x="10224382" y="895124"/>
            <a:ext cx="6700982" cy="646331"/>
          </a:xfrm>
          <a:prstGeom prst="rect">
            <a:avLst/>
          </a:prstGeom>
          <a:noFill/>
        </p:spPr>
        <p:txBody>
          <a:bodyPr wrap="square" rtlCol="0">
            <a:spAutoFit/>
          </a:bodyPr>
          <a:lstStyle/>
          <a:p>
            <a:r>
              <a:rPr lang="en-US" sz="3600" dirty="0">
                <a:solidFill>
                  <a:schemeClr val="tx2"/>
                </a:solidFill>
                <a:latin typeface="Roboto Bold" panose="02000000000000000000" pitchFamily="2" charset="0"/>
                <a:ea typeface="Roboto Bold" panose="02000000000000000000" pitchFamily="2" charset="0"/>
              </a:rPr>
              <a:t>Connects Front &amp; Back Office</a:t>
            </a:r>
          </a:p>
        </p:txBody>
      </p:sp>
      <p:sp>
        <p:nvSpPr>
          <p:cNvPr id="3" name="TextBox 2">
            <a:extLst>
              <a:ext uri="{FF2B5EF4-FFF2-40B4-BE49-F238E27FC236}">
                <a16:creationId xmlns:a16="http://schemas.microsoft.com/office/drawing/2014/main" id="{7C4749D1-6087-FE9E-8201-F8973E763919}"/>
              </a:ext>
            </a:extLst>
          </p:cNvPr>
          <p:cNvSpPr txBox="1"/>
          <p:nvPr/>
        </p:nvSpPr>
        <p:spPr>
          <a:xfrm>
            <a:off x="10224382" y="5662391"/>
            <a:ext cx="6700982" cy="646331"/>
          </a:xfrm>
          <a:prstGeom prst="rect">
            <a:avLst/>
          </a:prstGeom>
          <a:noFill/>
        </p:spPr>
        <p:txBody>
          <a:bodyPr wrap="square" rtlCol="0">
            <a:spAutoFit/>
          </a:bodyPr>
          <a:lstStyle/>
          <a:p>
            <a:r>
              <a:rPr lang="en-US" sz="3600" dirty="0">
                <a:solidFill>
                  <a:schemeClr val="tx2"/>
                </a:solidFill>
                <a:latin typeface="Roboto Bold" panose="02000000000000000000" pitchFamily="2" charset="0"/>
                <a:ea typeface="Roboto Bold" panose="02000000000000000000" pitchFamily="2" charset="0"/>
              </a:rPr>
              <a:t>Decrease Operational Cost</a:t>
            </a:r>
          </a:p>
        </p:txBody>
      </p:sp>
      <p:pic>
        <p:nvPicPr>
          <p:cNvPr id="4" name="Picture 2" descr="Logo, company name&#10;&#10;Description automatically generated">
            <a:extLst>
              <a:ext uri="{FF2B5EF4-FFF2-40B4-BE49-F238E27FC236}">
                <a16:creationId xmlns:a16="http://schemas.microsoft.com/office/drawing/2014/main" id="{CBB5EE8B-65B3-AEF0-703F-8173C0BFD44D}"/>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592494" y="8901437"/>
            <a:ext cx="2231192" cy="72540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00"/>
                                  </p:stCondLst>
                                  <p:childTnLst>
                                    <p:set>
                                      <p:cBhvr>
                                        <p:cTn id="6" dur="1" fill="hold">
                                          <p:stCondLst>
                                            <p:cond delay="0"/>
                                          </p:stCondLst>
                                        </p:cTn>
                                        <p:tgtEl>
                                          <p:spTgt spid="8650"/>
                                        </p:tgtEl>
                                        <p:attrNameLst>
                                          <p:attrName>style.visibility</p:attrName>
                                        </p:attrNameLst>
                                      </p:cBhvr>
                                      <p:to>
                                        <p:strVal val="visible"/>
                                      </p:to>
                                    </p:set>
                                    <p:anim calcmode="lin" valueType="num">
                                      <p:cBhvr additive="base">
                                        <p:cTn id="7" dur="1000"/>
                                        <p:tgtEl>
                                          <p:spTgt spid="8650"/>
                                        </p:tgtEl>
                                        <p:attrNameLst>
                                          <p:attrName>ppt_x</p:attrName>
                                        </p:attrNameLst>
                                      </p:cBhvr>
                                      <p:tavLst>
                                        <p:tav tm="0">
                                          <p:val>
                                            <p:strVal val="#ppt_x-1"/>
                                          </p:val>
                                        </p:tav>
                                        <p:tav tm="100000">
                                          <p:val>
                                            <p:strVal val="#ppt_x"/>
                                          </p:val>
                                        </p:tav>
                                      </p:tavLst>
                                    </p:anim>
                                  </p:childTnLst>
                                </p:cTn>
                              </p:par>
                              <p:par>
                                <p:cTn id="8" presetID="2" presetClass="entr" presetSubtype="8" fill="hold" nodeType="withEffect">
                                  <p:stCondLst>
                                    <p:cond delay="400"/>
                                  </p:stCondLst>
                                  <p:childTnLst>
                                    <p:set>
                                      <p:cBhvr>
                                        <p:cTn id="9" dur="1" fill="hold">
                                          <p:stCondLst>
                                            <p:cond delay="0"/>
                                          </p:stCondLst>
                                        </p:cTn>
                                        <p:tgtEl>
                                          <p:spTgt spid="8651"/>
                                        </p:tgtEl>
                                        <p:attrNameLst>
                                          <p:attrName>style.visibility</p:attrName>
                                        </p:attrNameLst>
                                      </p:cBhvr>
                                      <p:to>
                                        <p:strVal val="visible"/>
                                      </p:to>
                                    </p:set>
                                    <p:anim calcmode="lin" valueType="num">
                                      <p:cBhvr additive="base">
                                        <p:cTn id="10" dur="1000"/>
                                        <p:tgtEl>
                                          <p:spTgt spid="865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49"/>
        <p:cNvGrpSpPr/>
        <p:nvPr/>
      </p:nvGrpSpPr>
      <p:grpSpPr>
        <a:xfrm>
          <a:off x="0" y="0"/>
          <a:ext cx="0" cy="0"/>
          <a:chOff x="0" y="0"/>
          <a:chExt cx="0" cy="0"/>
        </a:xfrm>
      </p:grpSpPr>
      <p:sp>
        <p:nvSpPr>
          <p:cNvPr id="8651" name="Google Shape;8651;p221"/>
          <p:cNvSpPr/>
          <p:nvPr/>
        </p:nvSpPr>
        <p:spPr>
          <a:xfrm>
            <a:off x="-65052" y="0"/>
            <a:ext cx="18353052" cy="10287000"/>
          </a:xfrm>
          <a:prstGeom prst="rect">
            <a:avLst/>
          </a:prstGeom>
          <a:solidFill>
            <a:srgbClr val="E4E9EE">
              <a:alpha val="41960"/>
            </a:srgbClr>
          </a:solidFill>
          <a:ln>
            <a:noFill/>
          </a:ln>
        </p:spPr>
        <p:txBody>
          <a:bodyPr spcFirstLastPara="1" wrap="square" lIns="68560" tIns="34271" rIns="68560" bIns="34271" anchor="ctr" anchorCtr="0">
            <a:noAutofit/>
          </a:bodyPr>
          <a:lstStyle/>
          <a:p>
            <a:pPr algn="ctr"/>
            <a:endParaRPr sz="1350">
              <a:solidFill>
                <a:schemeClr val="lt1"/>
              </a:solidFill>
              <a:latin typeface="Open Sans Light"/>
              <a:ea typeface="Open Sans Light"/>
              <a:cs typeface="Open Sans Light"/>
              <a:sym typeface="Open Sans Light"/>
            </a:endParaRPr>
          </a:p>
        </p:txBody>
      </p:sp>
      <p:sp>
        <p:nvSpPr>
          <p:cNvPr id="8658" name="Google Shape;8658;p221"/>
          <p:cNvSpPr txBox="1"/>
          <p:nvPr/>
        </p:nvSpPr>
        <p:spPr>
          <a:xfrm>
            <a:off x="926891" y="1160151"/>
            <a:ext cx="7104216" cy="4501194"/>
          </a:xfrm>
          <a:prstGeom prst="rect">
            <a:avLst/>
          </a:prstGeom>
          <a:noFill/>
          <a:ln>
            <a:noFill/>
          </a:ln>
        </p:spPr>
        <p:txBody>
          <a:bodyPr spcFirstLastPara="1" wrap="square" lIns="68560" tIns="34271" rIns="68560" bIns="34271" anchor="t" anchorCtr="0">
            <a:spAutoFit/>
          </a:bodyPr>
          <a:lstStyle/>
          <a:p>
            <a:pPr>
              <a:lnSpc>
                <a:spcPct val="150000"/>
              </a:lnSpc>
            </a:pPr>
            <a:r>
              <a:rPr lang="en-US" sz="2400" dirty="0">
                <a:solidFill>
                  <a:schemeClr val="tx2">
                    <a:lumMod val="50000"/>
                  </a:schemeClr>
                </a:solidFill>
                <a:latin typeface="Roboto Light" panose="02000000000000000000" pitchFamily="2" charset="0"/>
                <a:ea typeface="Roboto Light" panose="02000000000000000000" pitchFamily="2" charset="0"/>
                <a:cs typeface="Open Sans Light"/>
                <a:sym typeface="Open Sans Light"/>
              </a:rPr>
              <a:t>Using reports, document transfers, and other regular processes, workforce efficiency is reduced by wasting time. ERP allows these processes to be completed in a single platform, allowing employees to focus on more important issues, resulting in higher workforce efficiency. With ERP, employees will have a streamlined flow of information, boosting productivity and reducing operational costs.</a:t>
            </a:r>
            <a:endParaRPr sz="2800" dirty="0">
              <a:solidFill>
                <a:schemeClr val="tx2">
                  <a:lumMod val="50000"/>
                </a:schemeClr>
              </a:solidFill>
              <a:latin typeface="Roboto Light" panose="02000000000000000000" pitchFamily="2" charset="0"/>
              <a:ea typeface="Roboto Light" panose="02000000000000000000" pitchFamily="2" charset="0"/>
            </a:endParaRPr>
          </a:p>
        </p:txBody>
      </p:sp>
      <p:sp>
        <p:nvSpPr>
          <p:cNvPr id="8660" name="Google Shape;8660;p221"/>
          <p:cNvSpPr/>
          <p:nvPr/>
        </p:nvSpPr>
        <p:spPr>
          <a:xfrm rot="10800000">
            <a:off x="10040470" y="1049776"/>
            <a:ext cx="8231273" cy="2471477"/>
          </a:xfrm>
          <a:prstGeom prst="rightArrow">
            <a:avLst>
              <a:gd name="adj1" fmla="val 52597"/>
              <a:gd name="adj2" fmla="val 50000"/>
            </a:avLst>
          </a:prstGeom>
          <a:solidFill>
            <a:schemeClr val="accent3"/>
          </a:solidFill>
          <a:ln>
            <a:noFill/>
          </a:ln>
        </p:spPr>
        <p:txBody>
          <a:bodyPr spcFirstLastPara="1" wrap="square" lIns="68560" tIns="34271" rIns="68560" bIns="34271" anchor="ctr" anchorCtr="0">
            <a:noAutofit/>
          </a:bodyPr>
          <a:lstStyle/>
          <a:p>
            <a:pPr algn="ctr"/>
            <a:endParaRPr sz="1350">
              <a:solidFill>
                <a:schemeClr val="lt1"/>
              </a:solidFill>
              <a:latin typeface="Open Sans Light"/>
              <a:ea typeface="Open Sans Light"/>
              <a:cs typeface="Open Sans Light"/>
              <a:sym typeface="Open Sans Light"/>
            </a:endParaRPr>
          </a:p>
        </p:txBody>
      </p:sp>
      <p:sp>
        <p:nvSpPr>
          <p:cNvPr id="8669" name="Google Shape;8669;p221"/>
          <p:cNvSpPr txBox="1"/>
          <p:nvPr/>
        </p:nvSpPr>
        <p:spPr>
          <a:xfrm>
            <a:off x="10040470" y="5859714"/>
            <a:ext cx="7104216" cy="3947196"/>
          </a:xfrm>
          <a:prstGeom prst="rect">
            <a:avLst/>
          </a:prstGeom>
          <a:noFill/>
          <a:ln>
            <a:noFill/>
          </a:ln>
        </p:spPr>
        <p:txBody>
          <a:bodyPr spcFirstLastPara="1" wrap="square" lIns="68560" tIns="34271" rIns="68560" bIns="34271" anchor="t" anchorCtr="0">
            <a:spAutoFit/>
          </a:bodyPr>
          <a:lstStyle/>
          <a:p>
            <a:pPr>
              <a:lnSpc>
                <a:spcPct val="150000"/>
              </a:lnSpc>
            </a:pPr>
            <a:r>
              <a:rPr lang="en-US" sz="2400" dirty="0">
                <a:solidFill>
                  <a:schemeClr val="tx2">
                    <a:lumMod val="50000"/>
                  </a:schemeClr>
                </a:solidFill>
                <a:latin typeface="Roboto Light" panose="02000000000000000000" pitchFamily="2" charset="0"/>
                <a:ea typeface="Roboto Light" panose="02000000000000000000" pitchFamily="2" charset="0"/>
                <a:cs typeface="Open Sans Light"/>
                <a:sym typeface="Open Sans Light"/>
              </a:rPr>
              <a:t>Precise prediction is one of the most vital factors in business growth. Businesses must receive up-to-date, comprehensive, accurate data in real time. Filters and predictive analytics are utilized in ERP reporting systems to eliminate data inconsistencies. Accurate and precise business analyses will assist decision-makers in making the best choices.</a:t>
            </a:r>
            <a:endParaRPr sz="2800" dirty="0">
              <a:solidFill>
                <a:schemeClr val="tx2">
                  <a:lumMod val="50000"/>
                </a:schemeClr>
              </a:solidFill>
              <a:latin typeface="Roboto Light" panose="02000000000000000000" pitchFamily="2" charset="0"/>
              <a:ea typeface="Roboto Light" panose="02000000000000000000" pitchFamily="2" charset="0"/>
            </a:endParaRPr>
          </a:p>
        </p:txBody>
      </p:sp>
      <p:sp>
        <p:nvSpPr>
          <p:cNvPr id="2" name="TextBox 1">
            <a:extLst>
              <a:ext uri="{FF2B5EF4-FFF2-40B4-BE49-F238E27FC236}">
                <a16:creationId xmlns:a16="http://schemas.microsoft.com/office/drawing/2014/main" id="{DA1F2571-E77E-7FE2-7E6B-3643AB4091DA}"/>
              </a:ext>
            </a:extLst>
          </p:cNvPr>
          <p:cNvSpPr txBox="1"/>
          <p:nvPr/>
        </p:nvSpPr>
        <p:spPr>
          <a:xfrm>
            <a:off x="926891" y="552943"/>
            <a:ext cx="6700982" cy="646331"/>
          </a:xfrm>
          <a:prstGeom prst="rect">
            <a:avLst/>
          </a:prstGeom>
          <a:noFill/>
        </p:spPr>
        <p:txBody>
          <a:bodyPr wrap="square" rtlCol="0">
            <a:spAutoFit/>
          </a:bodyPr>
          <a:lstStyle/>
          <a:p>
            <a:r>
              <a:rPr lang="en-US" sz="3600" dirty="0">
                <a:solidFill>
                  <a:schemeClr val="tx2"/>
                </a:solidFill>
                <a:latin typeface="Roboto Bold" panose="02000000000000000000" pitchFamily="2" charset="0"/>
                <a:ea typeface="Roboto Bold" panose="02000000000000000000" pitchFamily="2" charset="0"/>
              </a:rPr>
              <a:t>Improved Productivity</a:t>
            </a:r>
          </a:p>
        </p:txBody>
      </p:sp>
      <p:sp>
        <p:nvSpPr>
          <p:cNvPr id="3" name="TextBox 2">
            <a:extLst>
              <a:ext uri="{FF2B5EF4-FFF2-40B4-BE49-F238E27FC236}">
                <a16:creationId xmlns:a16="http://schemas.microsoft.com/office/drawing/2014/main" id="{7C4749D1-6087-FE9E-8201-F8973E763919}"/>
              </a:ext>
            </a:extLst>
          </p:cNvPr>
          <p:cNvSpPr txBox="1"/>
          <p:nvPr/>
        </p:nvSpPr>
        <p:spPr>
          <a:xfrm>
            <a:off x="10040470" y="4694294"/>
            <a:ext cx="7119720" cy="1200329"/>
          </a:xfrm>
          <a:prstGeom prst="rect">
            <a:avLst/>
          </a:prstGeom>
          <a:noFill/>
        </p:spPr>
        <p:txBody>
          <a:bodyPr wrap="square" rtlCol="0">
            <a:spAutoFit/>
          </a:bodyPr>
          <a:lstStyle/>
          <a:p>
            <a:r>
              <a:rPr lang="en-US" sz="3600" dirty="0">
                <a:solidFill>
                  <a:schemeClr val="tx2"/>
                </a:solidFill>
                <a:latin typeface="Roboto Bold" panose="02000000000000000000" pitchFamily="2" charset="0"/>
                <a:ea typeface="Roboto Bold" panose="02000000000000000000" pitchFamily="2" charset="0"/>
              </a:rPr>
              <a:t>Making Realistic, Accurate Forecasts</a:t>
            </a:r>
          </a:p>
        </p:txBody>
      </p:sp>
      <p:sp>
        <p:nvSpPr>
          <p:cNvPr id="6" name="Google Shape;8660;p221">
            <a:extLst>
              <a:ext uri="{FF2B5EF4-FFF2-40B4-BE49-F238E27FC236}">
                <a16:creationId xmlns:a16="http://schemas.microsoft.com/office/drawing/2014/main" id="{354CC423-BBFB-BEA6-951B-8AA828D0EADE}"/>
              </a:ext>
            </a:extLst>
          </p:cNvPr>
          <p:cNvSpPr/>
          <p:nvPr/>
        </p:nvSpPr>
        <p:spPr>
          <a:xfrm>
            <a:off x="16258" y="6425089"/>
            <a:ext cx="8231273" cy="2471477"/>
          </a:xfrm>
          <a:prstGeom prst="rightArrow">
            <a:avLst>
              <a:gd name="adj1" fmla="val 52597"/>
              <a:gd name="adj2" fmla="val 50000"/>
            </a:avLst>
          </a:prstGeom>
          <a:solidFill>
            <a:schemeClr val="accent3"/>
          </a:solidFill>
          <a:ln>
            <a:noFill/>
          </a:ln>
        </p:spPr>
        <p:txBody>
          <a:bodyPr spcFirstLastPara="1" wrap="square" lIns="68560" tIns="34271" rIns="68560" bIns="34271" anchor="ctr" anchorCtr="0">
            <a:noAutofit/>
          </a:bodyPr>
          <a:lstStyle/>
          <a:p>
            <a:pPr algn="ctr"/>
            <a:endParaRPr sz="1350">
              <a:solidFill>
                <a:schemeClr val="lt1"/>
              </a:solidFill>
              <a:latin typeface="Open Sans Light"/>
              <a:ea typeface="Open Sans Light"/>
              <a:cs typeface="Open Sans Light"/>
              <a:sym typeface="Open Sans Light"/>
            </a:endParaRPr>
          </a:p>
        </p:txBody>
      </p:sp>
      <p:pic>
        <p:nvPicPr>
          <p:cNvPr id="4" name="Picture 2" descr="Logo, company name&#10;&#10;Description automatically generated">
            <a:extLst>
              <a:ext uri="{FF2B5EF4-FFF2-40B4-BE49-F238E27FC236}">
                <a16:creationId xmlns:a16="http://schemas.microsoft.com/office/drawing/2014/main" id="{EB25974B-CB91-5598-FD97-7CC983E3806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4493" b="32820"/>
          <a:stretch/>
        </p:blipFill>
        <p:spPr bwMode="auto">
          <a:xfrm>
            <a:off x="592494" y="8901437"/>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569216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400"/>
                                  </p:stCondLst>
                                  <p:childTnLst>
                                    <p:set>
                                      <p:cBhvr>
                                        <p:cTn id="6" dur="1" fill="hold">
                                          <p:stCondLst>
                                            <p:cond delay="0"/>
                                          </p:stCondLst>
                                        </p:cTn>
                                        <p:tgtEl>
                                          <p:spTgt spid="8651"/>
                                        </p:tgtEl>
                                        <p:attrNameLst>
                                          <p:attrName>style.visibility</p:attrName>
                                        </p:attrNameLst>
                                      </p:cBhvr>
                                      <p:to>
                                        <p:strVal val="visible"/>
                                      </p:to>
                                    </p:set>
                                    <p:anim calcmode="lin" valueType="num">
                                      <p:cBhvr additive="base">
                                        <p:cTn id="7" dur="1000"/>
                                        <p:tgtEl>
                                          <p:spTgt spid="8651"/>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
            <a:ext cx="18288000" cy="10287000"/>
          </a:xfrm>
          <a:prstGeom prst="rect">
            <a:avLst/>
          </a:prstGeom>
          <a:gradFill>
            <a:gsLst>
              <a:gs pos="2000">
                <a:schemeClr val="accent4">
                  <a:alpha val="13000"/>
                </a:schemeClr>
              </a:gs>
              <a:gs pos="69000">
                <a:schemeClr val="accent1">
                  <a:alpha val="33000"/>
                </a:schemeClr>
              </a:gs>
            </a:gsLst>
            <a:lin ang="3600000" scaled="0"/>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117697" y="3050619"/>
            <a:ext cx="11342466" cy="2092881"/>
          </a:xfrm>
          <a:prstGeom prst="rect">
            <a:avLst/>
          </a:prstGeom>
          <a:noFill/>
        </p:spPr>
        <p:txBody>
          <a:bodyPr wrap="square" rtlCol="0">
            <a:spAutoFit/>
          </a:bodyPr>
          <a:lstStyle/>
          <a:p>
            <a:r>
              <a:rPr lang="en-US" sz="6500" b="1" dirty="0">
                <a:solidFill>
                  <a:schemeClr val="tx2">
                    <a:lumMod val="50000"/>
                  </a:schemeClr>
                </a:solidFill>
                <a:latin typeface="Roboto Light" panose="02000000000000000000" pitchFamily="2" charset="0"/>
                <a:ea typeface="Roboto Light" panose="02000000000000000000" pitchFamily="2" charset="0"/>
                <a:cs typeface="Roboto Light" panose="02000000000000000000" pitchFamily="2" charset="0"/>
              </a:rPr>
              <a:t>Advantages ERP software development for real estate</a:t>
            </a:r>
          </a:p>
        </p:txBody>
      </p:sp>
      <p:cxnSp>
        <p:nvCxnSpPr>
          <p:cNvPr id="47" name="Straight Connector 46"/>
          <p:cNvCxnSpPr/>
          <p:nvPr/>
        </p:nvCxnSpPr>
        <p:spPr>
          <a:xfrm>
            <a:off x="0" y="5442385"/>
            <a:ext cx="1828800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E0EFE1AA-2E9F-FD2D-7151-C5E1DA4C6B9B}"/>
              </a:ext>
            </a:extLst>
          </p:cNvPr>
          <p:cNvGrpSpPr/>
          <p:nvPr/>
        </p:nvGrpSpPr>
        <p:grpSpPr>
          <a:xfrm>
            <a:off x="914399" y="519952"/>
            <a:ext cx="3386141" cy="1826560"/>
            <a:chOff x="665906" y="1409389"/>
            <a:chExt cx="3484311" cy="2750056"/>
          </a:xfrm>
        </p:grpSpPr>
        <p:grpSp>
          <p:nvGrpSpPr>
            <p:cNvPr id="4" name="Group 3">
              <a:extLst>
                <a:ext uri="{FF2B5EF4-FFF2-40B4-BE49-F238E27FC236}">
                  <a16:creationId xmlns:a16="http://schemas.microsoft.com/office/drawing/2014/main" id="{CD0A1C08-43EC-8EC3-3858-95BC6B3349E2}"/>
                </a:ext>
              </a:extLst>
            </p:cNvPr>
            <p:cNvGrpSpPr/>
            <p:nvPr/>
          </p:nvGrpSpPr>
          <p:grpSpPr>
            <a:xfrm rot="10231086">
              <a:off x="665906" y="1409389"/>
              <a:ext cx="2444338" cy="2430091"/>
              <a:chOff x="9238607" y="407002"/>
              <a:chExt cx="6029489" cy="5994344"/>
            </a:xfrm>
          </p:grpSpPr>
          <p:sp>
            <p:nvSpPr>
              <p:cNvPr id="13" name="Freeform 5">
                <a:extLst>
                  <a:ext uri="{FF2B5EF4-FFF2-40B4-BE49-F238E27FC236}">
                    <a16:creationId xmlns:a16="http://schemas.microsoft.com/office/drawing/2014/main" id="{A8CF4FCA-15BC-90B6-B602-4A3A868C9A4F}"/>
                  </a:ext>
                </a:extLst>
              </p:cNvPr>
              <p:cNvSpPr>
                <a:spLocks/>
              </p:cNvSpPr>
              <p:nvPr/>
            </p:nvSpPr>
            <p:spPr bwMode="auto">
              <a:xfrm rot="11217439">
                <a:off x="13503235" y="1423417"/>
                <a:ext cx="1764861" cy="4724882"/>
              </a:xfrm>
              <a:custGeom>
                <a:avLst/>
                <a:gdLst>
                  <a:gd name="T0" fmla="*/ 232 w 393"/>
                  <a:gd name="T1" fmla="*/ 1053 h 1053"/>
                  <a:gd name="T2" fmla="*/ 2 w 393"/>
                  <a:gd name="T3" fmla="*/ 525 h 1053"/>
                  <a:gd name="T4" fmla="*/ 240 w 393"/>
                  <a:gd name="T5" fmla="*/ 0 h 1053"/>
                  <a:gd name="T6" fmla="*/ 393 w 393"/>
                  <a:gd name="T7" fmla="*/ 172 h 1053"/>
                  <a:gd name="T8" fmla="*/ 232 w 393"/>
                  <a:gd name="T9" fmla="*/ 526 h 1053"/>
                  <a:gd name="T10" fmla="*/ 387 w 393"/>
                  <a:gd name="T11" fmla="*/ 883 h 1053"/>
                  <a:gd name="T12" fmla="*/ 232 w 393"/>
                  <a:gd name="T13" fmla="*/ 1053 h 1053"/>
                </a:gdLst>
                <a:ahLst/>
                <a:cxnLst>
                  <a:cxn ang="0">
                    <a:pos x="T0" y="T1"/>
                  </a:cxn>
                  <a:cxn ang="0">
                    <a:pos x="T2" y="T3"/>
                  </a:cxn>
                  <a:cxn ang="0">
                    <a:pos x="T4" y="T5"/>
                  </a:cxn>
                  <a:cxn ang="0">
                    <a:pos x="T6" y="T7"/>
                  </a:cxn>
                  <a:cxn ang="0">
                    <a:pos x="T8" y="T9"/>
                  </a:cxn>
                  <a:cxn ang="0">
                    <a:pos x="T10" y="T11"/>
                  </a:cxn>
                  <a:cxn ang="0">
                    <a:pos x="T12" y="T13"/>
                  </a:cxn>
                </a:cxnLst>
                <a:rect l="0" t="0" r="r" b="b"/>
                <a:pathLst>
                  <a:path w="393" h="1053">
                    <a:moveTo>
                      <a:pt x="232" y="1053"/>
                    </a:moveTo>
                    <a:cubicBezTo>
                      <a:pt x="87" y="920"/>
                      <a:pt x="0" y="722"/>
                      <a:pt x="2" y="525"/>
                    </a:cubicBezTo>
                    <a:cubicBezTo>
                      <a:pt x="4" y="328"/>
                      <a:pt x="93" y="132"/>
                      <a:pt x="240" y="0"/>
                    </a:cubicBezTo>
                    <a:cubicBezTo>
                      <a:pt x="291" y="57"/>
                      <a:pt x="341" y="114"/>
                      <a:pt x="393" y="172"/>
                    </a:cubicBezTo>
                    <a:cubicBezTo>
                      <a:pt x="293" y="261"/>
                      <a:pt x="233" y="393"/>
                      <a:pt x="232" y="526"/>
                    </a:cubicBezTo>
                    <a:cubicBezTo>
                      <a:pt x="231" y="660"/>
                      <a:pt x="289" y="793"/>
                      <a:pt x="387" y="883"/>
                    </a:cubicBezTo>
                    <a:cubicBezTo>
                      <a:pt x="335" y="940"/>
                      <a:pt x="284" y="996"/>
                      <a:pt x="232" y="10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14">
                <a:extLst>
                  <a:ext uri="{FF2B5EF4-FFF2-40B4-BE49-F238E27FC236}">
                    <a16:creationId xmlns:a16="http://schemas.microsoft.com/office/drawing/2014/main" id="{E127FACA-4FFC-ABE7-9D29-F189980350AE}"/>
                  </a:ext>
                </a:extLst>
              </p:cNvPr>
              <p:cNvSpPr>
                <a:spLocks/>
              </p:cNvSpPr>
              <p:nvPr/>
            </p:nvSpPr>
            <p:spPr bwMode="auto">
              <a:xfrm rot="11217439">
                <a:off x="9238607" y="407002"/>
                <a:ext cx="5009733" cy="5994344"/>
              </a:xfrm>
              <a:custGeom>
                <a:avLst/>
                <a:gdLst>
                  <a:gd name="T0" fmla="*/ 444 w 1117"/>
                  <a:gd name="T1" fmla="*/ 0 h 1336"/>
                  <a:gd name="T2" fmla="*/ 229 w 1117"/>
                  <a:gd name="T3" fmla="*/ 33 h 1336"/>
                  <a:gd name="T4" fmla="*/ 312 w 1117"/>
                  <a:gd name="T5" fmla="*/ 227 h 1336"/>
                  <a:gd name="T6" fmla="*/ 440 w 1117"/>
                  <a:gd name="T7" fmla="*/ 209 h 1336"/>
                  <a:gd name="T8" fmla="*/ 879 w 1117"/>
                  <a:gd name="T9" fmla="*/ 668 h 1336"/>
                  <a:gd name="T10" fmla="*/ 879 w 1117"/>
                  <a:gd name="T11" fmla="*/ 672 h 1336"/>
                  <a:gd name="T12" fmla="*/ 444 w 1117"/>
                  <a:gd name="T13" fmla="*/ 1128 h 1336"/>
                  <a:gd name="T14" fmla="*/ 151 w 1117"/>
                  <a:gd name="T15" fmla="*/ 1015 h 1336"/>
                  <a:gd name="T16" fmla="*/ 0 w 1117"/>
                  <a:gd name="T17" fmla="*/ 1182 h 1336"/>
                  <a:gd name="T18" fmla="*/ 440 w 1117"/>
                  <a:gd name="T19" fmla="*/ 1336 h 1336"/>
                  <a:gd name="T20" fmla="*/ 1117 w 1117"/>
                  <a:gd name="T21" fmla="*/ 668 h 1336"/>
                  <a:gd name="T22" fmla="*/ 1117 w 1117"/>
                  <a:gd name="T23" fmla="*/ 664 h 1336"/>
                  <a:gd name="T24" fmla="*/ 444 w 1117"/>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1336">
                    <a:moveTo>
                      <a:pt x="444" y="0"/>
                    </a:moveTo>
                    <a:cubicBezTo>
                      <a:pt x="368" y="0"/>
                      <a:pt x="295" y="12"/>
                      <a:pt x="229" y="33"/>
                    </a:cubicBezTo>
                    <a:cubicBezTo>
                      <a:pt x="312" y="227"/>
                      <a:pt x="312" y="227"/>
                      <a:pt x="312" y="227"/>
                    </a:cubicBezTo>
                    <a:cubicBezTo>
                      <a:pt x="352" y="215"/>
                      <a:pt x="395" y="209"/>
                      <a:pt x="440" y="209"/>
                    </a:cubicBezTo>
                    <a:cubicBezTo>
                      <a:pt x="697" y="209"/>
                      <a:pt x="879" y="417"/>
                      <a:pt x="879" y="668"/>
                    </a:cubicBezTo>
                    <a:cubicBezTo>
                      <a:pt x="879" y="672"/>
                      <a:pt x="879" y="672"/>
                      <a:pt x="879" y="672"/>
                    </a:cubicBezTo>
                    <a:cubicBezTo>
                      <a:pt x="879" y="923"/>
                      <a:pt x="700" y="1128"/>
                      <a:pt x="444" y="1128"/>
                    </a:cubicBezTo>
                    <a:cubicBezTo>
                      <a:pt x="328" y="1128"/>
                      <a:pt x="227" y="1085"/>
                      <a:pt x="151" y="1015"/>
                    </a:cubicBezTo>
                    <a:cubicBezTo>
                      <a:pt x="0" y="1182"/>
                      <a:pt x="0" y="1182"/>
                      <a:pt x="0" y="1182"/>
                    </a:cubicBezTo>
                    <a:cubicBezTo>
                      <a:pt x="114" y="1278"/>
                      <a:pt x="266" y="1336"/>
                      <a:pt x="440" y="1336"/>
                    </a:cubicBezTo>
                    <a:cubicBezTo>
                      <a:pt x="837" y="1336"/>
                      <a:pt x="1117" y="1032"/>
                      <a:pt x="1117" y="668"/>
                    </a:cubicBezTo>
                    <a:cubicBezTo>
                      <a:pt x="1117" y="664"/>
                      <a:pt x="1117" y="664"/>
                      <a:pt x="1117" y="664"/>
                    </a:cubicBezTo>
                    <a:cubicBezTo>
                      <a:pt x="1117" y="301"/>
                      <a:pt x="841" y="0"/>
                      <a:pt x="444"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6EF00036-C880-93BF-CB80-CEE8C4B9DC7F}"/>
                </a:ext>
              </a:extLst>
            </p:cNvPr>
            <p:cNvGrpSpPr/>
            <p:nvPr/>
          </p:nvGrpSpPr>
          <p:grpSpPr>
            <a:xfrm rot="18009132">
              <a:off x="1713003" y="1722230"/>
              <a:ext cx="2444338" cy="2430091"/>
              <a:chOff x="9238607" y="407002"/>
              <a:chExt cx="6029489" cy="5994344"/>
            </a:xfrm>
          </p:grpSpPr>
          <p:sp>
            <p:nvSpPr>
              <p:cNvPr id="9" name="Freeform 5">
                <a:extLst>
                  <a:ext uri="{FF2B5EF4-FFF2-40B4-BE49-F238E27FC236}">
                    <a16:creationId xmlns:a16="http://schemas.microsoft.com/office/drawing/2014/main" id="{D684785F-82B3-896F-A57D-95D7695DC5FE}"/>
                  </a:ext>
                </a:extLst>
              </p:cNvPr>
              <p:cNvSpPr>
                <a:spLocks/>
              </p:cNvSpPr>
              <p:nvPr/>
            </p:nvSpPr>
            <p:spPr bwMode="auto">
              <a:xfrm rot="11217439">
                <a:off x="13503235" y="1423417"/>
                <a:ext cx="1764861" cy="4724882"/>
              </a:xfrm>
              <a:custGeom>
                <a:avLst/>
                <a:gdLst>
                  <a:gd name="T0" fmla="*/ 232 w 393"/>
                  <a:gd name="T1" fmla="*/ 1053 h 1053"/>
                  <a:gd name="T2" fmla="*/ 2 w 393"/>
                  <a:gd name="T3" fmla="*/ 525 h 1053"/>
                  <a:gd name="T4" fmla="*/ 240 w 393"/>
                  <a:gd name="T5" fmla="*/ 0 h 1053"/>
                  <a:gd name="T6" fmla="*/ 393 w 393"/>
                  <a:gd name="T7" fmla="*/ 172 h 1053"/>
                  <a:gd name="T8" fmla="*/ 232 w 393"/>
                  <a:gd name="T9" fmla="*/ 526 h 1053"/>
                  <a:gd name="T10" fmla="*/ 387 w 393"/>
                  <a:gd name="T11" fmla="*/ 883 h 1053"/>
                  <a:gd name="T12" fmla="*/ 232 w 393"/>
                  <a:gd name="T13" fmla="*/ 1053 h 1053"/>
                </a:gdLst>
                <a:ahLst/>
                <a:cxnLst>
                  <a:cxn ang="0">
                    <a:pos x="T0" y="T1"/>
                  </a:cxn>
                  <a:cxn ang="0">
                    <a:pos x="T2" y="T3"/>
                  </a:cxn>
                  <a:cxn ang="0">
                    <a:pos x="T4" y="T5"/>
                  </a:cxn>
                  <a:cxn ang="0">
                    <a:pos x="T6" y="T7"/>
                  </a:cxn>
                  <a:cxn ang="0">
                    <a:pos x="T8" y="T9"/>
                  </a:cxn>
                  <a:cxn ang="0">
                    <a:pos x="T10" y="T11"/>
                  </a:cxn>
                  <a:cxn ang="0">
                    <a:pos x="T12" y="T13"/>
                  </a:cxn>
                </a:cxnLst>
                <a:rect l="0" t="0" r="r" b="b"/>
                <a:pathLst>
                  <a:path w="393" h="1053">
                    <a:moveTo>
                      <a:pt x="232" y="1053"/>
                    </a:moveTo>
                    <a:cubicBezTo>
                      <a:pt x="87" y="920"/>
                      <a:pt x="0" y="722"/>
                      <a:pt x="2" y="525"/>
                    </a:cubicBezTo>
                    <a:cubicBezTo>
                      <a:pt x="4" y="328"/>
                      <a:pt x="93" y="132"/>
                      <a:pt x="240" y="0"/>
                    </a:cubicBezTo>
                    <a:cubicBezTo>
                      <a:pt x="291" y="57"/>
                      <a:pt x="341" y="114"/>
                      <a:pt x="393" y="172"/>
                    </a:cubicBezTo>
                    <a:cubicBezTo>
                      <a:pt x="293" y="261"/>
                      <a:pt x="233" y="393"/>
                      <a:pt x="232" y="526"/>
                    </a:cubicBezTo>
                    <a:cubicBezTo>
                      <a:pt x="231" y="660"/>
                      <a:pt x="289" y="793"/>
                      <a:pt x="387" y="883"/>
                    </a:cubicBezTo>
                    <a:cubicBezTo>
                      <a:pt x="335" y="940"/>
                      <a:pt x="284" y="996"/>
                      <a:pt x="232" y="1053"/>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14">
                <a:extLst>
                  <a:ext uri="{FF2B5EF4-FFF2-40B4-BE49-F238E27FC236}">
                    <a16:creationId xmlns:a16="http://schemas.microsoft.com/office/drawing/2014/main" id="{AB9D5CBD-E998-13E7-2AB9-D7BF971616F3}"/>
                  </a:ext>
                </a:extLst>
              </p:cNvPr>
              <p:cNvSpPr>
                <a:spLocks/>
              </p:cNvSpPr>
              <p:nvPr/>
            </p:nvSpPr>
            <p:spPr bwMode="auto">
              <a:xfrm rot="11217439">
                <a:off x="9238607" y="407002"/>
                <a:ext cx="5009733" cy="5994344"/>
              </a:xfrm>
              <a:custGeom>
                <a:avLst/>
                <a:gdLst>
                  <a:gd name="T0" fmla="*/ 444 w 1117"/>
                  <a:gd name="T1" fmla="*/ 0 h 1336"/>
                  <a:gd name="T2" fmla="*/ 229 w 1117"/>
                  <a:gd name="T3" fmla="*/ 33 h 1336"/>
                  <a:gd name="T4" fmla="*/ 312 w 1117"/>
                  <a:gd name="T5" fmla="*/ 227 h 1336"/>
                  <a:gd name="T6" fmla="*/ 440 w 1117"/>
                  <a:gd name="T7" fmla="*/ 209 h 1336"/>
                  <a:gd name="T8" fmla="*/ 879 w 1117"/>
                  <a:gd name="T9" fmla="*/ 668 h 1336"/>
                  <a:gd name="T10" fmla="*/ 879 w 1117"/>
                  <a:gd name="T11" fmla="*/ 672 h 1336"/>
                  <a:gd name="T12" fmla="*/ 444 w 1117"/>
                  <a:gd name="T13" fmla="*/ 1128 h 1336"/>
                  <a:gd name="T14" fmla="*/ 151 w 1117"/>
                  <a:gd name="T15" fmla="*/ 1015 h 1336"/>
                  <a:gd name="T16" fmla="*/ 0 w 1117"/>
                  <a:gd name="T17" fmla="*/ 1182 h 1336"/>
                  <a:gd name="T18" fmla="*/ 440 w 1117"/>
                  <a:gd name="T19" fmla="*/ 1336 h 1336"/>
                  <a:gd name="T20" fmla="*/ 1117 w 1117"/>
                  <a:gd name="T21" fmla="*/ 668 h 1336"/>
                  <a:gd name="T22" fmla="*/ 1117 w 1117"/>
                  <a:gd name="T23" fmla="*/ 664 h 1336"/>
                  <a:gd name="T24" fmla="*/ 444 w 1117"/>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17" h="1336">
                    <a:moveTo>
                      <a:pt x="444" y="0"/>
                    </a:moveTo>
                    <a:cubicBezTo>
                      <a:pt x="368" y="0"/>
                      <a:pt x="295" y="12"/>
                      <a:pt x="229" y="33"/>
                    </a:cubicBezTo>
                    <a:cubicBezTo>
                      <a:pt x="312" y="227"/>
                      <a:pt x="312" y="227"/>
                      <a:pt x="312" y="227"/>
                    </a:cubicBezTo>
                    <a:cubicBezTo>
                      <a:pt x="352" y="215"/>
                      <a:pt x="395" y="209"/>
                      <a:pt x="440" y="209"/>
                    </a:cubicBezTo>
                    <a:cubicBezTo>
                      <a:pt x="697" y="209"/>
                      <a:pt x="879" y="417"/>
                      <a:pt x="879" y="668"/>
                    </a:cubicBezTo>
                    <a:cubicBezTo>
                      <a:pt x="879" y="672"/>
                      <a:pt x="879" y="672"/>
                      <a:pt x="879" y="672"/>
                    </a:cubicBezTo>
                    <a:cubicBezTo>
                      <a:pt x="879" y="923"/>
                      <a:pt x="700" y="1128"/>
                      <a:pt x="444" y="1128"/>
                    </a:cubicBezTo>
                    <a:cubicBezTo>
                      <a:pt x="328" y="1128"/>
                      <a:pt x="227" y="1085"/>
                      <a:pt x="151" y="1015"/>
                    </a:cubicBezTo>
                    <a:cubicBezTo>
                      <a:pt x="0" y="1182"/>
                      <a:pt x="0" y="1182"/>
                      <a:pt x="0" y="1182"/>
                    </a:cubicBezTo>
                    <a:cubicBezTo>
                      <a:pt x="114" y="1278"/>
                      <a:pt x="266" y="1336"/>
                      <a:pt x="440" y="1336"/>
                    </a:cubicBezTo>
                    <a:cubicBezTo>
                      <a:pt x="837" y="1336"/>
                      <a:pt x="1117" y="1032"/>
                      <a:pt x="1117" y="668"/>
                    </a:cubicBezTo>
                    <a:cubicBezTo>
                      <a:pt x="1117" y="664"/>
                      <a:pt x="1117" y="664"/>
                      <a:pt x="1117" y="664"/>
                    </a:cubicBezTo>
                    <a:cubicBezTo>
                      <a:pt x="1117" y="301"/>
                      <a:pt x="841" y="0"/>
                      <a:pt x="444" y="0"/>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grpSp>
      </p:grpSp>
      <p:pic>
        <p:nvPicPr>
          <p:cNvPr id="2" name="Picture 2" descr="Logo, company name&#10;&#10;Description automatically generated">
            <a:extLst>
              <a:ext uri="{FF2B5EF4-FFF2-40B4-BE49-F238E27FC236}">
                <a16:creationId xmlns:a16="http://schemas.microsoft.com/office/drawing/2014/main" id="{F13BE0EE-593B-A68E-CB71-4ABDCFC4590D}"/>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819575" y="8863472"/>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757786"/>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grpSp>
        <p:nvGrpSpPr>
          <p:cNvPr id="16" name="Group 15"/>
          <p:cNvGrpSpPr/>
          <p:nvPr/>
        </p:nvGrpSpPr>
        <p:grpSpPr>
          <a:xfrm>
            <a:off x="888106" y="687698"/>
            <a:ext cx="8811706" cy="5059201"/>
            <a:chOff x="2805445" y="4110617"/>
            <a:chExt cx="7459323" cy="5059201"/>
          </a:xfrm>
        </p:grpSpPr>
        <p:sp>
          <p:nvSpPr>
            <p:cNvPr id="55" name="TextBox 54"/>
            <p:cNvSpPr txBox="1"/>
            <p:nvPr/>
          </p:nvSpPr>
          <p:spPr>
            <a:xfrm>
              <a:off x="2878931" y="4110617"/>
              <a:ext cx="7385837" cy="1708160"/>
            </a:xfrm>
            <a:prstGeom prst="rect">
              <a:avLst/>
            </a:prstGeom>
            <a:noFill/>
          </p:spPr>
          <p:txBody>
            <a:bodyPr wrap="square" rtlCol="0">
              <a:spAutoFit/>
            </a:bodyPr>
            <a:lstStyle/>
            <a:p>
              <a:r>
                <a:rPr lang="en-US" sz="3500" b="1" dirty="0">
                  <a:solidFill>
                    <a:schemeClr val="bg1"/>
                  </a:solidFill>
                  <a:latin typeface="Roboto" panose="02000000000000000000" pitchFamily="2" charset="0"/>
                  <a:ea typeface="Roboto" panose="02000000000000000000" pitchFamily="2" charset="0"/>
                  <a:cs typeface="Roboto" panose="02000000000000000000" pitchFamily="2" charset="0"/>
                </a:rPr>
                <a:t>Establish A Comprehensive Property Management Infrastructure</a:t>
              </a:r>
            </a:p>
          </p:txBody>
        </p:sp>
        <p:sp>
          <p:nvSpPr>
            <p:cNvPr id="56" name="TextBox 55"/>
            <p:cNvSpPr txBox="1"/>
            <p:nvPr/>
          </p:nvSpPr>
          <p:spPr>
            <a:xfrm>
              <a:off x="2805445" y="5897127"/>
              <a:ext cx="7407062" cy="3272691"/>
            </a:xfrm>
            <a:prstGeom prst="rect">
              <a:avLst/>
            </a:prstGeom>
            <a:noFill/>
          </p:spPr>
          <p:txBody>
            <a:bodyPr wrap="square" numCol="1" rtlCol="0">
              <a:spAutoFit/>
            </a:bodyPr>
            <a:lstStyle/>
            <a:p>
              <a:pPr>
                <a:lnSpc>
                  <a:spcPct val="150000"/>
                </a:lnSpc>
              </a:pP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An ERP solution can manage any real estate property in a single, centralized platform. An ERP-based mobile solution may also be created to track real estate companies' construction development and on-site operations. An ERP-based mobile solution can also be used to manage lease requirements between landlords and tenants, a common feature of ERP technology.</a:t>
              </a:r>
            </a:p>
          </p:txBody>
        </p:sp>
      </p:grpSp>
      <p:grpSp>
        <p:nvGrpSpPr>
          <p:cNvPr id="15" name="Group 14"/>
          <p:cNvGrpSpPr/>
          <p:nvPr/>
        </p:nvGrpSpPr>
        <p:grpSpPr>
          <a:xfrm>
            <a:off x="888106" y="5825249"/>
            <a:ext cx="8663161" cy="2980303"/>
            <a:chOff x="6765758" y="6624396"/>
            <a:chExt cx="7394595" cy="2980303"/>
          </a:xfrm>
        </p:grpSpPr>
        <p:sp>
          <p:nvSpPr>
            <p:cNvPr id="58" name="TextBox 57"/>
            <p:cNvSpPr txBox="1"/>
            <p:nvPr/>
          </p:nvSpPr>
          <p:spPr>
            <a:xfrm>
              <a:off x="6765758" y="6624396"/>
              <a:ext cx="6394699" cy="630942"/>
            </a:xfrm>
            <a:prstGeom prst="rect">
              <a:avLst/>
            </a:prstGeom>
            <a:noFill/>
          </p:spPr>
          <p:txBody>
            <a:bodyPr wrap="none" rtlCol="0">
              <a:spAutoFit/>
            </a:bodyPr>
            <a:lstStyle/>
            <a:p>
              <a:r>
                <a:rPr lang="en-US" sz="3500" b="1" dirty="0">
                  <a:solidFill>
                    <a:schemeClr val="bg1"/>
                  </a:solidFill>
                  <a:latin typeface="Roboto" panose="02000000000000000000" pitchFamily="2" charset="0"/>
                  <a:ea typeface="Roboto" panose="02000000000000000000" pitchFamily="2" charset="0"/>
                  <a:cs typeface="Roboto" panose="02000000000000000000" pitchFamily="2" charset="0"/>
                </a:rPr>
                <a:t>Reduced Leasing Complexities</a:t>
              </a:r>
            </a:p>
          </p:txBody>
        </p:sp>
        <p:sp>
          <p:nvSpPr>
            <p:cNvPr id="59" name="TextBox 58"/>
            <p:cNvSpPr txBox="1"/>
            <p:nvPr/>
          </p:nvSpPr>
          <p:spPr>
            <a:xfrm>
              <a:off x="6765758" y="7255338"/>
              <a:ext cx="7394595" cy="2349361"/>
            </a:xfrm>
            <a:prstGeom prst="rect">
              <a:avLst/>
            </a:prstGeom>
            <a:noFill/>
          </p:spPr>
          <p:txBody>
            <a:bodyPr wrap="square" numCol="1" rtlCol="0">
              <a:spAutoFit/>
            </a:bodyPr>
            <a:lstStyle/>
            <a:p>
              <a:pPr>
                <a:lnSpc>
                  <a:spcPct val="150000"/>
                </a:lnSpc>
              </a:pP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It's simple to manage lease agreements using real estate ERP software. Property managers may manage lease-related paperwork, complicated legislative processes, and administrative duties. Using centralized business software, fair transactions are accomplished.</a:t>
              </a:r>
            </a:p>
          </p:txBody>
        </p:sp>
      </p:grpSp>
      <p:pic>
        <p:nvPicPr>
          <p:cNvPr id="2" name="Picture 1" descr="Logo, company name&#10;&#10;Description automatically generated">
            <a:extLst>
              <a:ext uri="{FF2B5EF4-FFF2-40B4-BE49-F238E27FC236}">
                <a16:creationId xmlns:a16="http://schemas.microsoft.com/office/drawing/2014/main" id="{23DD1B5C-3A63-1249-FDEA-33AA4A63EB48}"/>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944" b="31319"/>
          <a:stretch/>
        </p:blipFill>
        <p:spPr bwMode="auto">
          <a:xfrm>
            <a:off x="15021520" y="8687283"/>
            <a:ext cx="2078642" cy="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507233"/>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100000">
              <a:schemeClr val="accent1">
                <a:lumMod val="50000"/>
              </a:schemeClr>
            </a:gs>
            <a:gs pos="100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CD3975-7E80-D16D-53CF-F34B1B706B62}"/>
              </a:ext>
            </a:extLst>
          </p:cNvPr>
          <p:cNvSpPr/>
          <p:nvPr/>
        </p:nvSpPr>
        <p:spPr>
          <a:xfrm>
            <a:off x="0" y="0"/>
            <a:ext cx="9520518" cy="10287000"/>
          </a:xfrm>
          <a:prstGeom prst="rect">
            <a:avLst/>
          </a:prstGeom>
          <a:gradFill>
            <a:gsLst>
              <a:gs pos="0">
                <a:schemeClr val="bg1">
                  <a:lumMod val="0"/>
                </a:schemeClr>
              </a:gs>
              <a:gs pos="100000">
                <a:schemeClr val="accent1">
                  <a:lumMod val="5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p:cNvGrpSpPr/>
          <p:nvPr/>
        </p:nvGrpSpPr>
        <p:grpSpPr>
          <a:xfrm>
            <a:off x="10079236" y="1349210"/>
            <a:ext cx="7185965" cy="3287404"/>
            <a:chOff x="2805445" y="5052148"/>
            <a:chExt cx="7428287" cy="1930001"/>
          </a:xfrm>
        </p:grpSpPr>
        <p:sp>
          <p:nvSpPr>
            <p:cNvPr id="55" name="TextBox 54"/>
            <p:cNvSpPr txBox="1"/>
            <p:nvPr/>
          </p:nvSpPr>
          <p:spPr>
            <a:xfrm>
              <a:off x="2805445" y="5052148"/>
              <a:ext cx="7385837" cy="370420"/>
            </a:xfrm>
            <a:prstGeom prst="rect">
              <a:avLst/>
            </a:prstGeom>
            <a:noFill/>
          </p:spPr>
          <p:txBody>
            <a:bodyPr wrap="square" rtlCol="0">
              <a:spAutoFit/>
            </a:bodyPr>
            <a:lstStyle/>
            <a:p>
              <a:pPr algn="r"/>
              <a:r>
                <a:rPr lang="en-US" sz="3500" b="1" dirty="0">
                  <a:solidFill>
                    <a:schemeClr val="bg1"/>
                  </a:solidFill>
                  <a:latin typeface="Roboto" panose="02000000000000000000" pitchFamily="2" charset="0"/>
                  <a:ea typeface="Roboto" panose="02000000000000000000" pitchFamily="2" charset="0"/>
                  <a:cs typeface="Roboto" panose="02000000000000000000" pitchFamily="2" charset="0"/>
                </a:rPr>
                <a:t>Facilitate Secured Transactions</a:t>
              </a:r>
            </a:p>
          </p:txBody>
        </p:sp>
        <p:sp>
          <p:nvSpPr>
            <p:cNvPr id="56" name="TextBox 55"/>
            <p:cNvSpPr txBox="1"/>
            <p:nvPr/>
          </p:nvSpPr>
          <p:spPr>
            <a:xfrm>
              <a:off x="2826670" y="5556118"/>
              <a:ext cx="7407062" cy="1426031"/>
            </a:xfrm>
            <a:prstGeom prst="rect">
              <a:avLst/>
            </a:prstGeom>
            <a:noFill/>
          </p:spPr>
          <p:txBody>
            <a:bodyPr wrap="square" numCol="1" rtlCol="0">
              <a:spAutoFit/>
            </a:bodyPr>
            <a:lstStyle/>
            <a:p>
              <a:pPr algn="r">
                <a:lnSpc>
                  <a:spcPct val="150000"/>
                </a:lnSpc>
              </a:pP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Real estate ERP software is designed to perform safe transactions and optimize financial information. Real estate companies can utilize ERP software to obtain departmental access to construction data to obtain valuable and critical financial reports. </a:t>
              </a:r>
            </a:p>
          </p:txBody>
        </p:sp>
      </p:grpSp>
      <p:grpSp>
        <p:nvGrpSpPr>
          <p:cNvPr id="15" name="Group 14"/>
          <p:cNvGrpSpPr/>
          <p:nvPr/>
        </p:nvGrpSpPr>
        <p:grpSpPr>
          <a:xfrm>
            <a:off x="10099768" y="6183839"/>
            <a:ext cx="7067957" cy="3247033"/>
            <a:chOff x="6765758" y="6610412"/>
            <a:chExt cx="7394595" cy="2532622"/>
          </a:xfrm>
        </p:grpSpPr>
        <p:sp>
          <p:nvSpPr>
            <p:cNvPr id="58" name="TextBox 57"/>
            <p:cNvSpPr txBox="1"/>
            <p:nvPr/>
          </p:nvSpPr>
          <p:spPr>
            <a:xfrm>
              <a:off x="8352413" y="6610412"/>
              <a:ext cx="5765440" cy="492122"/>
            </a:xfrm>
            <a:prstGeom prst="rect">
              <a:avLst/>
            </a:prstGeom>
            <a:noFill/>
          </p:spPr>
          <p:txBody>
            <a:bodyPr wrap="none" rtlCol="0">
              <a:spAutoFit/>
            </a:bodyPr>
            <a:lstStyle/>
            <a:p>
              <a:pPr algn="r"/>
              <a:r>
                <a:rPr lang="en-US" sz="3500" b="1" dirty="0">
                  <a:solidFill>
                    <a:schemeClr val="bg1"/>
                  </a:solidFill>
                  <a:latin typeface="Roboto" panose="02000000000000000000" pitchFamily="2" charset="0"/>
                  <a:ea typeface="Roboto" panose="02000000000000000000" pitchFamily="2" charset="0"/>
                  <a:cs typeface="Roboto" panose="02000000000000000000" pitchFamily="2" charset="0"/>
                </a:rPr>
                <a:t>Maximize Marketing Effort</a:t>
              </a:r>
            </a:p>
          </p:txBody>
        </p:sp>
        <p:sp>
          <p:nvSpPr>
            <p:cNvPr id="59" name="TextBox 58"/>
            <p:cNvSpPr txBox="1"/>
            <p:nvPr/>
          </p:nvSpPr>
          <p:spPr>
            <a:xfrm>
              <a:off x="6765758" y="7255338"/>
              <a:ext cx="7394595" cy="1887696"/>
            </a:xfrm>
            <a:prstGeom prst="rect">
              <a:avLst/>
            </a:prstGeom>
            <a:noFill/>
          </p:spPr>
          <p:txBody>
            <a:bodyPr wrap="square" numCol="1" rtlCol="0">
              <a:spAutoFit/>
            </a:bodyPr>
            <a:lstStyle/>
            <a:p>
              <a:pPr algn="r">
                <a:lnSpc>
                  <a:spcPct val="150000"/>
                </a:lnSpc>
              </a:pP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An ERP solution with innovative marketing tools can be used to optimize marketing campaigns and boost conversion rates. Businesses can customize their marketing strategies using an AI-powered ERP solution according to their customer's perceptions. </a:t>
              </a:r>
            </a:p>
          </p:txBody>
        </p:sp>
      </p:grpSp>
      <p:grpSp>
        <p:nvGrpSpPr>
          <p:cNvPr id="2" name="Group 1">
            <a:extLst>
              <a:ext uri="{FF2B5EF4-FFF2-40B4-BE49-F238E27FC236}">
                <a16:creationId xmlns:a16="http://schemas.microsoft.com/office/drawing/2014/main" id="{8F65E053-CDD5-9B5E-8370-BDC97F5B86AC}"/>
              </a:ext>
            </a:extLst>
          </p:cNvPr>
          <p:cNvGrpSpPr/>
          <p:nvPr/>
        </p:nvGrpSpPr>
        <p:grpSpPr>
          <a:xfrm>
            <a:off x="1290065" y="1349211"/>
            <a:ext cx="7144899" cy="3669448"/>
            <a:chOff x="6765758" y="6610412"/>
            <a:chExt cx="7394595" cy="2862097"/>
          </a:xfrm>
        </p:grpSpPr>
        <p:sp>
          <p:nvSpPr>
            <p:cNvPr id="3" name="TextBox 2">
              <a:extLst>
                <a:ext uri="{FF2B5EF4-FFF2-40B4-BE49-F238E27FC236}">
                  <a16:creationId xmlns:a16="http://schemas.microsoft.com/office/drawing/2014/main" id="{0CCD2886-AB65-6432-4B14-AF9BC0B24E89}"/>
                </a:ext>
              </a:extLst>
            </p:cNvPr>
            <p:cNvSpPr txBox="1"/>
            <p:nvPr/>
          </p:nvSpPr>
          <p:spPr>
            <a:xfrm>
              <a:off x="6765758" y="6610412"/>
              <a:ext cx="7173951" cy="492122"/>
            </a:xfrm>
            <a:prstGeom prst="rect">
              <a:avLst/>
            </a:prstGeom>
            <a:noFill/>
          </p:spPr>
          <p:txBody>
            <a:bodyPr wrap="none" rtlCol="0">
              <a:spAutoFit/>
            </a:bodyPr>
            <a:lstStyle/>
            <a:p>
              <a:r>
                <a:rPr lang="en-US" sz="3500" b="1" dirty="0">
                  <a:solidFill>
                    <a:schemeClr val="bg1"/>
                  </a:solidFill>
                  <a:latin typeface="Roboto" panose="02000000000000000000" pitchFamily="2" charset="0"/>
                  <a:ea typeface="Roboto" panose="02000000000000000000" pitchFamily="2" charset="0"/>
                  <a:cs typeface="Roboto" panose="02000000000000000000" pitchFamily="2" charset="0"/>
                </a:rPr>
                <a:t>Streamlined project management</a:t>
              </a:r>
            </a:p>
          </p:txBody>
        </p:sp>
        <p:sp>
          <p:nvSpPr>
            <p:cNvPr id="4" name="TextBox 3">
              <a:extLst>
                <a:ext uri="{FF2B5EF4-FFF2-40B4-BE49-F238E27FC236}">
                  <a16:creationId xmlns:a16="http://schemas.microsoft.com/office/drawing/2014/main" id="{C65D8809-CF06-1CD5-E721-51A57A28D373}"/>
                </a:ext>
              </a:extLst>
            </p:cNvPr>
            <p:cNvSpPr txBox="1"/>
            <p:nvPr/>
          </p:nvSpPr>
          <p:spPr>
            <a:xfrm>
              <a:off x="6765758" y="7279964"/>
              <a:ext cx="7394595" cy="2192545"/>
            </a:xfrm>
            <a:prstGeom prst="rect">
              <a:avLst/>
            </a:prstGeom>
            <a:noFill/>
          </p:spPr>
          <p:txBody>
            <a:bodyPr wrap="square" numCol="1" rtlCol="0">
              <a:spAutoFit/>
            </a:bodyPr>
            <a:lstStyle/>
            <a:p>
              <a:pPr>
                <a:lnSpc>
                  <a:spcPct val="150000"/>
                </a:lnSpc>
              </a:pPr>
              <a:r>
                <a:rPr lang="en-US" sz="2000" dirty="0">
                  <a:solidFill>
                    <a:schemeClr val="bg1"/>
                  </a:solidFill>
                  <a:latin typeface="Roboto" panose="02000000000000000000" pitchFamily="2" charset="0"/>
                  <a:ea typeface="Roboto" panose="02000000000000000000" pitchFamily="2" charset="0"/>
                  <a:cs typeface="Roboto" panose="02000000000000000000" pitchFamily="2" charset="0"/>
                </a:rPr>
                <a:t> Real estate ERP software can determine the number of resources and financial costs throughout the process. Using a centralized platform, project managers can efficiently allocate expenses and resources. Using ERP software to meet project deadlines reduces inefficiency and costs.</a:t>
              </a:r>
            </a:p>
            <a:p>
              <a:pPr>
                <a:lnSpc>
                  <a:spcPct val="150000"/>
                </a:lnSpc>
              </a:pPr>
              <a:endParaRPr lang="en-US" sz="20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pic>
        <p:nvPicPr>
          <p:cNvPr id="6" name="Picture 5" descr="Logo, company name&#10;&#10;Description automatically generated">
            <a:extLst>
              <a:ext uri="{FF2B5EF4-FFF2-40B4-BE49-F238E27FC236}">
                <a16:creationId xmlns:a16="http://schemas.microsoft.com/office/drawing/2014/main" id="{A402459B-508D-68A8-37B4-E73C68D2019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1944" b="31319"/>
          <a:stretch/>
        </p:blipFill>
        <p:spPr bwMode="auto">
          <a:xfrm>
            <a:off x="1290065" y="8668747"/>
            <a:ext cx="2078642" cy="76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6090971"/>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right)">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00000">
              <a:schemeClr val="accent2"/>
            </a:gs>
            <a:gs pos="2000">
              <a:schemeClr val="accent5">
                <a:lumMod val="20000"/>
                <a:lumOff val="80000"/>
              </a:schemeClr>
            </a:gs>
          </a:gsLst>
          <a:lin ang="5400000" scaled="1"/>
        </a:gradFill>
        <a:effectLst/>
      </p:bgPr>
    </p:bg>
    <p:spTree>
      <p:nvGrpSpPr>
        <p:cNvPr id="1" name=""/>
        <p:cNvGrpSpPr/>
        <p:nvPr/>
      </p:nvGrpSpPr>
      <p:grpSpPr>
        <a:xfrm>
          <a:off x="0" y="0"/>
          <a:ext cx="0" cy="0"/>
          <a:chOff x="0" y="0"/>
          <a:chExt cx="0" cy="0"/>
        </a:xfrm>
      </p:grpSpPr>
      <p:grpSp>
        <p:nvGrpSpPr>
          <p:cNvPr id="16" name="Group 15"/>
          <p:cNvGrpSpPr/>
          <p:nvPr/>
        </p:nvGrpSpPr>
        <p:grpSpPr>
          <a:xfrm>
            <a:off x="1003383" y="809173"/>
            <a:ext cx="8883175" cy="4131112"/>
            <a:chOff x="2805445" y="5052148"/>
            <a:chExt cx="7428287" cy="2425333"/>
          </a:xfrm>
        </p:grpSpPr>
        <p:sp>
          <p:nvSpPr>
            <p:cNvPr id="55" name="TextBox 54"/>
            <p:cNvSpPr txBox="1"/>
            <p:nvPr/>
          </p:nvSpPr>
          <p:spPr>
            <a:xfrm>
              <a:off x="2805445" y="5052148"/>
              <a:ext cx="7385837" cy="370420"/>
            </a:xfrm>
            <a:prstGeom prst="rect">
              <a:avLst/>
            </a:prstGeom>
            <a:noFill/>
          </p:spPr>
          <p:txBody>
            <a:bodyPr wrap="square" rtlCol="0">
              <a:spAutoFit/>
            </a:bodyPr>
            <a:lstStyle/>
            <a:p>
              <a:r>
                <a:rPr lang="en-US" sz="35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Improves Closing Thoughts</a:t>
              </a:r>
            </a:p>
          </p:txBody>
        </p:sp>
        <p:sp>
          <p:nvSpPr>
            <p:cNvPr id="56" name="TextBox 55"/>
            <p:cNvSpPr txBox="1"/>
            <p:nvPr/>
          </p:nvSpPr>
          <p:spPr>
            <a:xfrm>
              <a:off x="2826670" y="5556118"/>
              <a:ext cx="7407062" cy="1921363"/>
            </a:xfrm>
            <a:prstGeom prst="rect">
              <a:avLst/>
            </a:prstGeom>
            <a:noFill/>
          </p:spPr>
          <p:txBody>
            <a:bodyPr wrap="square" numCol="1" rtlCol="0">
              <a:spAutoFit/>
            </a:bodyPr>
            <a:lstStyle/>
            <a:p>
              <a:pPr>
                <a:lnSpc>
                  <a:spcPct val="150000"/>
                </a:lnSpc>
              </a:pPr>
              <a:r>
                <a:rPr lang="en-US" sz="20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Small businesses that desire to boost sales and revenue might benefit from ERP software. ERP reduces expenses and improves cash flow visibility, improving productivity, efficiency, and sales. While conventional marketing tactics are often ineffective at reaching the target audience and attracting investors, ERP enables effective marketing. It is a fantastic tool for increasing productivity, efficiency, sales, business growth, and expansion due to its ability to reach the target market and attract investors.</a:t>
              </a:r>
            </a:p>
          </p:txBody>
        </p:sp>
      </p:grpSp>
      <p:grpSp>
        <p:nvGrpSpPr>
          <p:cNvPr id="15" name="Group 14"/>
          <p:cNvGrpSpPr/>
          <p:nvPr/>
        </p:nvGrpSpPr>
        <p:grpSpPr>
          <a:xfrm>
            <a:off x="1003383" y="5611378"/>
            <a:ext cx="8832411" cy="3650233"/>
            <a:chOff x="6765758" y="6600773"/>
            <a:chExt cx="7394595" cy="2847110"/>
          </a:xfrm>
        </p:grpSpPr>
        <p:sp>
          <p:nvSpPr>
            <p:cNvPr id="58" name="TextBox 57"/>
            <p:cNvSpPr txBox="1"/>
            <p:nvPr/>
          </p:nvSpPr>
          <p:spPr>
            <a:xfrm>
              <a:off x="6782243" y="6600773"/>
              <a:ext cx="5303580" cy="492122"/>
            </a:xfrm>
            <a:prstGeom prst="rect">
              <a:avLst/>
            </a:prstGeom>
            <a:noFill/>
          </p:spPr>
          <p:txBody>
            <a:bodyPr wrap="none" rtlCol="0">
              <a:spAutoFit/>
            </a:bodyPr>
            <a:lstStyle/>
            <a:p>
              <a:r>
                <a:rPr lang="en-US" sz="3500" b="1"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Automate Business Processes</a:t>
              </a:r>
            </a:p>
          </p:txBody>
        </p:sp>
        <p:sp>
          <p:nvSpPr>
            <p:cNvPr id="59" name="TextBox 58"/>
            <p:cNvSpPr txBox="1"/>
            <p:nvPr/>
          </p:nvSpPr>
          <p:spPr>
            <a:xfrm>
              <a:off x="6765758" y="7255338"/>
              <a:ext cx="7394595" cy="2192545"/>
            </a:xfrm>
            <a:prstGeom prst="rect">
              <a:avLst/>
            </a:prstGeom>
            <a:noFill/>
          </p:spPr>
          <p:txBody>
            <a:bodyPr wrap="square" numCol="1" rtlCol="0">
              <a:spAutoFit/>
            </a:bodyPr>
            <a:lstStyle/>
            <a:p>
              <a:pPr>
                <a:lnSpc>
                  <a:spcPct val="150000"/>
                </a:lnSpc>
              </a:pPr>
              <a:r>
                <a:rPr lang="en-US" sz="2000" dirty="0">
                  <a:solidFill>
                    <a:schemeClr val="tx2">
                      <a:lumMod val="50000"/>
                    </a:schemeClr>
                  </a:solidFill>
                  <a:latin typeface="Roboto" panose="02000000000000000000" pitchFamily="2" charset="0"/>
                  <a:ea typeface="Roboto" panose="02000000000000000000" pitchFamily="2" charset="0"/>
                  <a:cs typeface="Roboto" panose="02000000000000000000" pitchFamily="2" charset="0"/>
                </a:rPr>
                <a:t> Real estate businesses can save a lot of time and money. Using ERP in real estate can help preserve time and money. Digital data can be centralized, and automated business management can assist real estate entities in maintaining efficient operations. Even more, efficiency will be achieved with automated systems. ERP software can also help manage real estate websites.</a:t>
              </a:r>
            </a:p>
          </p:txBody>
        </p:sp>
      </p:grpSp>
      <p:sp>
        <p:nvSpPr>
          <p:cNvPr id="2" name="Shape 6">
            <a:extLst>
              <a:ext uri="{FF2B5EF4-FFF2-40B4-BE49-F238E27FC236}">
                <a16:creationId xmlns:a16="http://schemas.microsoft.com/office/drawing/2014/main" id="{0B7B483F-A7CD-0AF6-F256-21D3ABBF6927}"/>
              </a:ext>
            </a:extLst>
          </p:cNvPr>
          <p:cNvSpPr/>
          <p:nvPr/>
        </p:nvSpPr>
        <p:spPr>
          <a:xfrm>
            <a:off x="13934824" y="7266737"/>
            <a:ext cx="1378941" cy="964339"/>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5739"/>
                </a:lnTo>
                <a:lnTo>
                  <a:pt x="7054" y="0"/>
                </a:lnTo>
                <a:cubicBezTo>
                  <a:pt x="7054" y="0"/>
                  <a:pt x="0" y="21600"/>
                  <a:pt x="0" y="21600"/>
                </a:cubicBezTo>
                <a:close/>
              </a:path>
            </a:pathLst>
          </a:custGeom>
          <a:solidFill>
            <a:schemeClr val="accent3">
              <a:lumMod val="60000"/>
              <a:lumOff val="40000"/>
              <a:alpha val="95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3" name="Shape 11">
            <a:extLst>
              <a:ext uri="{FF2B5EF4-FFF2-40B4-BE49-F238E27FC236}">
                <a16:creationId xmlns:a16="http://schemas.microsoft.com/office/drawing/2014/main" id="{5DD91E54-6171-7092-BB11-55E2903DD41B}"/>
              </a:ext>
            </a:extLst>
          </p:cNvPr>
          <p:cNvSpPr/>
          <p:nvPr/>
        </p:nvSpPr>
        <p:spPr>
          <a:xfrm>
            <a:off x="10396252" y="8238764"/>
            <a:ext cx="3536115" cy="2048236"/>
          </a:xfrm>
          <a:custGeom>
            <a:avLst/>
            <a:gdLst/>
            <a:ahLst/>
            <a:cxnLst>
              <a:cxn ang="0">
                <a:pos x="wd2" y="hd2"/>
              </a:cxn>
              <a:cxn ang="5400000">
                <a:pos x="wd2" y="hd2"/>
              </a:cxn>
              <a:cxn ang="10800000">
                <a:pos x="wd2" y="hd2"/>
              </a:cxn>
              <a:cxn ang="16200000">
                <a:pos x="wd2" y="hd2"/>
              </a:cxn>
            </a:cxnLst>
            <a:rect l="0" t="0" r="r" b="b"/>
            <a:pathLst>
              <a:path w="21600" h="21600" extrusionOk="0">
                <a:moveTo>
                  <a:pt x="21506" y="0"/>
                </a:moveTo>
                <a:lnTo>
                  <a:pt x="0" y="19067"/>
                </a:lnTo>
                <a:lnTo>
                  <a:pt x="3656" y="21600"/>
                </a:lnTo>
                <a:lnTo>
                  <a:pt x="16203" y="21600"/>
                </a:lnTo>
                <a:lnTo>
                  <a:pt x="21600" y="14"/>
                </a:lnTo>
                <a:cubicBezTo>
                  <a:pt x="21600" y="14"/>
                  <a:pt x="21506" y="0"/>
                  <a:pt x="21506" y="0"/>
                </a:cubicBezTo>
                <a:close/>
              </a:path>
            </a:pathLst>
          </a:custGeom>
          <a:solidFill>
            <a:schemeClr val="accent2">
              <a:lumMod val="40000"/>
              <a:lumOff val="60000"/>
              <a:alpha val="9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4" name="Shape 12">
            <a:extLst>
              <a:ext uri="{FF2B5EF4-FFF2-40B4-BE49-F238E27FC236}">
                <a16:creationId xmlns:a16="http://schemas.microsoft.com/office/drawing/2014/main" id="{88083F55-8399-AEB8-4447-64791FF8DA7D}"/>
              </a:ext>
            </a:extLst>
          </p:cNvPr>
          <p:cNvSpPr/>
          <p:nvPr/>
        </p:nvSpPr>
        <p:spPr>
          <a:xfrm>
            <a:off x="13045621" y="7519785"/>
            <a:ext cx="5242379" cy="2767215"/>
          </a:xfrm>
          <a:custGeom>
            <a:avLst/>
            <a:gdLst/>
            <a:ahLst/>
            <a:cxnLst>
              <a:cxn ang="0">
                <a:pos x="wd2" y="hd2"/>
              </a:cxn>
              <a:cxn ang="5400000">
                <a:pos x="wd2" y="hd2"/>
              </a:cxn>
              <a:cxn ang="10800000">
                <a:pos x="wd2" y="hd2"/>
              </a:cxn>
              <a:cxn ang="16200000">
                <a:pos x="wd2" y="hd2"/>
              </a:cxn>
            </a:cxnLst>
            <a:rect l="0" t="0" r="r" b="b"/>
            <a:pathLst>
              <a:path w="21600" h="21600" extrusionOk="0">
                <a:moveTo>
                  <a:pt x="3664" y="5528"/>
                </a:moveTo>
                <a:lnTo>
                  <a:pt x="3641" y="5622"/>
                </a:lnTo>
                <a:lnTo>
                  <a:pt x="0" y="21600"/>
                </a:lnTo>
                <a:lnTo>
                  <a:pt x="21600" y="21600"/>
                </a:lnTo>
                <a:lnTo>
                  <a:pt x="21600" y="6405"/>
                </a:lnTo>
                <a:lnTo>
                  <a:pt x="9346" y="0"/>
                </a:lnTo>
                <a:cubicBezTo>
                  <a:pt x="9346" y="0"/>
                  <a:pt x="3664" y="5528"/>
                  <a:pt x="3664" y="5528"/>
                </a:cubicBezTo>
                <a:close/>
              </a:path>
            </a:pathLst>
          </a:custGeom>
          <a:solidFill>
            <a:schemeClr val="accent6">
              <a:lumMod val="50000"/>
              <a:lumOff val="50000"/>
              <a:alpha val="97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sp>
        <p:nvSpPr>
          <p:cNvPr id="5" name="Shape 13">
            <a:extLst>
              <a:ext uri="{FF2B5EF4-FFF2-40B4-BE49-F238E27FC236}">
                <a16:creationId xmlns:a16="http://schemas.microsoft.com/office/drawing/2014/main" id="{38568358-50BB-3B92-5315-FD9C6FC56677}"/>
              </a:ext>
            </a:extLst>
          </p:cNvPr>
          <p:cNvSpPr/>
          <p:nvPr/>
        </p:nvSpPr>
        <p:spPr>
          <a:xfrm>
            <a:off x="15313835" y="6005082"/>
            <a:ext cx="2974165" cy="2347917"/>
          </a:xfrm>
          <a:custGeom>
            <a:avLst/>
            <a:gdLst/>
            <a:ahLst/>
            <a:cxnLst>
              <a:cxn ang="0">
                <a:pos x="wd2" y="hd2"/>
              </a:cxn>
              <a:cxn ang="5400000">
                <a:pos x="wd2" y="hd2"/>
              </a:cxn>
              <a:cxn ang="10800000">
                <a:pos x="wd2" y="hd2"/>
              </a:cxn>
              <a:cxn ang="16200000">
                <a:pos x="wd2" y="hd2"/>
              </a:cxn>
            </a:cxnLst>
            <a:rect l="0" t="0" r="r" b="b"/>
            <a:pathLst>
              <a:path w="21600" h="21600" extrusionOk="0">
                <a:moveTo>
                  <a:pt x="0" y="14051"/>
                </a:moveTo>
                <a:lnTo>
                  <a:pt x="21600" y="21600"/>
                </a:lnTo>
                <a:lnTo>
                  <a:pt x="21600" y="0"/>
                </a:lnTo>
                <a:cubicBezTo>
                  <a:pt x="21600" y="0"/>
                  <a:pt x="0" y="14051"/>
                  <a:pt x="0" y="14051"/>
                </a:cubicBezTo>
                <a:close/>
              </a:path>
            </a:pathLst>
          </a:custGeom>
          <a:solidFill>
            <a:schemeClr val="accent3">
              <a:lumMod val="60000"/>
              <a:lumOff val="40000"/>
            </a:schemeClr>
          </a:solidFill>
          <a:ln w="12700">
            <a:miter lim="400000"/>
          </a:ln>
        </p:spPr>
        <p:txBody>
          <a:bodyPr lIns="0" tIns="0" rIns="0" bIns="0" anchor="ctr"/>
          <a:lstStyle/>
          <a:p>
            <a:pPr lvl="0">
              <a:defRPr sz="3000">
                <a:solidFill>
                  <a:srgbClr val="FFFFFF"/>
                </a:solidFill>
                <a:effectLst>
                  <a:outerShdw blurRad="38100" dist="12700" dir="5400000" rotWithShape="0">
                    <a:srgbClr val="000000">
                      <a:alpha val="50000"/>
                    </a:srgbClr>
                  </a:outerShdw>
                </a:effectLst>
              </a:defRPr>
            </a:pPr>
            <a:endParaRPr/>
          </a:p>
        </p:txBody>
      </p:sp>
      <p:pic>
        <p:nvPicPr>
          <p:cNvPr id="6" name="Picture 2" descr="Logo, company name&#10;&#10;Description automatically generated">
            <a:extLst>
              <a:ext uri="{FF2B5EF4-FFF2-40B4-BE49-F238E27FC236}">
                <a16:creationId xmlns:a16="http://schemas.microsoft.com/office/drawing/2014/main" id="{0AAA8647-091F-233E-F606-11B0E5BF616F}"/>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34493" b="32820"/>
          <a:stretch/>
        </p:blipFill>
        <p:spPr bwMode="auto">
          <a:xfrm>
            <a:off x="15053425" y="8767326"/>
            <a:ext cx="2231192" cy="725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8018138"/>
      </p:ext>
    </p:extLst>
  </p:cSld>
  <p:clrMapOvr>
    <a:masterClrMapping/>
  </p:clrMapOvr>
  <mc:AlternateContent xmlns:mc="http://schemas.openxmlformats.org/markup-compatibility/2006" xmlns:p159="http://schemas.microsoft.com/office/powerpoint/2015/09/main">
    <mc:Choice Requires="p159">
      <p:transition spd="med">
        <p159:morph option="byObject"/>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right)">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Color">
      <a:dk1>
        <a:srgbClr val="000000"/>
      </a:dk1>
      <a:lt1>
        <a:srgbClr val="FFFFFF"/>
      </a:lt1>
      <a:dk2>
        <a:srgbClr val="3C6496"/>
      </a:dk2>
      <a:lt2>
        <a:srgbClr val="7D8287"/>
      </a:lt2>
      <a:accent1>
        <a:srgbClr val="5078AA"/>
      </a:accent1>
      <a:accent2>
        <a:srgbClr val="6491C8"/>
      </a:accent2>
      <a:accent3>
        <a:srgbClr val="7DAADC"/>
      </a:accent3>
      <a:accent4>
        <a:srgbClr val="9BBEE6"/>
      </a:accent4>
      <a:accent5>
        <a:srgbClr val="AFC8E6"/>
      </a:accent5>
      <a:accent6>
        <a:srgbClr val="BED2E6"/>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11304</TotalTime>
  <Words>1875</Words>
  <Application>Microsoft Office PowerPoint</Application>
  <PresentationFormat>Custom</PresentationFormat>
  <Paragraphs>92</Paragraphs>
  <Slides>25</Slides>
  <Notes>4</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25</vt:i4>
      </vt:variant>
    </vt:vector>
  </HeadingPairs>
  <TitlesOfParts>
    <vt:vector size="38" baseType="lpstr">
      <vt:lpstr>Arial</vt:lpstr>
      <vt:lpstr>Calibri</vt:lpstr>
      <vt:lpstr>Calibri Light</vt:lpstr>
      <vt:lpstr>Nexa Bold</vt:lpstr>
      <vt:lpstr>Open Sans Bold</vt:lpstr>
      <vt:lpstr>Open Sans Light</vt:lpstr>
      <vt:lpstr>Panton </vt:lpstr>
      <vt:lpstr>Roboto</vt:lpstr>
      <vt:lpstr>Roboto Bold</vt:lpstr>
      <vt:lpstr>Roboto Light</vt:lpstr>
      <vt:lpstr>Roboto Medium</vt:lpstr>
      <vt:lpstr>Segoe UI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dotnpix3</dc:creator>
  <cp:lastModifiedBy>Umer Sohail</cp:lastModifiedBy>
  <cp:revision>1841</cp:revision>
  <dcterms:created xsi:type="dcterms:W3CDTF">2014-08-12T12:02:48Z</dcterms:created>
  <dcterms:modified xsi:type="dcterms:W3CDTF">2023-06-01T12:17:07Z</dcterms:modified>
</cp:coreProperties>
</file>