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9"/>
  </p:notesMasterIdLst>
  <p:sldIdLst>
    <p:sldId id="352" r:id="rId2"/>
    <p:sldId id="550" r:id="rId3"/>
    <p:sldId id="581" r:id="rId4"/>
    <p:sldId id="617" r:id="rId5"/>
    <p:sldId id="399" r:id="rId6"/>
    <p:sldId id="348" r:id="rId7"/>
    <p:sldId id="596" r:id="rId8"/>
    <p:sldId id="597" r:id="rId9"/>
    <p:sldId id="598" r:id="rId10"/>
    <p:sldId id="600" r:id="rId11"/>
    <p:sldId id="601" r:id="rId12"/>
    <p:sldId id="602" r:id="rId13"/>
    <p:sldId id="603" r:id="rId14"/>
    <p:sldId id="604" r:id="rId15"/>
    <p:sldId id="599" r:id="rId16"/>
    <p:sldId id="256" r:id="rId17"/>
    <p:sldId id="363" r:id="rId18"/>
    <p:sldId id="261" r:id="rId19"/>
    <p:sldId id="257" r:id="rId20"/>
    <p:sldId id="421" r:id="rId21"/>
    <p:sldId id="262" r:id="rId22"/>
    <p:sldId id="265" r:id="rId23"/>
    <p:sldId id="268" r:id="rId24"/>
    <p:sldId id="422" r:id="rId25"/>
    <p:sldId id="423" r:id="rId26"/>
    <p:sldId id="275" r:id="rId27"/>
    <p:sldId id="425" r:id="rId28"/>
    <p:sldId id="426" r:id="rId29"/>
    <p:sldId id="427" r:id="rId30"/>
    <p:sldId id="428" r:id="rId31"/>
    <p:sldId id="353" r:id="rId32"/>
    <p:sldId id="429" r:id="rId33"/>
    <p:sldId id="329" r:id="rId34"/>
    <p:sldId id="430" r:id="rId35"/>
    <p:sldId id="613" r:id="rId36"/>
    <p:sldId id="577" r:id="rId37"/>
    <p:sldId id="614" r:id="rId38"/>
    <p:sldId id="615" r:id="rId39"/>
    <p:sldId id="618" r:id="rId40"/>
    <p:sldId id="316" r:id="rId41"/>
    <p:sldId id="616" r:id="rId42"/>
    <p:sldId id="594" r:id="rId43"/>
    <p:sldId id="605" r:id="rId44"/>
    <p:sldId id="606" r:id="rId45"/>
    <p:sldId id="607" r:id="rId46"/>
    <p:sldId id="578" r:id="rId47"/>
    <p:sldId id="593" r:id="rId48"/>
    <p:sldId id="410" r:id="rId49"/>
    <p:sldId id="373" r:id="rId50"/>
    <p:sldId id="608" r:id="rId51"/>
    <p:sldId id="576" r:id="rId52"/>
    <p:sldId id="609" r:id="rId53"/>
    <p:sldId id="326" r:id="rId54"/>
    <p:sldId id="612" r:id="rId55"/>
    <p:sldId id="583" r:id="rId56"/>
    <p:sldId id="589" r:id="rId57"/>
    <p:sldId id="595" r:id="rId5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7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13642"/>
    <a:srgbClr val="3A559F"/>
    <a:srgbClr val="DC472E"/>
    <a:srgbClr val="C536A4"/>
    <a:srgbClr val="D25F08"/>
    <a:srgbClr val="605D5E"/>
    <a:srgbClr val="4B4F5A"/>
    <a:srgbClr val="FBFBFB"/>
    <a:srgbClr val="463E39"/>
    <a:srgbClr val="28AE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719" autoAdjust="0"/>
    <p:restoredTop sz="84749" autoAdjust="0"/>
  </p:normalViewPr>
  <p:slideViewPr>
    <p:cSldViewPr snapToGrid="0">
      <p:cViewPr varScale="1">
        <p:scale>
          <a:sx n="85" d="100"/>
          <a:sy n="85" d="100"/>
        </p:scale>
        <p:origin x="514" y="48"/>
      </p:cViewPr>
      <p:guideLst>
        <p:guide orient="horz" pos="2160"/>
        <p:guide pos="3792"/>
      </p:guideLst>
    </p:cSldViewPr>
  </p:slideViewPr>
  <p:notesTextViewPr>
    <p:cViewPr>
      <p:scale>
        <a:sx n="1" d="1"/>
        <a:sy n="1" d="1"/>
      </p:scale>
      <p:origin x="0" y="0"/>
    </p:cViewPr>
  </p:notesTextViewPr>
  <p:sorterViewPr>
    <p:cViewPr>
      <p:scale>
        <a:sx n="75" d="100"/>
        <a:sy n="75" d="100"/>
      </p:scale>
      <p:origin x="0" y="-5595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FC8F56-A949-4032-A3CB-4E71CFA63D2C}" type="datetimeFigureOut">
              <a:rPr lang="en-US" smtClean="0"/>
              <a:t>6/1/2023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3D5EC5-A483-4062-96A7-4ECF2A11A12D}" type="slidenum">
              <a:rPr lang="en-US" smtClean="0"/>
              <a:t>‹#›</a:t>
            </a:fld>
            <a:endParaRPr lang="en-US" dirty="0"/>
          </a:p>
        </p:txBody>
      </p:sp>
    </p:spTree>
    <p:extLst>
      <p:ext uri="{BB962C8B-B14F-4D97-AF65-F5344CB8AC3E}">
        <p14:creationId xmlns:p14="http://schemas.microsoft.com/office/powerpoint/2010/main" val="1868081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EBFCF7-DBAE-4171-B664-49A31DA528CA}" type="slidenum">
              <a:rPr lang="en-US" smtClean="0"/>
              <a:t>16</a:t>
            </a:fld>
            <a:endParaRPr lang="en-US"/>
          </a:p>
        </p:txBody>
      </p:sp>
    </p:spTree>
    <p:extLst>
      <p:ext uri="{BB962C8B-B14F-4D97-AF65-F5344CB8AC3E}">
        <p14:creationId xmlns:p14="http://schemas.microsoft.com/office/powerpoint/2010/main" val="35672706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latin typeface="Lato" panose="020F0502020204030203" pitchFamily="34" charset="0"/>
              </a:rPr>
              <a:t>Note:</a:t>
            </a:r>
            <a:r>
              <a:rPr lang="en-US" sz="1200" baseline="0" dirty="0">
                <a:latin typeface="Lato" panose="020F0502020204030203" pitchFamily="34" charset="0"/>
              </a:rPr>
              <a:t> Insert your picture by clicking on the Picture Place Holder Icon, then send it back!</a:t>
            </a:r>
            <a:endParaRPr lang="en-US" sz="1200" dirty="0">
              <a:latin typeface="Lato" panose="020F0502020204030203" pitchFamily="34" charset="0"/>
            </a:endParaRPr>
          </a:p>
        </p:txBody>
      </p:sp>
      <p:sp>
        <p:nvSpPr>
          <p:cNvPr id="4" name="Slide Number Placeholder 3"/>
          <p:cNvSpPr>
            <a:spLocks noGrp="1"/>
          </p:cNvSpPr>
          <p:nvPr>
            <p:ph type="sldNum" sz="quarter" idx="10"/>
          </p:nvPr>
        </p:nvSpPr>
        <p:spPr/>
        <p:txBody>
          <a:bodyPr/>
          <a:lstStyle/>
          <a:p>
            <a:fld id="{04EBFCF7-DBAE-4171-B664-49A31DA528CA}" type="slidenum">
              <a:rPr lang="en-US" smtClean="0"/>
              <a:t>18</a:t>
            </a:fld>
            <a:endParaRPr lang="en-US"/>
          </a:p>
        </p:txBody>
      </p:sp>
    </p:spTree>
    <p:extLst>
      <p:ext uri="{BB962C8B-B14F-4D97-AF65-F5344CB8AC3E}">
        <p14:creationId xmlns:p14="http://schemas.microsoft.com/office/powerpoint/2010/main" val="9331988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latin typeface="Lato" panose="020F0502020204030203" pitchFamily="34" charset="0"/>
              </a:rPr>
              <a:t>Note:</a:t>
            </a:r>
            <a:r>
              <a:rPr lang="en-US" sz="1200" baseline="0" dirty="0">
                <a:latin typeface="Lato" panose="020F0502020204030203" pitchFamily="34" charset="0"/>
              </a:rPr>
              <a:t> Insert your picture by clicking on the Picture Place Holder Icon, then send it back!</a:t>
            </a:r>
            <a:endParaRPr lang="en-US" sz="1200" dirty="0">
              <a:latin typeface="Lato" panose="020F0502020204030203" pitchFamily="34" charset="0"/>
            </a:endParaRPr>
          </a:p>
        </p:txBody>
      </p:sp>
      <p:sp>
        <p:nvSpPr>
          <p:cNvPr id="4" name="Slide Number Placeholder 3"/>
          <p:cNvSpPr>
            <a:spLocks noGrp="1"/>
          </p:cNvSpPr>
          <p:nvPr>
            <p:ph type="sldNum" sz="quarter" idx="10"/>
          </p:nvPr>
        </p:nvSpPr>
        <p:spPr/>
        <p:txBody>
          <a:bodyPr/>
          <a:lstStyle/>
          <a:p>
            <a:fld id="{04EBFCF7-DBAE-4171-B664-49A31DA528CA}" type="slidenum">
              <a:rPr lang="en-US" smtClean="0"/>
              <a:t>22</a:t>
            </a:fld>
            <a:endParaRPr lang="en-US"/>
          </a:p>
        </p:txBody>
      </p:sp>
    </p:spTree>
    <p:extLst>
      <p:ext uri="{BB962C8B-B14F-4D97-AF65-F5344CB8AC3E}">
        <p14:creationId xmlns:p14="http://schemas.microsoft.com/office/powerpoint/2010/main" val="26102741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latin typeface="Lato" panose="020F0502020204030203" pitchFamily="34" charset="0"/>
              </a:rPr>
              <a:t>Note:</a:t>
            </a:r>
            <a:r>
              <a:rPr lang="en-US" sz="1200" baseline="0" dirty="0">
                <a:latin typeface="Lato" panose="020F0502020204030203" pitchFamily="34" charset="0"/>
              </a:rPr>
              <a:t> Insert your picture by clicking on the Picture Place Holder Icon, then send it back!</a:t>
            </a:r>
            <a:endParaRPr lang="en-US" sz="1200" dirty="0">
              <a:latin typeface="Lato" panose="020F0502020204030203" pitchFamily="34" charset="0"/>
            </a:endParaRPr>
          </a:p>
        </p:txBody>
      </p:sp>
      <p:sp>
        <p:nvSpPr>
          <p:cNvPr id="4" name="Slide Number Placeholder 3"/>
          <p:cNvSpPr>
            <a:spLocks noGrp="1"/>
          </p:cNvSpPr>
          <p:nvPr>
            <p:ph type="sldNum" sz="quarter" idx="10"/>
          </p:nvPr>
        </p:nvSpPr>
        <p:spPr/>
        <p:txBody>
          <a:bodyPr/>
          <a:lstStyle/>
          <a:p>
            <a:fld id="{04EBFCF7-DBAE-4171-B664-49A31DA528CA}" type="slidenum">
              <a:rPr lang="en-US" smtClean="0"/>
              <a:t>23</a:t>
            </a:fld>
            <a:endParaRPr lang="en-US"/>
          </a:p>
        </p:txBody>
      </p:sp>
    </p:spTree>
    <p:extLst>
      <p:ext uri="{BB962C8B-B14F-4D97-AF65-F5344CB8AC3E}">
        <p14:creationId xmlns:p14="http://schemas.microsoft.com/office/powerpoint/2010/main" val="32585329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latin typeface="Lato" panose="020F0502020204030203" pitchFamily="34" charset="0"/>
              </a:rPr>
              <a:t>Note:</a:t>
            </a:r>
            <a:r>
              <a:rPr lang="en-US" sz="1200" baseline="0" dirty="0">
                <a:latin typeface="Lato" panose="020F0502020204030203" pitchFamily="34" charset="0"/>
              </a:rPr>
              <a:t> Insert your picture by clicking on the Picture Place Holder Icon, then send it back!</a:t>
            </a:r>
            <a:endParaRPr lang="en-US" sz="1200" dirty="0">
              <a:latin typeface="Lato" panose="020F0502020204030203" pitchFamily="34" charset="0"/>
            </a:endParaRPr>
          </a:p>
        </p:txBody>
      </p:sp>
      <p:sp>
        <p:nvSpPr>
          <p:cNvPr id="4" name="Slide Number Placeholder 3"/>
          <p:cNvSpPr>
            <a:spLocks noGrp="1"/>
          </p:cNvSpPr>
          <p:nvPr>
            <p:ph type="sldNum" sz="quarter" idx="10"/>
          </p:nvPr>
        </p:nvSpPr>
        <p:spPr/>
        <p:txBody>
          <a:bodyPr/>
          <a:lstStyle/>
          <a:p>
            <a:fld id="{04EBFCF7-DBAE-4171-B664-49A31DA528CA}" type="slidenum">
              <a:rPr lang="en-US" smtClean="0"/>
              <a:t>24</a:t>
            </a:fld>
            <a:endParaRPr lang="en-US"/>
          </a:p>
        </p:txBody>
      </p:sp>
    </p:spTree>
    <p:extLst>
      <p:ext uri="{BB962C8B-B14F-4D97-AF65-F5344CB8AC3E}">
        <p14:creationId xmlns:p14="http://schemas.microsoft.com/office/powerpoint/2010/main" val="36856086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latin typeface="Lato" panose="020F0502020204030203" pitchFamily="34" charset="0"/>
              </a:rPr>
              <a:t>Note:</a:t>
            </a:r>
            <a:r>
              <a:rPr lang="en-US" sz="1200" baseline="0" dirty="0">
                <a:latin typeface="Lato" panose="020F0502020204030203" pitchFamily="34" charset="0"/>
              </a:rPr>
              <a:t> Insert your picture by clicking on the Picture Place Holder Icon, then send it back!</a:t>
            </a:r>
            <a:endParaRPr lang="en-US" sz="1200" dirty="0">
              <a:latin typeface="Lato" panose="020F0502020204030203" pitchFamily="34" charset="0"/>
            </a:endParaRPr>
          </a:p>
        </p:txBody>
      </p:sp>
      <p:sp>
        <p:nvSpPr>
          <p:cNvPr id="4" name="Slide Number Placeholder 3"/>
          <p:cNvSpPr>
            <a:spLocks noGrp="1"/>
          </p:cNvSpPr>
          <p:nvPr>
            <p:ph type="sldNum" sz="quarter" idx="10"/>
          </p:nvPr>
        </p:nvSpPr>
        <p:spPr/>
        <p:txBody>
          <a:bodyPr/>
          <a:lstStyle/>
          <a:p>
            <a:fld id="{04EBFCF7-DBAE-4171-B664-49A31DA528CA}" type="slidenum">
              <a:rPr lang="en-US" smtClean="0"/>
              <a:t>25</a:t>
            </a:fld>
            <a:endParaRPr lang="en-US"/>
          </a:p>
        </p:txBody>
      </p:sp>
    </p:spTree>
    <p:extLst>
      <p:ext uri="{BB962C8B-B14F-4D97-AF65-F5344CB8AC3E}">
        <p14:creationId xmlns:p14="http://schemas.microsoft.com/office/powerpoint/2010/main" val="22703579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latin typeface="Lato" panose="020F0502020204030203" pitchFamily="34" charset="0"/>
              </a:rPr>
              <a:t>Note:</a:t>
            </a:r>
            <a:r>
              <a:rPr lang="en-US" sz="1200" baseline="0" dirty="0">
                <a:latin typeface="Lato" panose="020F0502020204030203" pitchFamily="34" charset="0"/>
              </a:rPr>
              <a:t> Insert your picture by clicking on the Picture Place Holder Icon, then send it back!</a:t>
            </a:r>
            <a:endParaRPr lang="en-US" sz="1200" dirty="0">
              <a:latin typeface="Lato" panose="020F0502020204030203" pitchFamily="34" charset="0"/>
            </a:endParaRPr>
          </a:p>
        </p:txBody>
      </p:sp>
      <p:sp>
        <p:nvSpPr>
          <p:cNvPr id="4" name="Slide Number Placeholder 3"/>
          <p:cNvSpPr>
            <a:spLocks noGrp="1"/>
          </p:cNvSpPr>
          <p:nvPr>
            <p:ph type="sldNum" sz="quarter" idx="10"/>
          </p:nvPr>
        </p:nvSpPr>
        <p:spPr/>
        <p:txBody>
          <a:bodyPr/>
          <a:lstStyle/>
          <a:p>
            <a:fld id="{04EBFCF7-DBAE-4171-B664-49A31DA528CA}" type="slidenum">
              <a:rPr lang="en-US" smtClean="0"/>
              <a:t>30</a:t>
            </a:fld>
            <a:endParaRPr lang="en-US"/>
          </a:p>
        </p:txBody>
      </p:sp>
    </p:spTree>
    <p:extLst>
      <p:ext uri="{BB962C8B-B14F-4D97-AF65-F5344CB8AC3E}">
        <p14:creationId xmlns:p14="http://schemas.microsoft.com/office/powerpoint/2010/main" val="29707402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4EBFCF7-DBAE-4171-B664-49A31DA528CA}" type="slidenum">
              <a:rPr lang="en-US" smtClean="0"/>
              <a:t>31</a:t>
            </a:fld>
            <a:endParaRPr lang="en-US"/>
          </a:p>
        </p:txBody>
      </p:sp>
    </p:spTree>
    <p:extLst>
      <p:ext uri="{BB962C8B-B14F-4D97-AF65-F5344CB8AC3E}">
        <p14:creationId xmlns:p14="http://schemas.microsoft.com/office/powerpoint/2010/main" val="16424664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latin typeface="Lato" panose="020F0502020204030203" pitchFamily="34" charset="0"/>
              </a:rPr>
              <a:t>Note:</a:t>
            </a:r>
            <a:r>
              <a:rPr lang="en-US" sz="1200" baseline="0" dirty="0">
                <a:latin typeface="Lato" panose="020F0502020204030203" pitchFamily="34" charset="0"/>
              </a:rPr>
              <a:t> Insert your picture by clicking on the Picture Place Holder Icon, then send it back!</a:t>
            </a:r>
            <a:endParaRPr lang="en-US" sz="1200" dirty="0">
              <a:latin typeface="Lato" panose="020F0502020204030203" pitchFamily="34" charset="0"/>
            </a:endParaRPr>
          </a:p>
        </p:txBody>
      </p:sp>
      <p:sp>
        <p:nvSpPr>
          <p:cNvPr id="4" name="Slide Number Placeholder 3"/>
          <p:cNvSpPr>
            <a:spLocks noGrp="1"/>
          </p:cNvSpPr>
          <p:nvPr>
            <p:ph type="sldNum" sz="quarter" idx="10"/>
          </p:nvPr>
        </p:nvSpPr>
        <p:spPr/>
        <p:txBody>
          <a:bodyPr/>
          <a:lstStyle/>
          <a:p>
            <a:fld id="{04EBFCF7-DBAE-4171-B664-49A31DA528CA}" type="slidenum">
              <a:rPr lang="en-US" smtClean="0"/>
              <a:t>32</a:t>
            </a:fld>
            <a:endParaRPr lang="en-US"/>
          </a:p>
        </p:txBody>
      </p:sp>
    </p:spTree>
    <p:extLst>
      <p:ext uri="{BB962C8B-B14F-4D97-AF65-F5344CB8AC3E}">
        <p14:creationId xmlns:p14="http://schemas.microsoft.com/office/powerpoint/2010/main" val="42369373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CA59B0C1-90F0-49B0-A985-160281427C33}"/>
              </a:ext>
            </a:extLst>
          </p:cNvPr>
          <p:cNvSpPr>
            <a:spLocks noGrp="1"/>
          </p:cNvSpPr>
          <p:nvPr>
            <p:ph type="pic" sz="quarter" idx="10" hasCustomPrompt="1"/>
          </p:nvPr>
        </p:nvSpPr>
        <p:spPr>
          <a:xfrm>
            <a:off x="0" y="0"/>
            <a:ext cx="12192000" cy="6858000"/>
          </a:xfrm>
          <a:prstGeom prst="rect">
            <a:avLst/>
          </a:prstGeom>
          <a:solidFill>
            <a:schemeClr val="bg1">
              <a:lumMod val="95000"/>
              <a:alpha val="45000"/>
            </a:schemeClr>
          </a:solidFill>
        </p:spPr>
        <p:txBody>
          <a:bodyPr/>
          <a:lstStyle>
            <a:lvl1pPr marL="0" indent="0">
              <a:buNone/>
              <a:defRPr sz="2000">
                <a:solidFill>
                  <a:schemeClr val="bg1">
                    <a:lumMod val="75000"/>
                  </a:schemeClr>
                </a:solidFill>
              </a:defRPr>
            </a:lvl1pPr>
          </a:lstStyle>
          <a:p>
            <a:r>
              <a:rPr lang="en-US" dirty="0"/>
              <a:t>Image Placeholder</a:t>
            </a:r>
          </a:p>
        </p:txBody>
      </p:sp>
    </p:spTree>
    <p:extLst>
      <p:ext uri="{BB962C8B-B14F-4D97-AF65-F5344CB8AC3E}">
        <p14:creationId xmlns:p14="http://schemas.microsoft.com/office/powerpoint/2010/main" val="930358021"/>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43_Custom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299F94C7-7DCD-4D20-A2E6-48E9BF39A75D}"/>
              </a:ext>
            </a:extLst>
          </p:cNvPr>
          <p:cNvSpPr>
            <a:spLocks noGrp="1"/>
          </p:cNvSpPr>
          <p:nvPr>
            <p:ph type="pic" sz="quarter" idx="10" hasCustomPrompt="1"/>
          </p:nvPr>
        </p:nvSpPr>
        <p:spPr>
          <a:xfrm>
            <a:off x="6516304" y="1373038"/>
            <a:ext cx="5675698" cy="4111924"/>
          </a:xfrm>
          <a:custGeom>
            <a:avLst/>
            <a:gdLst>
              <a:gd name="connsiteX0" fmla="*/ 2334671 w 6445103"/>
              <a:gd name="connsiteY0" fmla="*/ 0 h 4669342"/>
              <a:gd name="connsiteX1" fmla="*/ 6445103 w 6445103"/>
              <a:gd name="connsiteY1" fmla="*/ 0 h 4669342"/>
              <a:gd name="connsiteX2" fmla="*/ 6445103 w 6445103"/>
              <a:gd name="connsiteY2" fmla="*/ 4669342 h 4669342"/>
              <a:gd name="connsiteX3" fmla="*/ 2334671 w 6445103"/>
              <a:gd name="connsiteY3" fmla="*/ 4669342 h 4669342"/>
              <a:gd name="connsiteX4" fmla="*/ 0 w 6445103"/>
              <a:gd name="connsiteY4" fmla="*/ 2334671 h 4669342"/>
              <a:gd name="connsiteX5" fmla="*/ 2334671 w 6445103"/>
              <a:gd name="connsiteY5" fmla="*/ 0 h 4669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45103" h="4669342">
                <a:moveTo>
                  <a:pt x="2334671" y="0"/>
                </a:moveTo>
                <a:lnTo>
                  <a:pt x="6445103" y="0"/>
                </a:lnTo>
                <a:lnTo>
                  <a:pt x="6445103" y="4669342"/>
                </a:lnTo>
                <a:lnTo>
                  <a:pt x="2334671" y="4669342"/>
                </a:lnTo>
                <a:cubicBezTo>
                  <a:pt x="1045268" y="4669342"/>
                  <a:pt x="0" y="3624074"/>
                  <a:pt x="0" y="2334671"/>
                </a:cubicBezTo>
                <a:cubicBezTo>
                  <a:pt x="0" y="1045268"/>
                  <a:pt x="1045268" y="0"/>
                  <a:pt x="2334671" y="0"/>
                </a:cubicBezTo>
                <a:close/>
              </a:path>
            </a:pathLst>
          </a:custGeom>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Image Placeholder</a:t>
            </a:r>
          </a:p>
          <a:p>
            <a:endParaRPr lang="en-US" dirty="0"/>
          </a:p>
        </p:txBody>
      </p:sp>
    </p:spTree>
    <p:extLst>
      <p:ext uri="{BB962C8B-B14F-4D97-AF65-F5344CB8AC3E}">
        <p14:creationId xmlns:p14="http://schemas.microsoft.com/office/powerpoint/2010/main" val="1575306668"/>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44_Custom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86E9287-9BA1-48A9-BF8C-043DCBB6D981}"/>
              </a:ext>
            </a:extLst>
          </p:cNvPr>
          <p:cNvSpPr>
            <a:spLocks noGrp="1"/>
          </p:cNvSpPr>
          <p:nvPr>
            <p:ph type="pic" sz="quarter" idx="10" hasCustomPrompt="1"/>
          </p:nvPr>
        </p:nvSpPr>
        <p:spPr>
          <a:xfrm>
            <a:off x="3" y="1373038"/>
            <a:ext cx="5675698" cy="4111924"/>
          </a:xfrm>
          <a:custGeom>
            <a:avLst/>
            <a:gdLst>
              <a:gd name="connsiteX0" fmla="*/ 0 w 6445103"/>
              <a:gd name="connsiteY0" fmla="*/ 0 h 4669342"/>
              <a:gd name="connsiteX1" fmla="*/ 4110432 w 6445103"/>
              <a:gd name="connsiteY1" fmla="*/ 0 h 4669342"/>
              <a:gd name="connsiteX2" fmla="*/ 6445103 w 6445103"/>
              <a:gd name="connsiteY2" fmla="*/ 2334671 h 4669342"/>
              <a:gd name="connsiteX3" fmla="*/ 4110432 w 6445103"/>
              <a:gd name="connsiteY3" fmla="*/ 4669342 h 4669342"/>
              <a:gd name="connsiteX4" fmla="*/ 0 w 6445103"/>
              <a:gd name="connsiteY4" fmla="*/ 4669342 h 46693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45103" h="4669342">
                <a:moveTo>
                  <a:pt x="0" y="0"/>
                </a:moveTo>
                <a:lnTo>
                  <a:pt x="4110432" y="0"/>
                </a:lnTo>
                <a:cubicBezTo>
                  <a:pt x="5399835" y="0"/>
                  <a:pt x="6445103" y="1045268"/>
                  <a:pt x="6445103" y="2334671"/>
                </a:cubicBezTo>
                <a:cubicBezTo>
                  <a:pt x="6445103" y="3624074"/>
                  <a:pt x="5399835" y="4669342"/>
                  <a:pt x="4110432" y="4669342"/>
                </a:cubicBezTo>
                <a:lnTo>
                  <a:pt x="0" y="4669342"/>
                </a:lnTo>
                <a:close/>
              </a:path>
            </a:pathLst>
          </a:custGeom>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Image Placeholder</a:t>
            </a:r>
          </a:p>
          <a:p>
            <a:endParaRPr lang="en-US" dirty="0"/>
          </a:p>
        </p:txBody>
      </p:sp>
    </p:spTree>
    <p:extLst>
      <p:ext uri="{BB962C8B-B14F-4D97-AF65-F5344CB8AC3E}">
        <p14:creationId xmlns:p14="http://schemas.microsoft.com/office/powerpoint/2010/main" val="1322724883"/>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45_Custom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F6BCA96-3B07-416C-877F-0E0C62D4C9BA}"/>
              </a:ext>
            </a:extLst>
          </p:cNvPr>
          <p:cNvSpPr>
            <a:spLocks noGrp="1"/>
          </p:cNvSpPr>
          <p:nvPr>
            <p:ph type="pic" sz="quarter" idx="10" hasCustomPrompt="1"/>
          </p:nvPr>
        </p:nvSpPr>
        <p:spPr>
          <a:xfrm>
            <a:off x="0" y="1679402"/>
            <a:ext cx="7692571" cy="3499196"/>
          </a:xfrm>
          <a:custGeom>
            <a:avLst/>
            <a:gdLst>
              <a:gd name="connsiteX0" fmla="*/ 0 w 7692571"/>
              <a:gd name="connsiteY0" fmla="*/ 0 h 3499196"/>
              <a:gd name="connsiteX1" fmla="*/ 7400038 w 7692571"/>
              <a:gd name="connsiteY1" fmla="*/ 0 h 3499196"/>
              <a:gd name="connsiteX2" fmla="*/ 7692571 w 7692571"/>
              <a:gd name="connsiteY2" fmla="*/ 292533 h 3499196"/>
              <a:gd name="connsiteX3" fmla="*/ 7692571 w 7692571"/>
              <a:gd name="connsiteY3" fmla="*/ 3206663 h 3499196"/>
              <a:gd name="connsiteX4" fmla="*/ 7400038 w 7692571"/>
              <a:gd name="connsiteY4" fmla="*/ 3499196 h 3499196"/>
              <a:gd name="connsiteX5" fmla="*/ 0 w 7692571"/>
              <a:gd name="connsiteY5" fmla="*/ 3499196 h 3499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2571" h="3499196">
                <a:moveTo>
                  <a:pt x="0" y="0"/>
                </a:moveTo>
                <a:lnTo>
                  <a:pt x="7400038" y="0"/>
                </a:lnTo>
                <a:cubicBezTo>
                  <a:pt x="7561600" y="0"/>
                  <a:pt x="7692571" y="130971"/>
                  <a:pt x="7692571" y="292533"/>
                </a:cubicBezTo>
                <a:lnTo>
                  <a:pt x="7692571" y="3206663"/>
                </a:lnTo>
                <a:cubicBezTo>
                  <a:pt x="7692571" y="3368225"/>
                  <a:pt x="7561600" y="3499196"/>
                  <a:pt x="7400038" y="3499196"/>
                </a:cubicBezTo>
                <a:lnTo>
                  <a:pt x="0" y="3499196"/>
                </a:lnTo>
                <a:close/>
              </a:path>
            </a:pathLst>
          </a:custGeom>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Image Placeholder</a:t>
            </a:r>
          </a:p>
          <a:p>
            <a:endParaRPr lang="en-US" dirty="0"/>
          </a:p>
        </p:txBody>
      </p:sp>
    </p:spTree>
    <p:extLst>
      <p:ext uri="{BB962C8B-B14F-4D97-AF65-F5344CB8AC3E}">
        <p14:creationId xmlns:p14="http://schemas.microsoft.com/office/powerpoint/2010/main" val="1856045228"/>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46_Custom Layout">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F7AB63AE-9AE6-4B98-B893-00B3220E64A4}"/>
              </a:ext>
            </a:extLst>
          </p:cNvPr>
          <p:cNvSpPr>
            <a:spLocks noGrp="1"/>
          </p:cNvSpPr>
          <p:nvPr>
            <p:ph type="pic" sz="quarter" idx="10" hasCustomPrompt="1"/>
          </p:nvPr>
        </p:nvSpPr>
        <p:spPr>
          <a:xfrm>
            <a:off x="5412941" y="2655262"/>
            <a:ext cx="1629666" cy="1629668"/>
          </a:xfrm>
          <a:custGeom>
            <a:avLst/>
            <a:gdLst>
              <a:gd name="connsiteX0" fmla="*/ 814833 w 1629666"/>
              <a:gd name="connsiteY0" fmla="*/ 0 h 1629668"/>
              <a:gd name="connsiteX1" fmla="*/ 1629666 w 1629666"/>
              <a:gd name="connsiteY1" fmla="*/ 814834 h 1629668"/>
              <a:gd name="connsiteX2" fmla="*/ 814833 w 1629666"/>
              <a:gd name="connsiteY2" fmla="*/ 1629668 h 1629668"/>
              <a:gd name="connsiteX3" fmla="*/ 0 w 1629666"/>
              <a:gd name="connsiteY3" fmla="*/ 814834 h 1629668"/>
              <a:gd name="connsiteX4" fmla="*/ 814833 w 1629666"/>
              <a:gd name="connsiteY4" fmla="*/ 0 h 16296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9666" h="1629668">
                <a:moveTo>
                  <a:pt x="814833" y="0"/>
                </a:moveTo>
                <a:cubicBezTo>
                  <a:pt x="1264853" y="0"/>
                  <a:pt x="1629666" y="364814"/>
                  <a:pt x="1629666" y="814834"/>
                </a:cubicBezTo>
                <a:cubicBezTo>
                  <a:pt x="1629666" y="1264854"/>
                  <a:pt x="1264853" y="1629668"/>
                  <a:pt x="814833" y="1629668"/>
                </a:cubicBezTo>
                <a:cubicBezTo>
                  <a:pt x="364813" y="1629668"/>
                  <a:pt x="0" y="1264854"/>
                  <a:pt x="0" y="814834"/>
                </a:cubicBezTo>
                <a:cubicBezTo>
                  <a:pt x="0" y="364814"/>
                  <a:pt x="364813" y="0"/>
                  <a:pt x="814833" y="0"/>
                </a:cubicBezTo>
                <a:close/>
              </a:path>
            </a:pathLst>
          </a:custGeom>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1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Image Placeholder</a:t>
            </a:r>
          </a:p>
          <a:p>
            <a:endParaRPr lang="en-US" dirty="0"/>
          </a:p>
        </p:txBody>
      </p:sp>
      <p:sp>
        <p:nvSpPr>
          <p:cNvPr id="23" name="Picture Placeholder 22">
            <a:extLst>
              <a:ext uri="{FF2B5EF4-FFF2-40B4-BE49-F238E27FC236}">
                <a16:creationId xmlns:a16="http://schemas.microsoft.com/office/drawing/2014/main" id="{58D3AC57-00B0-4E09-B51A-267C32958A9C}"/>
              </a:ext>
            </a:extLst>
          </p:cNvPr>
          <p:cNvSpPr>
            <a:spLocks noGrp="1"/>
          </p:cNvSpPr>
          <p:nvPr>
            <p:ph type="pic" sz="quarter" idx="11" hasCustomPrompt="1"/>
          </p:nvPr>
        </p:nvSpPr>
        <p:spPr>
          <a:xfrm>
            <a:off x="7564814" y="2243516"/>
            <a:ext cx="1629666" cy="1629668"/>
          </a:xfrm>
          <a:custGeom>
            <a:avLst/>
            <a:gdLst>
              <a:gd name="connsiteX0" fmla="*/ 814833 w 1629666"/>
              <a:gd name="connsiteY0" fmla="*/ 0 h 1629668"/>
              <a:gd name="connsiteX1" fmla="*/ 1629666 w 1629666"/>
              <a:gd name="connsiteY1" fmla="*/ 814834 h 1629668"/>
              <a:gd name="connsiteX2" fmla="*/ 814833 w 1629666"/>
              <a:gd name="connsiteY2" fmla="*/ 1629668 h 1629668"/>
              <a:gd name="connsiteX3" fmla="*/ 0 w 1629666"/>
              <a:gd name="connsiteY3" fmla="*/ 814834 h 1629668"/>
              <a:gd name="connsiteX4" fmla="*/ 814833 w 1629666"/>
              <a:gd name="connsiteY4" fmla="*/ 0 h 16296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9666" h="1629668">
                <a:moveTo>
                  <a:pt x="814833" y="0"/>
                </a:moveTo>
                <a:cubicBezTo>
                  <a:pt x="1264853" y="0"/>
                  <a:pt x="1629666" y="364814"/>
                  <a:pt x="1629666" y="814834"/>
                </a:cubicBezTo>
                <a:cubicBezTo>
                  <a:pt x="1629666" y="1264854"/>
                  <a:pt x="1264853" y="1629668"/>
                  <a:pt x="814833" y="1629668"/>
                </a:cubicBezTo>
                <a:cubicBezTo>
                  <a:pt x="364813" y="1629668"/>
                  <a:pt x="0" y="1264854"/>
                  <a:pt x="0" y="814834"/>
                </a:cubicBezTo>
                <a:cubicBezTo>
                  <a:pt x="0" y="364814"/>
                  <a:pt x="364813" y="0"/>
                  <a:pt x="814833" y="0"/>
                </a:cubicBezTo>
                <a:close/>
              </a:path>
            </a:pathLst>
          </a:custGeom>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1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Image Placeholder</a:t>
            </a:r>
          </a:p>
          <a:p>
            <a:endParaRPr lang="en-US" dirty="0"/>
          </a:p>
        </p:txBody>
      </p:sp>
      <p:sp>
        <p:nvSpPr>
          <p:cNvPr id="18" name="Picture Placeholder 17">
            <a:extLst>
              <a:ext uri="{FF2B5EF4-FFF2-40B4-BE49-F238E27FC236}">
                <a16:creationId xmlns:a16="http://schemas.microsoft.com/office/drawing/2014/main" id="{5DE30AF0-BEB1-43C3-8322-A0C35C152E02}"/>
              </a:ext>
            </a:extLst>
          </p:cNvPr>
          <p:cNvSpPr>
            <a:spLocks noGrp="1"/>
          </p:cNvSpPr>
          <p:nvPr>
            <p:ph type="pic" sz="quarter" idx="12" hasCustomPrompt="1"/>
          </p:nvPr>
        </p:nvSpPr>
        <p:spPr>
          <a:xfrm>
            <a:off x="6293514" y="891421"/>
            <a:ext cx="1629666" cy="1629668"/>
          </a:xfrm>
          <a:custGeom>
            <a:avLst/>
            <a:gdLst>
              <a:gd name="connsiteX0" fmla="*/ 814833 w 1629666"/>
              <a:gd name="connsiteY0" fmla="*/ 0 h 1629668"/>
              <a:gd name="connsiteX1" fmla="*/ 1629666 w 1629666"/>
              <a:gd name="connsiteY1" fmla="*/ 814834 h 1629668"/>
              <a:gd name="connsiteX2" fmla="*/ 814833 w 1629666"/>
              <a:gd name="connsiteY2" fmla="*/ 1629668 h 1629668"/>
              <a:gd name="connsiteX3" fmla="*/ 0 w 1629666"/>
              <a:gd name="connsiteY3" fmla="*/ 814834 h 1629668"/>
              <a:gd name="connsiteX4" fmla="*/ 814833 w 1629666"/>
              <a:gd name="connsiteY4" fmla="*/ 0 h 16296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9666" h="1629668">
                <a:moveTo>
                  <a:pt x="814833" y="0"/>
                </a:moveTo>
                <a:cubicBezTo>
                  <a:pt x="1264853" y="0"/>
                  <a:pt x="1629666" y="364814"/>
                  <a:pt x="1629666" y="814834"/>
                </a:cubicBezTo>
                <a:cubicBezTo>
                  <a:pt x="1629666" y="1264854"/>
                  <a:pt x="1264853" y="1629668"/>
                  <a:pt x="814833" y="1629668"/>
                </a:cubicBezTo>
                <a:cubicBezTo>
                  <a:pt x="364813" y="1629668"/>
                  <a:pt x="0" y="1264854"/>
                  <a:pt x="0" y="814834"/>
                </a:cubicBezTo>
                <a:cubicBezTo>
                  <a:pt x="0" y="364814"/>
                  <a:pt x="364813" y="0"/>
                  <a:pt x="814833" y="0"/>
                </a:cubicBezTo>
                <a:close/>
              </a:path>
            </a:pathLst>
          </a:custGeom>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1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Image Placeholder</a:t>
            </a:r>
          </a:p>
          <a:p>
            <a:endParaRPr lang="en-US" dirty="0"/>
          </a:p>
        </p:txBody>
      </p:sp>
      <p:sp>
        <p:nvSpPr>
          <p:cNvPr id="19" name="Picture Placeholder 18">
            <a:extLst>
              <a:ext uri="{FF2B5EF4-FFF2-40B4-BE49-F238E27FC236}">
                <a16:creationId xmlns:a16="http://schemas.microsoft.com/office/drawing/2014/main" id="{E61C3E88-97BB-454D-B9A2-D703E705843A}"/>
              </a:ext>
            </a:extLst>
          </p:cNvPr>
          <p:cNvSpPr>
            <a:spLocks noGrp="1"/>
          </p:cNvSpPr>
          <p:nvPr>
            <p:ph type="pic" sz="quarter" idx="13" hasCustomPrompt="1"/>
          </p:nvPr>
        </p:nvSpPr>
        <p:spPr>
          <a:xfrm>
            <a:off x="8295190" y="387086"/>
            <a:ext cx="1629666" cy="1629668"/>
          </a:xfrm>
          <a:custGeom>
            <a:avLst/>
            <a:gdLst>
              <a:gd name="connsiteX0" fmla="*/ 814833 w 1629666"/>
              <a:gd name="connsiteY0" fmla="*/ 0 h 1629668"/>
              <a:gd name="connsiteX1" fmla="*/ 1629666 w 1629666"/>
              <a:gd name="connsiteY1" fmla="*/ 814834 h 1629668"/>
              <a:gd name="connsiteX2" fmla="*/ 814833 w 1629666"/>
              <a:gd name="connsiteY2" fmla="*/ 1629668 h 1629668"/>
              <a:gd name="connsiteX3" fmla="*/ 0 w 1629666"/>
              <a:gd name="connsiteY3" fmla="*/ 814834 h 1629668"/>
              <a:gd name="connsiteX4" fmla="*/ 814833 w 1629666"/>
              <a:gd name="connsiteY4" fmla="*/ 0 h 16296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9666" h="1629668">
                <a:moveTo>
                  <a:pt x="814833" y="0"/>
                </a:moveTo>
                <a:cubicBezTo>
                  <a:pt x="1264853" y="0"/>
                  <a:pt x="1629666" y="364814"/>
                  <a:pt x="1629666" y="814834"/>
                </a:cubicBezTo>
                <a:cubicBezTo>
                  <a:pt x="1629666" y="1264854"/>
                  <a:pt x="1264853" y="1629668"/>
                  <a:pt x="814833" y="1629668"/>
                </a:cubicBezTo>
                <a:cubicBezTo>
                  <a:pt x="364813" y="1629668"/>
                  <a:pt x="0" y="1264854"/>
                  <a:pt x="0" y="814834"/>
                </a:cubicBezTo>
                <a:cubicBezTo>
                  <a:pt x="0" y="364814"/>
                  <a:pt x="364813" y="0"/>
                  <a:pt x="814833" y="0"/>
                </a:cubicBezTo>
                <a:close/>
              </a:path>
            </a:pathLst>
          </a:custGeom>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1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Image Placeholder</a:t>
            </a:r>
          </a:p>
          <a:p>
            <a:endParaRPr lang="en-US" dirty="0"/>
          </a:p>
        </p:txBody>
      </p:sp>
      <p:sp>
        <p:nvSpPr>
          <p:cNvPr id="20" name="Picture Placeholder 19">
            <a:extLst>
              <a:ext uri="{FF2B5EF4-FFF2-40B4-BE49-F238E27FC236}">
                <a16:creationId xmlns:a16="http://schemas.microsoft.com/office/drawing/2014/main" id="{385468AA-DB56-48CD-B5D6-A57E7FFBF145}"/>
              </a:ext>
            </a:extLst>
          </p:cNvPr>
          <p:cNvSpPr>
            <a:spLocks noGrp="1"/>
          </p:cNvSpPr>
          <p:nvPr>
            <p:ph type="pic" sz="quarter" idx="14" hasCustomPrompt="1"/>
          </p:nvPr>
        </p:nvSpPr>
        <p:spPr>
          <a:xfrm>
            <a:off x="9517827" y="2370238"/>
            <a:ext cx="1629666" cy="1629668"/>
          </a:xfrm>
          <a:custGeom>
            <a:avLst/>
            <a:gdLst>
              <a:gd name="connsiteX0" fmla="*/ 814833 w 1629666"/>
              <a:gd name="connsiteY0" fmla="*/ 0 h 1629668"/>
              <a:gd name="connsiteX1" fmla="*/ 1629666 w 1629666"/>
              <a:gd name="connsiteY1" fmla="*/ 814834 h 1629668"/>
              <a:gd name="connsiteX2" fmla="*/ 814833 w 1629666"/>
              <a:gd name="connsiteY2" fmla="*/ 1629668 h 1629668"/>
              <a:gd name="connsiteX3" fmla="*/ 0 w 1629666"/>
              <a:gd name="connsiteY3" fmla="*/ 814834 h 1629668"/>
              <a:gd name="connsiteX4" fmla="*/ 814833 w 1629666"/>
              <a:gd name="connsiteY4" fmla="*/ 0 h 16296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9666" h="1629668">
                <a:moveTo>
                  <a:pt x="814833" y="0"/>
                </a:moveTo>
                <a:cubicBezTo>
                  <a:pt x="1264853" y="0"/>
                  <a:pt x="1629666" y="364814"/>
                  <a:pt x="1629666" y="814834"/>
                </a:cubicBezTo>
                <a:cubicBezTo>
                  <a:pt x="1629666" y="1264854"/>
                  <a:pt x="1264853" y="1629668"/>
                  <a:pt x="814833" y="1629668"/>
                </a:cubicBezTo>
                <a:cubicBezTo>
                  <a:pt x="364813" y="1629668"/>
                  <a:pt x="0" y="1264854"/>
                  <a:pt x="0" y="814834"/>
                </a:cubicBezTo>
                <a:cubicBezTo>
                  <a:pt x="0" y="364814"/>
                  <a:pt x="364813" y="0"/>
                  <a:pt x="814833" y="0"/>
                </a:cubicBezTo>
                <a:close/>
              </a:path>
            </a:pathLst>
          </a:custGeom>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1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Image Placeholder</a:t>
            </a:r>
          </a:p>
          <a:p>
            <a:endParaRPr lang="en-US" dirty="0"/>
          </a:p>
        </p:txBody>
      </p:sp>
      <p:sp>
        <p:nvSpPr>
          <p:cNvPr id="21" name="Picture Placeholder 20">
            <a:extLst>
              <a:ext uri="{FF2B5EF4-FFF2-40B4-BE49-F238E27FC236}">
                <a16:creationId xmlns:a16="http://schemas.microsoft.com/office/drawing/2014/main" id="{8A0C4D81-4E3B-4194-81CB-3406EA2AF86C}"/>
              </a:ext>
            </a:extLst>
          </p:cNvPr>
          <p:cNvSpPr>
            <a:spLocks noGrp="1"/>
          </p:cNvSpPr>
          <p:nvPr>
            <p:ph type="pic" sz="quarter" idx="15" hasCustomPrompt="1"/>
          </p:nvPr>
        </p:nvSpPr>
        <p:spPr>
          <a:xfrm>
            <a:off x="8823209" y="4284930"/>
            <a:ext cx="1629666" cy="1629668"/>
          </a:xfrm>
          <a:custGeom>
            <a:avLst/>
            <a:gdLst>
              <a:gd name="connsiteX0" fmla="*/ 814833 w 1629666"/>
              <a:gd name="connsiteY0" fmla="*/ 0 h 1629668"/>
              <a:gd name="connsiteX1" fmla="*/ 1629666 w 1629666"/>
              <a:gd name="connsiteY1" fmla="*/ 814834 h 1629668"/>
              <a:gd name="connsiteX2" fmla="*/ 814833 w 1629666"/>
              <a:gd name="connsiteY2" fmla="*/ 1629668 h 1629668"/>
              <a:gd name="connsiteX3" fmla="*/ 0 w 1629666"/>
              <a:gd name="connsiteY3" fmla="*/ 814834 h 1629668"/>
              <a:gd name="connsiteX4" fmla="*/ 814833 w 1629666"/>
              <a:gd name="connsiteY4" fmla="*/ 0 h 16296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9666" h="1629668">
                <a:moveTo>
                  <a:pt x="814833" y="0"/>
                </a:moveTo>
                <a:cubicBezTo>
                  <a:pt x="1264853" y="0"/>
                  <a:pt x="1629666" y="364814"/>
                  <a:pt x="1629666" y="814834"/>
                </a:cubicBezTo>
                <a:cubicBezTo>
                  <a:pt x="1629666" y="1264854"/>
                  <a:pt x="1264853" y="1629668"/>
                  <a:pt x="814833" y="1629668"/>
                </a:cubicBezTo>
                <a:cubicBezTo>
                  <a:pt x="364813" y="1629668"/>
                  <a:pt x="0" y="1264854"/>
                  <a:pt x="0" y="814834"/>
                </a:cubicBezTo>
                <a:cubicBezTo>
                  <a:pt x="0" y="364814"/>
                  <a:pt x="364813" y="0"/>
                  <a:pt x="814833" y="0"/>
                </a:cubicBezTo>
                <a:close/>
              </a:path>
            </a:pathLst>
          </a:custGeom>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1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Image Placeholder</a:t>
            </a:r>
          </a:p>
          <a:p>
            <a:endParaRPr lang="en-US" dirty="0"/>
          </a:p>
        </p:txBody>
      </p:sp>
      <p:sp>
        <p:nvSpPr>
          <p:cNvPr id="22" name="Picture Placeholder 21">
            <a:extLst>
              <a:ext uri="{FF2B5EF4-FFF2-40B4-BE49-F238E27FC236}">
                <a16:creationId xmlns:a16="http://schemas.microsoft.com/office/drawing/2014/main" id="{A5549E13-AA2A-4DCE-8918-1FA31EAEA1F4}"/>
              </a:ext>
            </a:extLst>
          </p:cNvPr>
          <p:cNvSpPr>
            <a:spLocks noGrp="1"/>
          </p:cNvSpPr>
          <p:nvPr>
            <p:ph type="pic" sz="quarter" idx="16" hasCustomPrompt="1"/>
          </p:nvPr>
        </p:nvSpPr>
        <p:spPr>
          <a:xfrm>
            <a:off x="6665524" y="4068432"/>
            <a:ext cx="1629666" cy="1629668"/>
          </a:xfrm>
          <a:custGeom>
            <a:avLst/>
            <a:gdLst>
              <a:gd name="connsiteX0" fmla="*/ 814833 w 1629666"/>
              <a:gd name="connsiteY0" fmla="*/ 0 h 1629668"/>
              <a:gd name="connsiteX1" fmla="*/ 1629666 w 1629666"/>
              <a:gd name="connsiteY1" fmla="*/ 814834 h 1629668"/>
              <a:gd name="connsiteX2" fmla="*/ 814833 w 1629666"/>
              <a:gd name="connsiteY2" fmla="*/ 1629668 h 1629668"/>
              <a:gd name="connsiteX3" fmla="*/ 0 w 1629666"/>
              <a:gd name="connsiteY3" fmla="*/ 814834 h 1629668"/>
              <a:gd name="connsiteX4" fmla="*/ 814833 w 1629666"/>
              <a:gd name="connsiteY4" fmla="*/ 0 h 16296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9666" h="1629668">
                <a:moveTo>
                  <a:pt x="814833" y="0"/>
                </a:moveTo>
                <a:cubicBezTo>
                  <a:pt x="1264853" y="0"/>
                  <a:pt x="1629666" y="364814"/>
                  <a:pt x="1629666" y="814834"/>
                </a:cubicBezTo>
                <a:cubicBezTo>
                  <a:pt x="1629666" y="1264854"/>
                  <a:pt x="1264853" y="1629668"/>
                  <a:pt x="814833" y="1629668"/>
                </a:cubicBezTo>
                <a:cubicBezTo>
                  <a:pt x="364813" y="1629668"/>
                  <a:pt x="0" y="1264854"/>
                  <a:pt x="0" y="814834"/>
                </a:cubicBezTo>
                <a:cubicBezTo>
                  <a:pt x="0" y="364814"/>
                  <a:pt x="364813" y="0"/>
                  <a:pt x="814833" y="0"/>
                </a:cubicBezTo>
                <a:close/>
              </a:path>
            </a:pathLst>
          </a:custGeom>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1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Image Placeholder</a:t>
            </a:r>
          </a:p>
          <a:p>
            <a:endParaRPr lang="en-US" dirty="0"/>
          </a:p>
        </p:txBody>
      </p:sp>
    </p:spTree>
    <p:extLst>
      <p:ext uri="{BB962C8B-B14F-4D97-AF65-F5344CB8AC3E}">
        <p14:creationId xmlns:p14="http://schemas.microsoft.com/office/powerpoint/2010/main" val="3888378853"/>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47_Custom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7C193578-E1DF-4B09-97CE-37E4A5D04751}"/>
              </a:ext>
            </a:extLst>
          </p:cNvPr>
          <p:cNvSpPr>
            <a:spLocks noGrp="1"/>
          </p:cNvSpPr>
          <p:nvPr>
            <p:ph type="pic" sz="quarter" idx="10" hasCustomPrompt="1"/>
          </p:nvPr>
        </p:nvSpPr>
        <p:spPr>
          <a:xfrm>
            <a:off x="0" y="4671033"/>
            <a:ext cx="12192000" cy="2186967"/>
          </a:xfrm>
          <a:custGeom>
            <a:avLst/>
            <a:gdLst>
              <a:gd name="connsiteX0" fmla="*/ 0 w 12192000"/>
              <a:gd name="connsiteY0" fmla="*/ 0 h 1767296"/>
              <a:gd name="connsiteX1" fmla="*/ 12192000 w 12192000"/>
              <a:gd name="connsiteY1" fmla="*/ 0 h 1767296"/>
              <a:gd name="connsiteX2" fmla="*/ 12192000 w 12192000"/>
              <a:gd name="connsiteY2" fmla="*/ 1767296 h 1767296"/>
              <a:gd name="connsiteX3" fmla="*/ 0 w 12192000"/>
              <a:gd name="connsiteY3" fmla="*/ 1767296 h 1767296"/>
            </a:gdLst>
            <a:ahLst/>
            <a:cxnLst>
              <a:cxn ang="0">
                <a:pos x="connsiteX0" y="connsiteY0"/>
              </a:cxn>
              <a:cxn ang="0">
                <a:pos x="connsiteX1" y="connsiteY1"/>
              </a:cxn>
              <a:cxn ang="0">
                <a:pos x="connsiteX2" y="connsiteY2"/>
              </a:cxn>
              <a:cxn ang="0">
                <a:pos x="connsiteX3" y="connsiteY3"/>
              </a:cxn>
            </a:cxnLst>
            <a:rect l="l" t="t" r="r" b="b"/>
            <a:pathLst>
              <a:path w="12192000" h="1767296">
                <a:moveTo>
                  <a:pt x="0" y="0"/>
                </a:moveTo>
                <a:lnTo>
                  <a:pt x="12192000" y="0"/>
                </a:lnTo>
                <a:lnTo>
                  <a:pt x="12192000" y="1767296"/>
                </a:lnTo>
                <a:lnTo>
                  <a:pt x="0" y="1767296"/>
                </a:lnTo>
                <a:close/>
              </a:path>
            </a:pathLst>
          </a:custGeom>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Image Placeholder</a:t>
            </a:r>
          </a:p>
          <a:p>
            <a:endParaRPr lang="en-US" dirty="0"/>
          </a:p>
        </p:txBody>
      </p:sp>
    </p:spTree>
    <p:extLst>
      <p:ext uri="{BB962C8B-B14F-4D97-AF65-F5344CB8AC3E}">
        <p14:creationId xmlns:p14="http://schemas.microsoft.com/office/powerpoint/2010/main" val="107019964"/>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48_Custom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E6CF6E8-B561-4F86-AD78-BD17256B9295}"/>
              </a:ext>
            </a:extLst>
          </p:cNvPr>
          <p:cNvSpPr>
            <a:spLocks noGrp="1"/>
          </p:cNvSpPr>
          <p:nvPr>
            <p:ph type="pic" sz="quarter" idx="10" hasCustomPrompt="1"/>
          </p:nvPr>
        </p:nvSpPr>
        <p:spPr>
          <a:xfrm>
            <a:off x="0" y="0"/>
            <a:ext cx="12192000" cy="4625916"/>
          </a:xfrm>
          <a:custGeom>
            <a:avLst/>
            <a:gdLst>
              <a:gd name="connsiteX0" fmla="*/ 0 w 12192000"/>
              <a:gd name="connsiteY0" fmla="*/ 0 h 4625916"/>
              <a:gd name="connsiteX1" fmla="*/ 12192000 w 12192000"/>
              <a:gd name="connsiteY1" fmla="*/ 0 h 4625916"/>
              <a:gd name="connsiteX2" fmla="*/ 12192000 w 12192000"/>
              <a:gd name="connsiteY2" fmla="*/ 1531409 h 4625916"/>
              <a:gd name="connsiteX3" fmla="*/ 0 w 12192000"/>
              <a:gd name="connsiteY3" fmla="*/ 4625916 h 4625916"/>
            </a:gdLst>
            <a:ahLst/>
            <a:cxnLst>
              <a:cxn ang="0">
                <a:pos x="connsiteX0" y="connsiteY0"/>
              </a:cxn>
              <a:cxn ang="0">
                <a:pos x="connsiteX1" y="connsiteY1"/>
              </a:cxn>
              <a:cxn ang="0">
                <a:pos x="connsiteX2" y="connsiteY2"/>
              </a:cxn>
              <a:cxn ang="0">
                <a:pos x="connsiteX3" y="connsiteY3"/>
              </a:cxn>
            </a:cxnLst>
            <a:rect l="l" t="t" r="r" b="b"/>
            <a:pathLst>
              <a:path w="12192000" h="4625916">
                <a:moveTo>
                  <a:pt x="0" y="0"/>
                </a:moveTo>
                <a:lnTo>
                  <a:pt x="12192000" y="0"/>
                </a:lnTo>
                <a:lnTo>
                  <a:pt x="12192000" y="1531409"/>
                </a:lnTo>
                <a:lnTo>
                  <a:pt x="0" y="4625916"/>
                </a:lnTo>
                <a:close/>
              </a:path>
            </a:pathLst>
          </a:custGeom>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Image Placeholder</a:t>
            </a:r>
          </a:p>
          <a:p>
            <a:endParaRPr lang="en-US" dirty="0"/>
          </a:p>
        </p:txBody>
      </p:sp>
    </p:spTree>
    <p:extLst>
      <p:ext uri="{BB962C8B-B14F-4D97-AF65-F5344CB8AC3E}">
        <p14:creationId xmlns:p14="http://schemas.microsoft.com/office/powerpoint/2010/main" val="993251693"/>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49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7B78155-524B-49F1-8880-1C8E7EE718F2}"/>
              </a:ext>
            </a:extLst>
          </p:cNvPr>
          <p:cNvSpPr/>
          <p:nvPr userDrawn="1"/>
        </p:nvSpPr>
        <p:spPr>
          <a:xfrm>
            <a:off x="11547423" y="1648918"/>
            <a:ext cx="644577" cy="35976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icture Placeholder 4">
            <a:extLst>
              <a:ext uri="{FF2B5EF4-FFF2-40B4-BE49-F238E27FC236}">
                <a16:creationId xmlns:a16="http://schemas.microsoft.com/office/drawing/2014/main" id="{8F8AFA87-7ECE-4188-8A71-F3FEAA798B6E}"/>
              </a:ext>
            </a:extLst>
          </p:cNvPr>
          <p:cNvSpPr>
            <a:spLocks noGrp="1"/>
          </p:cNvSpPr>
          <p:nvPr>
            <p:ph type="pic" sz="quarter" idx="10" hasCustomPrompt="1"/>
          </p:nvPr>
        </p:nvSpPr>
        <p:spPr>
          <a:xfrm>
            <a:off x="0" y="0"/>
            <a:ext cx="12192000" cy="3255818"/>
          </a:xfrm>
          <a:custGeom>
            <a:avLst/>
            <a:gdLst>
              <a:gd name="connsiteX0" fmla="*/ 0 w 12192000"/>
              <a:gd name="connsiteY0" fmla="*/ 0 h 3255818"/>
              <a:gd name="connsiteX1" fmla="*/ 12192000 w 12192000"/>
              <a:gd name="connsiteY1" fmla="*/ 0 h 3255818"/>
              <a:gd name="connsiteX2" fmla="*/ 12192000 w 12192000"/>
              <a:gd name="connsiteY2" fmla="*/ 3255818 h 3255818"/>
              <a:gd name="connsiteX3" fmla="*/ 0 w 12192000"/>
              <a:gd name="connsiteY3" fmla="*/ 3255818 h 3255818"/>
            </a:gdLst>
            <a:ahLst/>
            <a:cxnLst>
              <a:cxn ang="0">
                <a:pos x="connsiteX0" y="connsiteY0"/>
              </a:cxn>
              <a:cxn ang="0">
                <a:pos x="connsiteX1" y="connsiteY1"/>
              </a:cxn>
              <a:cxn ang="0">
                <a:pos x="connsiteX2" y="connsiteY2"/>
              </a:cxn>
              <a:cxn ang="0">
                <a:pos x="connsiteX3" y="connsiteY3"/>
              </a:cxn>
            </a:cxnLst>
            <a:rect l="l" t="t" r="r" b="b"/>
            <a:pathLst>
              <a:path w="12192000" h="3255818">
                <a:moveTo>
                  <a:pt x="0" y="0"/>
                </a:moveTo>
                <a:lnTo>
                  <a:pt x="12192000" y="0"/>
                </a:lnTo>
                <a:lnTo>
                  <a:pt x="12192000" y="3255818"/>
                </a:lnTo>
                <a:lnTo>
                  <a:pt x="0" y="3255818"/>
                </a:lnTo>
                <a:close/>
              </a:path>
            </a:pathLst>
          </a:custGeom>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Image Placeholder</a:t>
            </a:r>
          </a:p>
          <a:p>
            <a:endParaRPr lang="en-US" dirty="0"/>
          </a:p>
        </p:txBody>
      </p:sp>
    </p:spTree>
    <p:extLst>
      <p:ext uri="{BB962C8B-B14F-4D97-AF65-F5344CB8AC3E}">
        <p14:creationId xmlns:p14="http://schemas.microsoft.com/office/powerpoint/2010/main" val="2221566716"/>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50_Custom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1BE39F15-4A18-4DD3-9CAA-736275DFC5A8}"/>
              </a:ext>
            </a:extLst>
          </p:cNvPr>
          <p:cNvSpPr>
            <a:spLocks noGrp="1"/>
          </p:cNvSpPr>
          <p:nvPr>
            <p:ph type="pic" sz="quarter" idx="10" hasCustomPrompt="1"/>
          </p:nvPr>
        </p:nvSpPr>
        <p:spPr>
          <a:xfrm>
            <a:off x="0" y="0"/>
            <a:ext cx="4283772" cy="6858000"/>
          </a:xfrm>
          <a:custGeom>
            <a:avLst/>
            <a:gdLst>
              <a:gd name="connsiteX0" fmla="*/ 0 w 4283772"/>
              <a:gd name="connsiteY0" fmla="*/ 0 h 6858000"/>
              <a:gd name="connsiteX1" fmla="*/ 4283772 w 4283772"/>
              <a:gd name="connsiteY1" fmla="*/ 0 h 6858000"/>
              <a:gd name="connsiteX2" fmla="*/ 4283772 w 4283772"/>
              <a:gd name="connsiteY2" fmla="*/ 6858000 h 6858000"/>
              <a:gd name="connsiteX3" fmla="*/ 0 w 428377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83772" h="6858000">
                <a:moveTo>
                  <a:pt x="0" y="0"/>
                </a:moveTo>
                <a:lnTo>
                  <a:pt x="4283772" y="0"/>
                </a:lnTo>
                <a:lnTo>
                  <a:pt x="4283772" y="6858000"/>
                </a:lnTo>
                <a:lnTo>
                  <a:pt x="0" y="6858000"/>
                </a:lnTo>
                <a:close/>
              </a:path>
            </a:pathLst>
          </a:custGeom>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Image Placeholder</a:t>
            </a:r>
          </a:p>
          <a:p>
            <a:endParaRPr lang="en-US" dirty="0"/>
          </a:p>
        </p:txBody>
      </p:sp>
    </p:spTree>
    <p:extLst>
      <p:ext uri="{BB962C8B-B14F-4D97-AF65-F5344CB8AC3E}">
        <p14:creationId xmlns:p14="http://schemas.microsoft.com/office/powerpoint/2010/main" val="1821132639"/>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51_Custom Layout">
    <p:spTree>
      <p:nvGrpSpPr>
        <p:cNvPr id="1" name=""/>
        <p:cNvGrpSpPr/>
        <p:nvPr/>
      </p:nvGrpSpPr>
      <p:grpSpPr>
        <a:xfrm>
          <a:off x="0" y="0"/>
          <a:ext cx="0" cy="0"/>
          <a:chOff x="0" y="0"/>
          <a:chExt cx="0" cy="0"/>
        </a:xfrm>
      </p:grpSpPr>
      <p:sp>
        <p:nvSpPr>
          <p:cNvPr id="47" name="Picture Placeholder 46">
            <a:extLst>
              <a:ext uri="{FF2B5EF4-FFF2-40B4-BE49-F238E27FC236}">
                <a16:creationId xmlns:a16="http://schemas.microsoft.com/office/drawing/2014/main" id="{B159A52D-1A9C-4193-99BC-E10C517BD1AE}"/>
              </a:ext>
            </a:extLst>
          </p:cNvPr>
          <p:cNvSpPr>
            <a:spLocks noGrp="1"/>
          </p:cNvSpPr>
          <p:nvPr>
            <p:ph type="pic" sz="quarter" idx="13" hasCustomPrompt="1"/>
          </p:nvPr>
        </p:nvSpPr>
        <p:spPr>
          <a:xfrm>
            <a:off x="8964155" y="1161144"/>
            <a:ext cx="2502127" cy="3280228"/>
          </a:xfrm>
          <a:prstGeom prst="roundRect">
            <a:avLst>
              <a:gd name="adj" fmla="val 7081"/>
            </a:avLst>
          </a:prstGeom>
          <a:noFill/>
          <a:effectLst>
            <a:outerShdw blurRad="1155700" dist="1028700" dir="5400000" sx="78000" sy="78000" algn="t" rotWithShape="0">
              <a:prstClr val="black">
                <a:alpha val="40000"/>
              </a:prstClr>
            </a:outerShdw>
          </a:effectLst>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Image Placeholder</a:t>
            </a:r>
          </a:p>
          <a:p>
            <a:endParaRPr lang="en-US" dirty="0"/>
          </a:p>
        </p:txBody>
      </p:sp>
      <p:sp>
        <p:nvSpPr>
          <p:cNvPr id="48" name="Picture Placeholder 47">
            <a:extLst>
              <a:ext uri="{FF2B5EF4-FFF2-40B4-BE49-F238E27FC236}">
                <a16:creationId xmlns:a16="http://schemas.microsoft.com/office/drawing/2014/main" id="{51BDB7F6-728A-4D2E-A3E9-ECB885E50ED5}"/>
              </a:ext>
            </a:extLst>
          </p:cNvPr>
          <p:cNvSpPr>
            <a:spLocks noGrp="1"/>
          </p:cNvSpPr>
          <p:nvPr>
            <p:ph type="pic" sz="quarter" idx="14" hasCustomPrompt="1"/>
          </p:nvPr>
        </p:nvSpPr>
        <p:spPr>
          <a:xfrm>
            <a:off x="6337071" y="1161144"/>
            <a:ext cx="2502127" cy="3280228"/>
          </a:xfrm>
          <a:prstGeom prst="roundRect">
            <a:avLst>
              <a:gd name="adj" fmla="val 7081"/>
            </a:avLst>
          </a:prstGeom>
          <a:noFill/>
          <a:effectLst>
            <a:outerShdw blurRad="1155700" dist="1028700" dir="5400000" sx="78000" sy="78000" algn="t" rotWithShape="0">
              <a:prstClr val="black">
                <a:alpha val="40000"/>
              </a:prstClr>
            </a:outerShdw>
          </a:effectLst>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Image Placeholder</a:t>
            </a:r>
          </a:p>
          <a:p>
            <a:endParaRPr lang="en-US" dirty="0"/>
          </a:p>
        </p:txBody>
      </p:sp>
      <p:sp>
        <p:nvSpPr>
          <p:cNvPr id="43" name="Picture Placeholder 42">
            <a:extLst>
              <a:ext uri="{FF2B5EF4-FFF2-40B4-BE49-F238E27FC236}">
                <a16:creationId xmlns:a16="http://schemas.microsoft.com/office/drawing/2014/main" id="{187B9C94-1688-4DF6-84AE-1CAAF2EE3097}"/>
              </a:ext>
            </a:extLst>
          </p:cNvPr>
          <p:cNvSpPr>
            <a:spLocks noGrp="1"/>
          </p:cNvSpPr>
          <p:nvPr>
            <p:ph type="pic" sz="quarter" idx="10" hasCustomPrompt="1"/>
          </p:nvPr>
        </p:nvSpPr>
        <p:spPr>
          <a:xfrm>
            <a:off x="3709987" y="1161144"/>
            <a:ext cx="2502127" cy="3280228"/>
          </a:xfrm>
          <a:prstGeom prst="roundRect">
            <a:avLst>
              <a:gd name="adj" fmla="val 7081"/>
            </a:avLst>
          </a:prstGeom>
          <a:noFill/>
          <a:effectLst>
            <a:outerShdw blurRad="1155700" dist="1028700" dir="5400000" sx="78000" sy="78000" algn="t" rotWithShape="0">
              <a:prstClr val="black">
                <a:alpha val="40000"/>
              </a:prstClr>
            </a:outerShdw>
          </a:effectLst>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Image Placeholder</a:t>
            </a:r>
          </a:p>
          <a:p>
            <a:endParaRPr lang="en-US" dirty="0"/>
          </a:p>
        </p:txBody>
      </p:sp>
    </p:spTree>
    <p:extLst>
      <p:ext uri="{BB962C8B-B14F-4D97-AF65-F5344CB8AC3E}">
        <p14:creationId xmlns:p14="http://schemas.microsoft.com/office/powerpoint/2010/main" val="3472813197"/>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52_Custom Layout">
    <p:spTree>
      <p:nvGrpSpPr>
        <p:cNvPr id="1" name=""/>
        <p:cNvGrpSpPr/>
        <p:nvPr/>
      </p:nvGrpSpPr>
      <p:grpSpPr>
        <a:xfrm>
          <a:off x="0" y="0"/>
          <a:ext cx="0" cy="0"/>
          <a:chOff x="0" y="0"/>
          <a:chExt cx="0" cy="0"/>
        </a:xfrm>
      </p:grpSpPr>
      <p:sp>
        <p:nvSpPr>
          <p:cNvPr id="23" name="Picture Placeholder 22">
            <a:extLst>
              <a:ext uri="{FF2B5EF4-FFF2-40B4-BE49-F238E27FC236}">
                <a16:creationId xmlns:a16="http://schemas.microsoft.com/office/drawing/2014/main" id="{1236AE7F-C752-4B26-88E4-98852D185F7E}"/>
              </a:ext>
            </a:extLst>
          </p:cNvPr>
          <p:cNvSpPr>
            <a:spLocks noGrp="1"/>
          </p:cNvSpPr>
          <p:nvPr>
            <p:ph type="pic" sz="quarter" idx="10" hasCustomPrompt="1"/>
          </p:nvPr>
        </p:nvSpPr>
        <p:spPr>
          <a:xfrm>
            <a:off x="109429" y="1609726"/>
            <a:ext cx="2914295" cy="2524559"/>
          </a:xfrm>
          <a:custGeom>
            <a:avLst/>
            <a:gdLst>
              <a:gd name="connsiteX0" fmla="*/ 130494 w 2914295"/>
              <a:gd name="connsiteY0" fmla="*/ 0 h 2524559"/>
              <a:gd name="connsiteX1" fmla="*/ 2783801 w 2914295"/>
              <a:gd name="connsiteY1" fmla="*/ 0 h 2524559"/>
              <a:gd name="connsiteX2" fmla="*/ 2914295 w 2914295"/>
              <a:gd name="connsiteY2" fmla="*/ 130494 h 2524559"/>
              <a:gd name="connsiteX3" fmla="*/ 2914295 w 2914295"/>
              <a:gd name="connsiteY3" fmla="*/ 2394065 h 2524559"/>
              <a:gd name="connsiteX4" fmla="*/ 2783801 w 2914295"/>
              <a:gd name="connsiteY4" fmla="*/ 2524559 h 2524559"/>
              <a:gd name="connsiteX5" fmla="*/ 130494 w 2914295"/>
              <a:gd name="connsiteY5" fmla="*/ 2524559 h 2524559"/>
              <a:gd name="connsiteX6" fmla="*/ 0 w 2914295"/>
              <a:gd name="connsiteY6" fmla="*/ 2394065 h 2524559"/>
              <a:gd name="connsiteX7" fmla="*/ 0 w 2914295"/>
              <a:gd name="connsiteY7" fmla="*/ 130494 h 2524559"/>
              <a:gd name="connsiteX8" fmla="*/ 130494 w 2914295"/>
              <a:gd name="connsiteY8" fmla="*/ 0 h 2524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14295" h="2524559">
                <a:moveTo>
                  <a:pt x="130494" y="0"/>
                </a:moveTo>
                <a:lnTo>
                  <a:pt x="2783801" y="0"/>
                </a:lnTo>
                <a:cubicBezTo>
                  <a:pt x="2855871" y="0"/>
                  <a:pt x="2914295" y="58424"/>
                  <a:pt x="2914295" y="130494"/>
                </a:cubicBezTo>
                <a:lnTo>
                  <a:pt x="2914295" y="2394065"/>
                </a:lnTo>
                <a:cubicBezTo>
                  <a:pt x="2914295" y="2466135"/>
                  <a:pt x="2855871" y="2524559"/>
                  <a:pt x="2783801" y="2524559"/>
                </a:cubicBezTo>
                <a:lnTo>
                  <a:pt x="130494" y="2524559"/>
                </a:lnTo>
                <a:cubicBezTo>
                  <a:pt x="58424" y="2524559"/>
                  <a:pt x="0" y="2466135"/>
                  <a:pt x="0" y="2394065"/>
                </a:cubicBezTo>
                <a:lnTo>
                  <a:pt x="0" y="130494"/>
                </a:lnTo>
                <a:cubicBezTo>
                  <a:pt x="0" y="58424"/>
                  <a:pt x="58424" y="0"/>
                  <a:pt x="130494" y="0"/>
                </a:cubicBezTo>
                <a:close/>
              </a:path>
            </a:pathLst>
          </a:custGeom>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Image Placeholder</a:t>
            </a:r>
          </a:p>
          <a:p>
            <a:endParaRPr lang="en-US" dirty="0"/>
          </a:p>
        </p:txBody>
      </p:sp>
      <p:sp>
        <p:nvSpPr>
          <p:cNvPr id="26" name="Picture Placeholder 25">
            <a:extLst>
              <a:ext uri="{FF2B5EF4-FFF2-40B4-BE49-F238E27FC236}">
                <a16:creationId xmlns:a16="http://schemas.microsoft.com/office/drawing/2014/main" id="{492AFEC9-F0F3-4028-AE98-941E1F396896}"/>
              </a:ext>
            </a:extLst>
          </p:cNvPr>
          <p:cNvSpPr>
            <a:spLocks noGrp="1"/>
          </p:cNvSpPr>
          <p:nvPr>
            <p:ph type="pic" sz="quarter" idx="11" hasCustomPrompt="1"/>
          </p:nvPr>
        </p:nvSpPr>
        <p:spPr>
          <a:xfrm>
            <a:off x="6148660" y="1609726"/>
            <a:ext cx="2914295" cy="2524559"/>
          </a:xfrm>
          <a:custGeom>
            <a:avLst/>
            <a:gdLst>
              <a:gd name="connsiteX0" fmla="*/ 130494 w 2914295"/>
              <a:gd name="connsiteY0" fmla="*/ 0 h 2524559"/>
              <a:gd name="connsiteX1" fmla="*/ 2783801 w 2914295"/>
              <a:gd name="connsiteY1" fmla="*/ 0 h 2524559"/>
              <a:gd name="connsiteX2" fmla="*/ 2914295 w 2914295"/>
              <a:gd name="connsiteY2" fmla="*/ 130494 h 2524559"/>
              <a:gd name="connsiteX3" fmla="*/ 2914295 w 2914295"/>
              <a:gd name="connsiteY3" fmla="*/ 2394065 h 2524559"/>
              <a:gd name="connsiteX4" fmla="*/ 2783801 w 2914295"/>
              <a:gd name="connsiteY4" fmla="*/ 2524559 h 2524559"/>
              <a:gd name="connsiteX5" fmla="*/ 130494 w 2914295"/>
              <a:gd name="connsiteY5" fmla="*/ 2524559 h 2524559"/>
              <a:gd name="connsiteX6" fmla="*/ 0 w 2914295"/>
              <a:gd name="connsiteY6" fmla="*/ 2394065 h 2524559"/>
              <a:gd name="connsiteX7" fmla="*/ 0 w 2914295"/>
              <a:gd name="connsiteY7" fmla="*/ 130494 h 2524559"/>
              <a:gd name="connsiteX8" fmla="*/ 130494 w 2914295"/>
              <a:gd name="connsiteY8" fmla="*/ 0 h 2524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14295" h="2524559">
                <a:moveTo>
                  <a:pt x="130494" y="0"/>
                </a:moveTo>
                <a:lnTo>
                  <a:pt x="2783801" y="0"/>
                </a:lnTo>
                <a:cubicBezTo>
                  <a:pt x="2855871" y="0"/>
                  <a:pt x="2914295" y="58424"/>
                  <a:pt x="2914295" y="130494"/>
                </a:cubicBezTo>
                <a:lnTo>
                  <a:pt x="2914295" y="2394065"/>
                </a:lnTo>
                <a:cubicBezTo>
                  <a:pt x="2914295" y="2466135"/>
                  <a:pt x="2855871" y="2524559"/>
                  <a:pt x="2783801" y="2524559"/>
                </a:cubicBezTo>
                <a:lnTo>
                  <a:pt x="130494" y="2524559"/>
                </a:lnTo>
                <a:cubicBezTo>
                  <a:pt x="58424" y="2524559"/>
                  <a:pt x="0" y="2466135"/>
                  <a:pt x="0" y="2394065"/>
                </a:cubicBezTo>
                <a:lnTo>
                  <a:pt x="0" y="130494"/>
                </a:lnTo>
                <a:cubicBezTo>
                  <a:pt x="0" y="58424"/>
                  <a:pt x="58424" y="0"/>
                  <a:pt x="130494" y="0"/>
                </a:cubicBezTo>
                <a:close/>
              </a:path>
            </a:pathLst>
          </a:custGeom>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Image Placeholder</a:t>
            </a:r>
          </a:p>
          <a:p>
            <a:endParaRPr lang="en-US" dirty="0"/>
          </a:p>
        </p:txBody>
      </p:sp>
      <p:sp>
        <p:nvSpPr>
          <p:cNvPr id="27" name="Picture Placeholder 26">
            <a:extLst>
              <a:ext uri="{FF2B5EF4-FFF2-40B4-BE49-F238E27FC236}">
                <a16:creationId xmlns:a16="http://schemas.microsoft.com/office/drawing/2014/main" id="{237E4E5F-F135-43DC-84F1-1D9394CA300B}"/>
              </a:ext>
            </a:extLst>
          </p:cNvPr>
          <p:cNvSpPr>
            <a:spLocks noGrp="1"/>
          </p:cNvSpPr>
          <p:nvPr>
            <p:ph type="pic" sz="quarter" idx="12" hasCustomPrompt="1"/>
          </p:nvPr>
        </p:nvSpPr>
        <p:spPr>
          <a:xfrm>
            <a:off x="9168276" y="1609726"/>
            <a:ext cx="2914295" cy="2524559"/>
          </a:xfrm>
          <a:custGeom>
            <a:avLst/>
            <a:gdLst>
              <a:gd name="connsiteX0" fmla="*/ 130494 w 2914295"/>
              <a:gd name="connsiteY0" fmla="*/ 0 h 2524559"/>
              <a:gd name="connsiteX1" fmla="*/ 2783801 w 2914295"/>
              <a:gd name="connsiteY1" fmla="*/ 0 h 2524559"/>
              <a:gd name="connsiteX2" fmla="*/ 2914295 w 2914295"/>
              <a:gd name="connsiteY2" fmla="*/ 130494 h 2524559"/>
              <a:gd name="connsiteX3" fmla="*/ 2914295 w 2914295"/>
              <a:gd name="connsiteY3" fmla="*/ 2394065 h 2524559"/>
              <a:gd name="connsiteX4" fmla="*/ 2783801 w 2914295"/>
              <a:gd name="connsiteY4" fmla="*/ 2524559 h 2524559"/>
              <a:gd name="connsiteX5" fmla="*/ 130494 w 2914295"/>
              <a:gd name="connsiteY5" fmla="*/ 2524559 h 2524559"/>
              <a:gd name="connsiteX6" fmla="*/ 0 w 2914295"/>
              <a:gd name="connsiteY6" fmla="*/ 2394065 h 2524559"/>
              <a:gd name="connsiteX7" fmla="*/ 0 w 2914295"/>
              <a:gd name="connsiteY7" fmla="*/ 130494 h 2524559"/>
              <a:gd name="connsiteX8" fmla="*/ 130494 w 2914295"/>
              <a:gd name="connsiteY8" fmla="*/ 0 h 2524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14295" h="2524559">
                <a:moveTo>
                  <a:pt x="130494" y="0"/>
                </a:moveTo>
                <a:lnTo>
                  <a:pt x="2783801" y="0"/>
                </a:lnTo>
                <a:cubicBezTo>
                  <a:pt x="2855871" y="0"/>
                  <a:pt x="2914295" y="58424"/>
                  <a:pt x="2914295" y="130494"/>
                </a:cubicBezTo>
                <a:lnTo>
                  <a:pt x="2914295" y="2394065"/>
                </a:lnTo>
                <a:cubicBezTo>
                  <a:pt x="2914295" y="2466135"/>
                  <a:pt x="2855871" y="2524559"/>
                  <a:pt x="2783801" y="2524559"/>
                </a:cubicBezTo>
                <a:lnTo>
                  <a:pt x="130494" y="2524559"/>
                </a:lnTo>
                <a:cubicBezTo>
                  <a:pt x="58424" y="2524559"/>
                  <a:pt x="0" y="2466135"/>
                  <a:pt x="0" y="2394065"/>
                </a:cubicBezTo>
                <a:lnTo>
                  <a:pt x="0" y="130494"/>
                </a:lnTo>
                <a:cubicBezTo>
                  <a:pt x="0" y="58424"/>
                  <a:pt x="58424" y="0"/>
                  <a:pt x="130494" y="0"/>
                </a:cubicBezTo>
                <a:close/>
              </a:path>
            </a:pathLst>
          </a:custGeom>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Image Placeholder</a:t>
            </a:r>
          </a:p>
          <a:p>
            <a:endParaRPr lang="en-US" dirty="0"/>
          </a:p>
        </p:txBody>
      </p:sp>
      <p:sp>
        <p:nvSpPr>
          <p:cNvPr id="28" name="Picture Placeholder 27">
            <a:extLst>
              <a:ext uri="{FF2B5EF4-FFF2-40B4-BE49-F238E27FC236}">
                <a16:creationId xmlns:a16="http://schemas.microsoft.com/office/drawing/2014/main" id="{484A5E54-643B-490A-B17F-6FE652457377}"/>
              </a:ext>
            </a:extLst>
          </p:cNvPr>
          <p:cNvSpPr>
            <a:spLocks noGrp="1"/>
          </p:cNvSpPr>
          <p:nvPr>
            <p:ph type="pic" sz="quarter" idx="13" hasCustomPrompt="1"/>
          </p:nvPr>
        </p:nvSpPr>
        <p:spPr>
          <a:xfrm>
            <a:off x="9168168" y="4219142"/>
            <a:ext cx="2914295" cy="2524559"/>
          </a:xfrm>
          <a:custGeom>
            <a:avLst/>
            <a:gdLst>
              <a:gd name="connsiteX0" fmla="*/ 130494 w 2914295"/>
              <a:gd name="connsiteY0" fmla="*/ 0 h 2524559"/>
              <a:gd name="connsiteX1" fmla="*/ 2783801 w 2914295"/>
              <a:gd name="connsiteY1" fmla="*/ 0 h 2524559"/>
              <a:gd name="connsiteX2" fmla="*/ 2914295 w 2914295"/>
              <a:gd name="connsiteY2" fmla="*/ 130494 h 2524559"/>
              <a:gd name="connsiteX3" fmla="*/ 2914295 w 2914295"/>
              <a:gd name="connsiteY3" fmla="*/ 2394065 h 2524559"/>
              <a:gd name="connsiteX4" fmla="*/ 2783801 w 2914295"/>
              <a:gd name="connsiteY4" fmla="*/ 2524559 h 2524559"/>
              <a:gd name="connsiteX5" fmla="*/ 130494 w 2914295"/>
              <a:gd name="connsiteY5" fmla="*/ 2524559 h 2524559"/>
              <a:gd name="connsiteX6" fmla="*/ 0 w 2914295"/>
              <a:gd name="connsiteY6" fmla="*/ 2394065 h 2524559"/>
              <a:gd name="connsiteX7" fmla="*/ 0 w 2914295"/>
              <a:gd name="connsiteY7" fmla="*/ 130494 h 2524559"/>
              <a:gd name="connsiteX8" fmla="*/ 130494 w 2914295"/>
              <a:gd name="connsiteY8" fmla="*/ 0 h 2524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14295" h="2524559">
                <a:moveTo>
                  <a:pt x="130494" y="0"/>
                </a:moveTo>
                <a:lnTo>
                  <a:pt x="2783801" y="0"/>
                </a:lnTo>
                <a:cubicBezTo>
                  <a:pt x="2855871" y="0"/>
                  <a:pt x="2914295" y="58424"/>
                  <a:pt x="2914295" y="130494"/>
                </a:cubicBezTo>
                <a:lnTo>
                  <a:pt x="2914295" y="2394065"/>
                </a:lnTo>
                <a:cubicBezTo>
                  <a:pt x="2914295" y="2466135"/>
                  <a:pt x="2855871" y="2524559"/>
                  <a:pt x="2783801" y="2524559"/>
                </a:cubicBezTo>
                <a:lnTo>
                  <a:pt x="130494" y="2524559"/>
                </a:lnTo>
                <a:cubicBezTo>
                  <a:pt x="58424" y="2524559"/>
                  <a:pt x="0" y="2466135"/>
                  <a:pt x="0" y="2394065"/>
                </a:cubicBezTo>
                <a:lnTo>
                  <a:pt x="0" y="130494"/>
                </a:lnTo>
                <a:cubicBezTo>
                  <a:pt x="0" y="58424"/>
                  <a:pt x="58424" y="0"/>
                  <a:pt x="130494" y="0"/>
                </a:cubicBezTo>
                <a:close/>
              </a:path>
            </a:pathLst>
          </a:custGeom>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Image Placeholder</a:t>
            </a:r>
          </a:p>
          <a:p>
            <a:endParaRPr lang="en-US" dirty="0"/>
          </a:p>
        </p:txBody>
      </p:sp>
      <p:sp>
        <p:nvSpPr>
          <p:cNvPr id="24" name="Picture Placeholder 23">
            <a:extLst>
              <a:ext uri="{FF2B5EF4-FFF2-40B4-BE49-F238E27FC236}">
                <a16:creationId xmlns:a16="http://schemas.microsoft.com/office/drawing/2014/main" id="{53B90613-B664-4A0B-922C-F539471FFD42}"/>
              </a:ext>
            </a:extLst>
          </p:cNvPr>
          <p:cNvSpPr>
            <a:spLocks noGrp="1"/>
          </p:cNvSpPr>
          <p:nvPr>
            <p:ph type="pic" sz="quarter" idx="14" hasCustomPrompt="1"/>
          </p:nvPr>
        </p:nvSpPr>
        <p:spPr>
          <a:xfrm>
            <a:off x="3129045" y="4219142"/>
            <a:ext cx="2914295" cy="2524559"/>
          </a:xfrm>
          <a:custGeom>
            <a:avLst/>
            <a:gdLst>
              <a:gd name="connsiteX0" fmla="*/ 130494 w 2914295"/>
              <a:gd name="connsiteY0" fmla="*/ 0 h 2524559"/>
              <a:gd name="connsiteX1" fmla="*/ 2783801 w 2914295"/>
              <a:gd name="connsiteY1" fmla="*/ 0 h 2524559"/>
              <a:gd name="connsiteX2" fmla="*/ 2914295 w 2914295"/>
              <a:gd name="connsiteY2" fmla="*/ 130494 h 2524559"/>
              <a:gd name="connsiteX3" fmla="*/ 2914295 w 2914295"/>
              <a:gd name="connsiteY3" fmla="*/ 2394065 h 2524559"/>
              <a:gd name="connsiteX4" fmla="*/ 2783801 w 2914295"/>
              <a:gd name="connsiteY4" fmla="*/ 2524559 h 2524559"/>
              <a:gd name="connsiteX5" fmla="*/ 130494 w 2914295"/>
              <a:gd name="connsiteY5" fmla="*/ 2524559 h 2524559"/>
              <a:gd name="connsiteX6" fmla="*/ 0 w 2914295"/>
              <a:gd name="connsiteY6" fmla="*/ 2394065 h 2524559"/>
              <a:gd name="connsiteX7" fmla="*/ 0 w 2914295"/>
              <a:gd name="connsiteY7" fmla="*/ 130494 h 2524559"/>
              <a:gd name="connsiteX8" fmla="*/ 130494 w 2914295"/>
              <a:gd name="connsiteY8" fmla="*/ 0 h 2524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14295" h="2524559">
                <a:moveTo>
                  <a:pt x="130494" y="0"/>
                </a:moveTo>
                <a:lnTo>
                  <a:pt x="2783801" y="0"/>
                </a:lnTo>
                <a:cubicBezTo>
                  <a:pt x="2855871" y="0"/>
                  <a:pt x="2914295" y="58424"/>
                  <a:pt x="2914295" y="130494"/>
                </a:cubicBezTo>
                <a:lnTo>
                  <a:pt x="2914295" y="2394065"/>
                </a:lnTo>
                <a:cubicBezTo>
                  <a:pt x="2914295" y="2466135"/>
                  <a:pt x="2855871" y="2524559"/>
                  <a:pt x="2783801" y="2524559"/>
                </a:cubicBezTo>
                <a:lnTo>
                  <a:pt x="130494" y="2524559"/>
                </a:lnTo>
                <a:cubicBezTo>
                  <a:pt x="58424" y="2524559"/>
                  <a:pt x="0" y="2466135"/>
                  <a:pt x="0" y="2394065"/>
                </a:cubicBezTo>
                <a:lnTo>
                  <a:pt x="0" y="130494"/>
                </a:lnTo>
                <a:cubicBezTo>
                  <a:pt x="0" y="58424"/>
                  <a:pt x="58424" y="0"/>
                  <a:pt x="130494" y="0"/>
                </a:cubicBezTo>
                <a:close/>
              </a:path>
            </a:pathLst>
          </a:custGeom>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Image Placeholder</a:t>
            </a:r>
          </a:p>
          <a:p>
            <a:endParaRPr lang="en-US" dirty="0"/>
          </a:p>
        </p:txBody>
      </p:sp>
      <p:sp>
        <p:nvSpPr>
          <p:cNvPr id="25" name="Picture Placeholder 24">
            <a:extLst>
              <a:ext uri="{FF2B5EF4-FFF2-40B4-BE49-F238E27FC236}">
                <a16:creationId xmlns:a16="http://schemas.microsoft.com/office/drawing/2014/main" id="{C3B94E82-449F-42C7-B047-C94121C179A6}"/>
              </a:ext>
            </a:extLst>
          </p:cNvPr>
          <p:cNvSpPr>
            <a:spLocks noGrp="1"/>
          </p:cNvSpPr>
          <p:nvPr>
            <p:ph type="pic" sz="quarter" idx="15" hasCustomPrompt="1"/>
          </p:nvPr>
        </p:nvSpPr>
        <p:spPr>
          <a:xfrm>
            <a:off x="109429" y="4219142"/>
            <a:ext cx="2914295" cy="2524559"/>
          </a:xfrm>
          <a:custGeom>
            <a:avLst/>
            <a:gdLst>
              <a:gd name="connsiteX0" fmla="*/ 130494 w 2914295"/>
              <a:gd name="connsiteY0" fmla="*/ 0 h 2524559"/>
              <a:gd name="connsiteX1" fmla="*/ 2783801 w 2914295"/>
              <a:gd name="connsiteY1" fmla="*/ 0 h 2524559"/>
              <a:gd name="connsiteX2" fmla="*/ 2914295 w 2914295"/>
              <a:gd name="connsiteY2" fmla="*/ 130494 h 2524559"/>
              <a:gd name="connsiteX3" fmla="*/ 2914295 w 2914295"/>
              <a:gd name="connsiteY3" fmla="*/ 2394065 h 2524559"/>
              <a:gd name="connsiteX4" fmla="*/ 2783801 w 2914295"/>
              <a:gd name="connsiteY4" fmla="*/ 2524559 h 2524559"/>
              <a:gd name="connsiteX5" fmla="*/ 130494 w 2914295"/>
              <a:gd name="connsiteY5" fmla="*/ 2524559 h 2524559"/>
              <a:gd name="connsiteX6" fmla="*/ 0 w 2914295"/>
              <a:gd name="connsiteY6" fmla="*/ 2394065 h 2524559"/>
              <a:gd name="connsiteX7" fmla="*/ 0 w 2914295"/>
              <a:gd name="connsiteY7" fmla="*/ 130494 h 2524559"/>
              <a:gd name="connsiteX8" fmla="*/ 130494 w 2914295"/>
              <a:gd name="connsiteY8" fmla="*/ 0 h 2524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14295" h="2524559">
                <a:moveTo>
                  <a:pt x="130494" y="0"/>
                </a:moveTo>
                <a:lnTo>
                  <a:pt x="2783801" y="0"/>
                </a:lnTo>
                <a:cubicBezTo>
                  <a:pt x="2855871" y="0"/>
                  <a:pt x="2914295" y="58424"/>
                  <a:pt x="2914295" y="130494"/>
                </a:cubicBezTo>
                <a:lnTo>
                  <a:pt x="2914295" y="2394065"/>
                </a:lnTo>
                <a:cubicBezTo>
                  <a:pt x="2914295" y="2466135"/>
                  <a:pt x="2855871" y="2524559"/>
                  <a:pt x="2783801" y="2524559"/>
                </a:cubicBezTo>
                <a:lnTo>
                  <a:pt x="130494" y="2524559"/>
                </a:lnTo>
                <a:cubicBezTo>
                  <a:pt x="58424" y="2524559"/>
                  <a:pt x="0" y="2466135"/>
                  <a:pt x="0" y="2394065"/>
                </a:cubicBezTo>
                <a:lnTo>
                  <a:pt x="0" y="130494"/>
                </a:lnTo>
                <a:cubicBezTo>
                  <a:pt x="0" y="58424"/>
                  <a:pt x="58424" y="0"/>
                  <a:pt x="130494" y="0"/>
                </a:cubicBezTo>
                <a:close/>
              </a:path>
            </a:pathLst>
          </a:custGeom>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Image Placeholder</a:t>
            </a:r>
          </a:p>
          <a:p>
            <a:endParaRPr lang="en-US" dirty="0"/>
          </a:p>
        </p:txBody>
      </p:sp>
    </p:spTree>
    <p:extLst>
      <p:ext uri="{BB962C8B-B14F-4D97-AF65-F5344CB8AC3E}">
        <p14:creationId xmlns:p14="http://schemas.microsoft.com/office/powerpoint/2010/main" val="3787123459"/>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57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8482206"/>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53_Custom Layout">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E64AC43D-270B-43DF-9A7D-C97F6D479E9C}"/>
              </a:ext>
            </a:extLst>
          </p:cNvPr>
          <p:cNvSpPr>
            <a:spLocks noGrp="1"/>
          </p:cNvSpPr>
          <p:nvPr>
            <p:ph type="pic" sz="quarter" idx="10" hasCustomPrompt="1"/>
          </p:nvPr>
        </p:nvSpPr>
        <p:spPr>
          <a:xfrm>
            <a:off x="1093124" y="1925092"/>
            <a:ext cx="1799274" cy="1797686"/>
          </a:xfrm>
          <a:custGeom>
            <a:avLst/>
            <a:gdLst>
              <a:gd name="connsiteX0" fmla="*/ 299620 w 1799274"/>
              <a:gd name="connsiteY0" fmla="*/ 0 h 1797686"/>
              <a:gd name="connsiteX1" fmla="*/ 1499654 w 1799274"/>
              <a:gd name="connsiteY1" fmla="*/ 0 h 1797686"/>
              <a:gd name="connsiteX2" fmla="*/ 1799274 w 1799274"/>
              <a:gd name="connsiteY2" fmla="*/ 299620 h 1797686"/>
              <a:gd name="connsiteX3" fmla="*/ 1799274 w 1799274"/>
              <a:gd name="connsiteY3" fmla="*/ 1498066 h 1797686"/>
              <a:gd name="connsiteX4" fmla="*/ 1499654 w 1799274"/>
              <a:gd name="connsiteY4" fmla="*/ 1797686 h 1797686"/>
              <a:gd name="connsiteX5" fmla="*/ 299620 w 1799274"/>
              <a:gd name="connsiteY5" fmla="*/ 1797686 h 1797686"/>
              <a:gd name="connsiteX6" fmla="*/ 0 w 1799274"/>
              <a:gd name="connsiteY6" fmla="*/ 1498066 h 1797686"/>
              <a:gd name="connsiteX7" fmla="*/ 0 w 1799274"/>
              <a:gd name="connsiteY7" fmla="*/ 299620 h 1797686"/>
              <a:gd name="connsiteX8" fmla="*/ 299620 w 1799274"/>
              <a:gd name="connsiteY8" fmla="*/ 0 h 1797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99274" h="1797686">
                <a:moveTo>
                  <a:pt x="299620" y="0"/>
                </a:moveTo>
                <a:lnTo>
                  <a:pt x="1499654" y="0"/>
                </a:lnTo>
                <a:cubicBezTo>
                  <a:pt x="1665130" y="0"/>
                  <a:pt x="1799274" y="134144"/>
                  <a:pt x="1799274" y="299620"/>
                </a:cubicBezTo>
                <a:lnTo>
                  <a:pt x="1799274" y="1498066"/>
                </a:lnTo>
                <a:cubicBezTo>
                  <a:pt x="1799274" y="1663542"/>
                  <a:pt x="1665130" y="1797686"/>
                  <a:pt x="1499654" y="1797686"/>
                </a:cubicBezTo>
                <a:lnTo>
                  <a:pt x="299620" y="1797686"/>
                </a:lnTo>
                <a:cubicBezTo>
                  <a:pt x="134144" y="1797686"/>
                  <a:pt x="0" y="1663542"/>
                  <a:pt x="0" y="1498066"/>
                </a:cubicBezTo>
                <a:lnTo>
                  <a:pt x="0" y="299620"/>
                </a:lnTo>
                <a:cubicBezTo>
                  <a:pt x="0" y="134144"/>
                  <a:pt x="134144" y="0"/>
                  <a:pt x="299620" y="0"/>
                </a:cubicBezTo>
                <a:close/>
              </a:path>
            </a:pathLst>
          </a:custGeom>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Image Placeholder</a:t>
            </a:r>
          </a:p>
          <a:p>
            <a:endParaRPr lang="en-US" dirty="0"/>
          </a:p>
        </p:txBody>
      </p:sp>
      <p:sp>
        <p:nvSpPr>
          <p:cNvPr id="16" name="Picture Placeholder 15">
            <a:extLst>
              <a:ext uri="{FF2B5EF4-FFF2-40B4-BE49-F238E27FC236}">
                <a16:creationId xmlns:a16="http://schemas.microsoft.com/office/drawing/2014/main" id="{3012B13C-91D2-4151-85ED-2D730D056DDD}"/>
              </a:ext>
            </a:extLst>
          </p:cNvPr>
          <p:cNvSpPr>
            <a:spLocks noGrp="1"/>
          </p:cNvSpPr>
          <p:nvPr>
            <p:ph type="pic" sz="quarter" idx="11" hasCustomPrompt="1"/>
          </p:nvPr>
        </p:nvSpPr>
        <p:spPr>
          <a:xfrm>
            <a:off x="3145995" y="1925092"/>
            <a:ext cx="1799274" cy="1797686"/>
          </a:xfrm>
          <a:custGeom>
            <a:avLst/>
            <a:gdLst>
              <a:gd name="connsiteX0" fmla="*/ 299620 w 1799274"/>
              <a:gd name="connsiteY0" fmla="*/ 0 h 1797686"/>
              <a:gd name="connsiteX1" fmla="*/ 1499654 w 1799274"/>
              <a:gd name="connsiteY1" fmla="*/ 0 h 1797686"/>
              <a:gd name="connsiteX2" fmla="*/ 1799274 w 1799274"/>
              <a:gd name="connsiteY2" fmla="*/ 299620 h 1797686"/>
              <a:gd name="connsiteX3" fmla="*/ 1799274 w 1799274"/>
              <a:gd name="connsiteY3" fmla="*/ 1498066 h 1797686"/>
              <a:gd name="connsiteX4" fmla="*/ 1499654 w 1799274"/>
              <a:gd name="connsiteY4" fmla="*/ 1797686 h 1797686"/>
              <a:gd name="connsiteX5" fmla="*/ 299620 w 1799274"/>
              <a:gd name="connsiteY5" fmla="*/ 1797686 h 1797686"/>
              <a:gd name="connsiteX6" fmla="*/ 0 w 1799274"/>
              <a:gd name="connsiteY6" fmla="*/ 1498066 h 1797686"/>
              <a:gd name="connsiteX7" fmla="*/ 0 w 1799274"/>
              <a:gd name="connsiteY7" fmla="*/ 299620 h 1797686"/>
              <a:gd name="connsiteX8" fmla="*/ 299620 w 1799274"/>
              <a:gd name="connsiteY8" fmla="*/ 0 h 1797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99274" h="1797686">
                <a:moveTo>
                  <a:pt x="299620" y="0"/>
                </a:moveTo>
                <a:lnTo>
                  <a:pt x="1499654" y="0"/>
                </a:lnTo>
                <a:cubicBezTo>
                  <a:pt x="1665130" y="0"/>
                  <a:pt x="1799274" y="134144"/>
                  <a:pt x="1799274" y="299620"/>
                </a:cubicBezTo>
                <a:lnTo>
                  <a:pt x="1799274" y="1498066"/>
                </a:lnTo>
                <a:cubicBezTo>
                  <a:pt x="1799274" y="1663542"/>
                  <a:pt x="1665130" y="1797686"/>
                  <a:pt x="1499654" y="1797686"/>
                </a:cubicBezTo>
                <a:lnTo>
                  <a:pt x="299620" y="1797686"/>
                </a:lnTo>
                <a:cubicBezTo>
                  <a:pt x="134144" y="1797686"/>
                  <a:pt x="0" y="1663542"/>
                  <a:pt x="0" y="1498066"/>
                </a:cubicBezTo>
                <a:lnTo>
                  <a:pt x="0" y="299620"/>
                </a:lnTo>
                <a:cubicBezTo>
                  <a:pt x="0" y="134144"/>
                  <a:pt x="134144" y="0"/>
                  <a:pt x="299620" y="0"/>
                </a:cubicBezTo>
                <a:close/>
              </a:path>
            </a:pathLst>
          </a:custGeom>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Image Placeholder</a:t>
            </a:r>
          </a:p>
          <a:p>
            <a:endParaRPr lang="en-US" dirty="0"/>
          </a:p>
        </p:txBody>
      </p:sp>
      <p:sp>
        <p:nvSpPr>
          <p:cNvPr id="17" name="Picture Placeholder 16">
            <a:extLst>
              <a:ext uri="{FF2B5EF4-FFF2-40B4-BE49-F238E27FC236}">
                <a16:creationId xmlns:a16="http://schemas.microsoft.com/office/drawing/2014/main" id="{906E896F-3327-408E-97AF-4CC362FEF4B0}"/>
              </a:ext>
            </a:extLst>
          </p:cNvPr>
          <p:cNvSpPr>
            <a:spLocks noGrp="1"/>
          </p:cNvSpPr>
          <p:nvPr>
            <p:ph type="pic" sz="quarter" idx="12" hasCustomPrompt="1"/>
          </p:nvPr>
        </p:nvSpPr>
        <p:spPr>
          <a:xfrm>
            <a:off x="5198866" y="1925092"/>
            <a:ext cx="1799274" cy="1797686"/>
          </a:xfrm>
          <a:custGeom>
            <a:avLst/>
            <a:gdLst>
              <a:gd name="connsiteX0" fmla="*/ 299620 w 1799274"/>
              <a:gd name="connsiteY0" fmla="*/ 0 h 1797686"/>
              <a:gd name="connsiteX1" fmla="*/ 1499654 w 1799274"/>
              <a:gd name="connsiteY1" fmla="*/ 0 h 1797686"/>
              <a:gd name="connsiteX2" fmla="*/ 1799274 w 1799274"/>
              <a:gd name="connsiteY2" fmla="*/ 299620 h 1797686"/>
              <a:gd name="connsiteX3" fmla="*/ 1799274 w 1799274"/>
              <a:gd name="connsiteY3" fmla="*/ 1498066 h 1797686"/>
              <a:gd name="connsiteX4" fmla="*/ 1499654 w 1799274"/>
              <a:gd name="connsiteY4" fmla="*/ 1797686 h 1797686"/>
              <a:gd name="connsiteX5" fmla="*/ 299620 w 1799274"/>
              <a:gd name="connsiteY5" fmla="*/ 1797686 h 1797686"/>
              <a:gd name="connsiteX6" fmla="*/ 0 w 1799274"/>
              <a:gd name="connsiteY6" fmla="*/ 1498066 h 1797686"/>
              <a:gd name="connsiteX7" fmla="*/ 0 w 1799274"/>
              <a:gd name="connsiteY7" fmla="*/ 299620 h 1797686"/>
              <a:gd name="connsiteX8" fmla="*/ 299620 w 1799274"/>
              <a:gd name="connsiteY8" fmla="*/ 0 h 1797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99274" h="1797686">
                <a:moveTo>
                  <a:pt x="299620" y="0"/>
                </a:moveTo>
                <a:lnTo>
                  <a:pt x="1499654" y="0"/>
                </a:lnTo>
                <a:cubicBezTo>
                  <a:pt x="1665130" y="0"/>
                  <a:pt x="1799274" y="134144"/>
                  <a:pt x="1799274" y="299620"/>
                </a:cubicBezTo>
                <a:lnTo>
                  <a:pt x="1799274" y="1498066"/>
                </a:lnTo>
                <a:cubicBezTo>
                  <a:pt x="1799274" y="1663542"/>
                  <a:pt x="1665130" y="1797686"/>
                  <a:pt x="1499654" y="1797686"/>
                </a:cubicBezTo>
                <a:lnTo>
                  <a:pt x="299620" y="1797686"/>
                </a:lnTo>
                <a:cubicBezTo>
                  <a:pt x="134144" y="1797686"/>
                  <a:pt x="0" y="1663542"/>
                  <a:pt x="0" y="1498066"/>
                </a:cubicBezTo>
                <a:lnTo>
                  <a:pt x="0" y="299620"/>
                </a:lnTo>
                <a:cubicBezTo>
                  <a:pt x="0" y="134144"/>
                  <a:pt x="134144" y="0"/>
                  <a:pt x="299620" y="0"/>
                </a:cubicBezTo>
                <a:close/>
              </a:path>
            </a:pathLst>
          </a:custGeom>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Image Placeholder</a:t>
            </a:r>
          </a:p>
          <a:p>
            <a:endParaRPr lang="en-US" dirty="0"/>
          </a:p>
        </p:txBody>
      </p:sp>
      <p:sp>
        <p:nvSpPr>
          <p:cNvPr id="18" name="Picture Placeholder 17">
            <a:extLst>
              <a:ext uri="{FF2B5EF4-FFF2-40B4-BE49-F238E27FC236}">
                <a16:creationId xmlns:a16="http://schemas.microsoft.com/office/drawing/2014/main" id="{590F1F5D-BD5E-45FB-A4DA-A1306D2F0FA5}"/>
              </a:ext>
            </a:extLst>
          </p:cNvPr>
          <p:cNvSpPr>
            <a:spLocks noGrp="1"/>
          </p:cNvSpPr>
          <p:nvPr>
            <p:ph type="pic" sz="quarter" idx="13" hasCustomPrompt="1"/>
          </p:nvPr>
        </p:nvSpPr>
        <p:spPr>
          <a:xfrm>
            <a:off x="5198866" y="3922984"/>
            <a:ext cx="1799274" cy="1797686"/>
          </a:xfrm>
          <a:custGeom>
            <a:avLst/>
            <a:gdLst>
              <a:gd name="connsiteX0" fmla="*/ 299620 w 1799274"/>
              <a:gd name="connsiteY0" fmla="*/ 0 h 1797686"/>
              <a:gd name="connsiteX1" fmla="*/ 1499654 w 1799274"/>
              <a:gd name="connsiteY1" fmla="*/ 0 h 1797686"/>
              <a:gd name="connsiteX2" fmla="*/ 1799274 w 1799274"/>
              <a:gd name="connsiteY2" fmla="*/ 299620 h 1797686"/>
              <a:gd name="connsiteX3" fmla="*/ 1799274 w 1799274"/>
              <a:gd name="connsiteY3" fmla="*/ 1498066 h 1797686"/>
              <a:gd name="connsiteX4" fmla="*/ 1499654 w 1799274"/>
              <a:gd name="connsiteY4" fmla="*/ 1797686 h 1797686"/>
              <a:gd name="connsiteX5" fmla="*/ 299620 w 1799274"/>
              <a:gd name="connsiteY5" fmla="*/ 1797686 h 1797686"/>
              <a:gd name="connsiteX6" fmla="*/ 0 w 1799274"/>
              <a:gd name="connsiteY6" fmla="*/ 1498066 h 1797686"/>
              <a:gd name="connsiteX7" fmla="*/ 0 w 1799274"/>
              <a:gd name="connsiteY7" fmla="*/ 299620 h 1797686"/>
              <a:gd name="connsiteX8" fmla="*/ 299620 w 1799274"/>
              <a:gd name="connsiteY8" fmla="*/ 0 h 1797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99274" h="1797686">
                <a:moveTo>
                  <a:pt x="299620" y="0"/>
                </a:moveTo>
                <a:lnTo>
                  <a:pt x="1499654" y="0"/>
                </a:lnTo>
                <a:cubicBezTo>
                  <a:pt x="1665130" y="0"/>
                  <a:pt x="1799274" y="134144"/>
                  <a:pt x="1799274" y="299620"/>
                </a:cubicBezTo>
                <a:lnTo>
                  <a:pt x="1799274" y="1498066"/>
                </a:lnTo>
                <a:cubicBezTo>
                  <a:pt x="1799274" y="1663542"/>
                  <a:pt x="1665130" y="1797686"/>
                  <a:pt x="1499654" y="1797686"/>
                </a:cubicBezTo>
                <a:lnTo>
                  <a:pt x="299620" y="1797686"/>
                </a:lnTo>
                <a:cubicBezTo>
                  <a:pt x="134144" y="1797686"/>
                  <a:pt x="0" y="1663542"/>
                  <a:pt x="0" y="1498066"/>
                </a:cubicBezTo>
                <a:lnTo>
                  <a:pt x="0" y="299620"/>
                </a:lnTo>
                <a:cubicBezTo>
                  <a:pt x="0" y="134144"/>
                  <a:pt x="134144" y="0"/>
                  <a:pt x="299620" y="0"/>
                </a:cubicBezTo>
                <a:close/>
              </a:path>
            </a:pathLst>
          </a:custGeom>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Image Placeholder</a:t>
            </a:r>
          </a:p>
          <a:p>
            <a:endParaRPr lang="en-US" dirty="0"/>
          </a:p>
        </p:txBody>
      </p:sp>
      <p:sp>
        <p:nvSpPr>
          <p:cNvPr id="19" name="Picture Placeholder 18">
            <a:extLst>
              <a:ext uri="{FF2B5EF4-FFF2-40B4-BE49-F238E27FC236}">
                <a16:creationId xmlns:a16="http://schemas.microsoft.com/office/drawing/2014/main" id="{45EC2007-5BCE-45BE-AF7C-2310B7F74EF5}"/>
              </a:ext>
            </a:extLst>
          </p:cNvPr>
          <p:cNvSpPr>
            <a:spLocks noGrp="1"/>
          </p:cNvSpPr>
          <p:nvPr>
            <p:ph type="pic" sz="quarter" idx="14" hasCustomPrompt="1"/>
          </p:nvPr>
        </p:nvSpPr>
        <p:spPr>
          <a:xfrm>
            <a:off x="7251737" y="3922984"/>
            <a:ext cx="1799274" cy="1797686"/>
          </a:xfrm>
          <a:custGeom>
            <a:avLst/>
            <a:gdLst>
              <a:gd name="connsiteX0" fmla="*/ 299620 w 1799274"/>
              <a:gd name="connsiteY0" fmla="*/ 0 h 1797686"/>
              <a:gd name="connsiteX1" fmla="*/ 1499654 w 1799274"/>
              <a:gd name="connsiteY1" fmla="*/ 0 h 1797686"/>
              <a:gd name="connsiteX2" fmla="*/ 1799274 w 1799274"/>
              <a:gd name="connsiteY2" fmla="*/ 299620 h 1797686"/>
              <a:gd name="connsiteX3" fmla="*/ 1799274 w 1799274"/>
              <a:gd name="connsiteY3" fmla="*/ 1498066 h 1797686"/>
              <a:gd name="connsiteX4" fmla="*/ 1499654 w 1799274"/>
              <a:gd name="connsiteY4" fmla="*/ 1797686 h 1797686"/>
              <a:gd name="connsiteX5" fmla="*/ 299620 w 1799274"/>
              <a:gd name="connsiteY5" fmla="*/ 1797686 h 1797686"/>
              <a:gd name="connsiteX6" fmla="*/ 0 w 1799274"/>
              <a:gd name="connsiteY6" fmla="*/ 1498066 h 1797686"/>
              <a:gd name="connsiteX7" fmla="*/ 0 w 1799274"/>
              <a:gd name="connsiteY7" fmla="*/ 299620 h 1797686"/>
              <a:gd name="connsiteX8" fmla="*/ 299620 w 1799274"/>
              <a:gd name="connsiteY8" fmla="*/ 0 h 1797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99274" h="1797686">
                <a:moveTo>
                  <a:pt x="299620" y="0"/>
                </a:moveTo>
                <a:lnTo>
                  <a:pt x="1499654" y="0"/>
                </a:lnTo>
                <a:cubicBezTo>
                  <a:pt x="1665130" y="0"/>
                  <a:pt x="1799274" y="134144"/>
                  <a:pt x="1799274" y="299620"/>
                </a:cubicBezTo>
                <a:lnTo>
                  <a:pt x="1799274" y="1498066"/>
                </a:lnTo>
                <a:cubicBezTo>
                  <a:pt x="1799274" y="1663542"/>
                  <a:pt x="1665130" y="1797686"/>
                  <a:pt x="1499654" y="1797686"/>
                </a:cubicBezTo>
                <a:lnTo>
                  <a:pt x="299620" y="1797686"/>
                </a:lnTo>
                <a:cubicBezTo>
                  <a:pt x="134144" y="1797686"/>
                  <a:pt x="0" y="1663542"/>
                  <a:pt x="0" y="1498066"/>
                </a:cubicBezTo>
                <a:lnTo>
                  <a:pt x="0" y="299620"/>
                </a:lnTo>
                <a:cubicBezTo>
                  <a:pt x="0" y="134144"/>
                  <a:pt x="134144" y="0"/>
                  <a:pt x="299620" y="0"/>
                </a:cubicBezTo>
                <a:close/>
              </a:path>
            </a:pathLst>
          </a:custGeom>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Image Placeholder</a:t>
            </a:r>
          </a:p>
          <a:p>
            <a:endParaRPr lang="en-US" dirty="0"/>
          </a:p>
        </p:txBody>
      </p:sp>
      <p:sp>
        <p:nvSpPr>
          <p:cNvPr id="20" name="Picture Placeholder 19">
            <a:extLst>
              <a:ext uri="{FF2B5EF4-FFF2-40B4-BE49-F238E27FC236}">
                <a16:creationId xmlns:a16="http://schemas.microsoft.com/office/drawing/2014/main" id="{948C979F-D09C-4D93-8510-633D33C48B62}"/>
              </a:ext>
            </a:extLst>
          </p:cNvPr>
          <p:cNvSpPr>
            <a:spLocks noGrp="1"/>
          </p:cNvSpPr>
          <p:nvPr>
            <p:ph type="pic" sz="quarter" idx="15" hasCustomPrompt="1"/>
          </p:nvPr>
        </p:nvSpPr>
        <p:spPr>
          <a:xfrm>
            <a:off x="9304608" y="3922984"/>
            <a:ext cx="1799274" cy="1797686"/>
          </a:xfrm>
          <a:custGeom>
            <a:avLst/>
            <a:gdLst>
              <a:gd name="connsiteX0" fmla="*/ 299620 w 1799274"/>
              <a:gd name="connsiteY0" fmla="*/ 0 h 1797686"/>
              <a:gd name="connsiteX1" fmla="*/ 1499654 w 1799274"/>
              <a:gd name="connsiteY1" fmla="*/ 0 h 1797686"/>
              <a:gd name="connsiteX2" fmla="*/ 1799274 w 1799274"/>
              <a:gd name="connsiteY2" fmla="*/ 299620 h 1797686"/>
              <a:gd name="connsiteX3" fmla="*/ 1799274 w 1799274"/>
              <a:gd name="connsiteY3" fmla="*/ 1498066 h 1797686"/>
              <a:gd name="connsiteX4" fmla="*/ 1499654 w 1799274"/>
              <a:gd name="connsiteY4" fmla="*/ 1797686 h 1797686"/>
              <a:gd name="connsiteX5" fmla="*/ 299620 w 1799274"/>
              <a:gd name="connsiteY5" fmla="*/ 1797686 h 1797686"/>
              <a:gd name="connsiteX6" fmla="*/ 0 w 1799274"/>
              <a:gd name="connsiteY6" fmla="*/ 1498066 h 1797686"/>
              <a:gd name="connsiteX7" fmla="*/ 0 w 1799274"/>
              <a:gd name="connsiteY7" fmla="*/ 299620 h 1797686"/>
              <a:gd name="connsiteX8" fmla="*/ 299620 w 1799274"/>
              <a:gd name="connsiteY8" fmla="*/ 0 h 1797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99274" h="1797686">
                <a:moveTo>
                  <a:pt x="299620" y="0"/>
                </a:moveTo>
                <a:lnTo>
                  <a:pt x="1499654" y="0"/>
                </a:lnTo>
                <a:cubicBezTo>
                  <a:pt x="1665130" y="0"/>
                  <a:pt x="1799274" y="134144"/>
                  <a:pt x="1799274" y="299620"/>
                </a:cubicBezTo>
                <a:lnTo>
                  <a:pt x="1799274" y="1498066"/>
                </a:lnTo>
                <a:cubicBezTo>
                  <a:pt x="1799274" y="1663542"/>
                  <a:pt x="1665130" y="1797686"/>
                  <a:pt x="1499654" y="1797686"/>
                </a:cubicBezTo>
                <a:lnTo>
                  <a:pt x="299620" y="1797686"/>
                </a:lnTo>
                <a:cubicBezTo>
                  <a:pt x="134144" y="1797686"/>
                  <a:pt x="0" y="1663542"/>
                  <a:pt x="0" y="1498066"/>
                </a:cubicBezTo>
                <a:lnTo>
                  <a:pt x="0" y="299620"/>
                </a:lnTo>
                <a:cubicBezTo>
                  <a:pt x="0" y="134144"/>
                  <a:pt x="134144" y="0"/>
                  <a:pt x="299620" y="0"/>
                </a:cubicBezTo>
                <a:close/>
              </a:path>
            </a:pathLst>
          </a:custGeom>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Image Placeholder</a:t>
            </a:r>
          </a:p>
          <a:p>
            <a:endParaRPr lang="en-US" dirty="0"/>
          </a:p>
        </p:txBody>
      </p:sp>
    </p:spTree>
    <p:extLst>
      <p:ext uri="{BB962C8B-B14F-4D97-AF65-F5344CB8AC3E}">
        <p14:creationId xmlns:p14="http://schemas.microsoft.com/office/powerpoint/2010/main" val="4000554674"/>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54_Custom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81AB0525-DFE5-4510-A0C6-B04F6BF58F52}"/>
              </a:ext>
            </a:extLst>
          </p:cNvPr>
          <p:cNvSpPr>
            <a:spLocks noGrp="1"/>
          </p:cNvSpPr>
          <p:nvPr>
            <p:ph type="pic" sz="quarter" idx="10" hasCustomPrompt="1"/>
          </p:nvPr>
        </p:nvSpPr>
        <p:spPr>
          <a:xfrm>
            <a:off x="0" y="0"/>
            <a:ext cx="8877300" cy="6858000"/>
          </a:xfrm>
          <a:custGeom>
            <a:avLst/>
            <a:gdLst>
              <a:gd name="connsiteX0" fmla="*/ 0 w 8877300"/>
              <a:gd name="connsiteY0" fmla="*/ 0 h 6858000"/>
              <a:gd name="connsiteX1" fmla="*/ 8877300 w 8877300"/>
              <a:gd name="connsiteY1" fmla="*/ 0 h 6858000"/>
              <a:gd name="connsiteX2" fmla="*/ 8877300 w 8877300"/>
              <a:gd name="connsiteY2" fmla="*/ 6858000 h 6858000"/>
              <a:gd name="connsiteX3" fmla="*/ 0 w 88773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877300" h="6858000">
                <a:moveTo>
                  <a:pt x="0" y="0"/>
                </a:moveTo>
                <a:lnTo>
                  <a:pt x="8877300" y="0"/>
                </a:lnTo>
                <a:lnTo>
                  <a:pt x="8877300" y="6858000"/>
                </a:lnTo>
                <a:lnTo>
                  <a:pt x="0" y="6858000"/>
                </a:lnTo>
                <a:close/>
              </a:path>
            </a:pathLst>
          </a:custGeom>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Image Placeholder</a:t>
            </a:r>
          </a:p>
          <a:p>
            <a:endParaRPr lang="en-US" dirty="0"/>
          </a:p>
        </p:txBody>
      </p:sp>
    </p:spTree>
    <p:extLst>
      <p:ext uri="{BB962C8B-B14F-4D97-AF65-F5344CB8AC3E}">
        <p14:creationId xmlns:p14="http://schemas.microsoft.com/office/powerpoint/2010/main" val="1580372697"/>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55_Custom Layou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1D85AAF7-BCD6-4A70-9940-A899AC766F57}"/>
              </a:ext>
            </a:extLst>
          </p:cNvPr>
          <p:cNvSpPr>
            <a:spLocks noGrp="1"/>
          </p:cNvSpPr>
          <p:nvPr>
            <p:ph type="pic" sz="quarter" idx="10" hasCustomPrompt="1"/>
          </p:nvPr>
        </p:nvSpPr>
        <p:spPr>
          <a:xfrm>
            <a:off x="5238013" y="1753647"/>
            <a:ext cx="2928868" cy="1770276"/>
          </a:xfrm>
          <a:custGeom>
            <a:avLst/>
            <a:gdLst>
              <a:gd name="connsiteX0" fmla="*/ 118077 w 2928868"/>
              <a:gd name="connsiteY0" fmla="*/ 0 h 1770276"/>
              <a:gd name="connsiteX1" fmla="*/ 2810791 w 2928868"/>
              <a:gd name="connsiteY1" fmla="*/ 0 h 1770276"/>
              <a:gd name="connsiteX2" fmla="*/ 2928868 w 2928868"/>
              <a:gd name="connsiteY2" fmla="*/ 118077 h 1770276"/>
              <a:gd name="connsiteX3" fmla="*/ 2928868 w 2928868"/>
              <a:gd name="connsiteY3" fmla="*/ 1770276 h 1770276"/>
              <a:gd name="connsiteX4" fmla="*/ 0 w 2928868"/>
              <a:gd name="connsiteY4" fmla="*/ 1770276 h 1770276"/>
              <a:gd name="connsiteX5" fmla="*/ 0 w 2928868"/>
              <a:gd name="connsiteY5" fmla="*/ 118077 h 1770276"/>
              <a:gd name="connsiteX6" fmla="*/ 118077 w 2928868"/>
              <a:gd name="connsiteY6" fmla="*/ 0 h 1770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28868" h="1770276">
                <a:moveTo>
                  <a:pt x="118077" y="0"/>
                </a:moveTo>
                <a:lnTo>
                  <a:pt x="2810791" y="0"/>
                </a:lnTo>
                <a:cubicBezTo>
                  <a:pt x="2876003" y="0"/>
                  <a:pt x="2928868" y="52865"/>
                  <a:pt x="2928868" y="118077"/>
                </a:cubicBezTo>
                <a:lnTo>
                  <a:pt x="2928868" y="1770276"/>
                </a:lnTo>
                <a:lnTo>
                  <a:pt x="0" y="1770276"/>
                </a:lnTo>
                <a:lnTo>
                  <a:pt x="0" y="118077"/>
                </a:lnTo>
                <a:cubicBezTo>
                  <a:pt x="0" y="52865"/>
                  <a:pt x="52865" y="0"/>
                  <a:pt x="118077" y="0"/>
                </a:cubicBezTo>
                <a:close/>
              </a:path>
            </a:pathLst>
          </a:custGeom>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Image Placeholder</a:t>
            </a:r>
          </a:p>
          <a:p>
            <a:endParaRPr lang="en-US" dirty="0"/>
          </a:p>
        </p:txBody>
      </p:sp>
      <p:sp>
        <p:nvSpPr>
          <p:cNvPr id="9" name="Picture Placeholder 8">
            <a:extLst>
              <a:ext uri="{FF2B5EF4-FFF2-40B4-BE49-F238E27FC236}">
                <a16:creationId xmlns:a16="http://schemas.microsoft.com/office/drawing/2014/main" id="{A7FBF635-F43B-49E9-938F-8F812D1FB78B}"/>
              </a:ext>
            </a:extLst>
          </p:cNvPr>
          <p:cNvSpPr>
            <a:spLocks noGrp="1"/>
          </p:cNvSpPr>
          <p:nvPr>
            <p:ph type="pic" sz="quarter" idx="11" hasCustomPrompt="1"/>
          </p:nvPr>
        </p:nvSpPr>
        <p:spPr>
          <a:xfrm>
            <a:off x="8453161" y="485286"/>
            <a:ext cx="2928868" cy="1770276"/>
          </a:xfrm>
          <a:custGeom>
            <a:avLst/>
            <a:gdLst>
              <a:gd name="connsiteX0" fmla="*/ 118077 w 2928868"/>
              <a:gd name="connsiteY0" fmla="*/ 0 h 1770276"/>
              <a:gd name="connsiteX1" fmla="*/ 2810791 w 2928868"/>
              <a:gd name="connsiteY1" fmla="*/ 0 h 1770276"/>
              <a:gd name="connsiteX2" fmla="*/ 2928868 w 2928868"/>
              <a:gd name="connsiteY2" fmla="*/ 118077 h 1770276"/>
              <a:gd name="connsiteX3" fmla="*/ 2928868 w 2928868"/>
              <a:gd name="connsiteY3" fmla="*/ 1770276 h 1770276"/>
              <a:gd name="connsiteX4" fmla="*/ 0 w 2928868"/>
              <a:gd name="connsiteY4" fmla="*/ 1770276 h 1770276"/>
              <a:gd name="connsiteX5" fmla="*/ 0 w 2928868"/>
              <a:gd name="connsiteY5" fmla="*/ 118077 h 1770276"/>
              <a:gd name="connsiteX6" fmla="*/ 118077 w 2928868"/>
              <a:gd name="connsiteY6" fmla="*/ 0 h 1770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28868" h="1770276">
                <a:moveTo>
                  <a:pt x="118077" y="0"/>
                </a:moveTo>
                <a:lnTo>
                  <a:pt x="2810791" y="0"/>
                </a:lnTo>
                <a:cubicBezTo>
                  <a:pt x="2876003" y="0"/>
                  <a:pt x="2928868" y="52865"/>
                  <a:pt x="2928868" y="118077"/>
                </a:cubicBezTo>
                <a:lnTo>
                  <a:pt x="2928868" y="1770276"/>
                </a:lnTo>
                <a:lnTo>
                  <a:pt x="0" y="1770276"/>
                </a:lnTo>
                <a:lnTo>
                  <a:pt x="0" y="118077"/>
                </a:lnTo>
                <a:cubicBezTo>
                  <a:pt x="0" y="52865"/>
                  <a:pt x="52865" y="0"/>
                  <a:pt x="118077" y="0"/>
                </a:cubicBezTo>
                <a:close/>
              </a:path>
            </a:pathLst>
          </a:custGeom>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Image Placeholder</a:t>
            </a:r>
          </a:p>
          <a:p>
            <a:endParaRPr lang="en-US" dirty="0"/>
          </a:p>
        </p:txBody>
      </p:sp>
    </p:spTree>
    <p:extLst>
      <p:ext uri="{BB962C8B-B14F-4D97-AF65-F5344CB8AC3E}">
        <p14:creationId xmlns:p14="http://schemas.microsoft.com/office/powerpoint/2010/main" val="728520696"/>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156_Custom Layout">
    <p:bg>
      <p:bgPr>
        <a:gradFill>
          <a:gsLst>
            <a:gs pos="3000">
              <a:schemeClr val="accent1"/>
            </a:gs>
            <a:gs pos="100000">
              <a:schemeClr val="accent2"/>
            </a:gs>
          </a:gsLst>
          <a:lin ang="2700000" scaled="1"/>
        </a:gra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9BC0F123-1A1C-4F3D-9F76-AE1D68B79675}"/>
              </a:ext>
            </a:extLst>
          </p:cNvPr>
          <p:cNvSpPr/>
          <p:nvPr userDrawn="1"/>
        </p:nvSpPr>
        <p:spPr>
          <a:xfrm>
            <a:off x="2976656" y="6199094"/>
            <a:ext cx="6329269" cy="174811"/>
          </a:xfrm>
          <a:prstGeom prst="roundRect">
            <a:avLst>
              <a:gd name="adj" fmla="val 50000"/>
            </a:avLst>
          </a:prstGeom>
          <a:solidFill>
            <a:schemeClr val="bg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E346DCEF-3EC7-46FF-A936-70803912748C}"/>
              </a:ext>
            </a:extLst>
          </p:cNvPr>
          <p:cNvSpPr txBox="1"/>
          <p:nvPr userDrawn="1"/>
        </p:nvSpPr>
        <p:spPr>
          <a:xfrm>
            <a:off x="830853" y="6141844"/>
            <a:ext cx="2145803" cy="301621"/>
          </a:xfrm>
          <a:prstGeom prst="rect">
            <a:avLst/>
          </a:prstGeom>
          <a:noFill/>
        </p:spPr>
        <p:txBody>
          <a:bodyPr wrap="square" rtlCol="0">
            <a:spAutoFit/>
          </a:bodyPr>
          <a:lstStyle/>
          <a:p>
            <a:pPr>
              <a:lnSpc>
                <a:spcPct val="80000"/>
              </a:lnSpc>
            </a:pPr>
            <a:r>
              <a:rPr lang="en-US" sz="1600" b="1" spc="0" dirty="0">
                <a:solidFill>
                  <a:schemeClr val="bg1">
                    <a:alpha val="40000"/>
                  </a:schemeClr>
                </a:solidFill>
                <a:latin typeface="Nexa Bold" panose="02000000000000000000" pitchFamily="50" charset="0"/>
              </a:rPr>
              <a:t>2019 Epic </a:t>
            </a:r>
            <a:r>
              <a:rPr lang="en-US" sz="1600" b="1" spc="0" dirty="0">
                <a:solidFill>
                  <a:schemeClr val="bg1">
                    <a:alpha val="40000"/>
                  </a:schemeClr>
                </a:solidFill>
                <a:latin typeface="Nexa Light" panose="02000000000000000000" pitchFamily="50" charset="0"/>
              </a:rPr>
              <a:t>Business</a:t>
            </a:r>
            <a:endParaRPr lang="en-US" sz="1600" b="0" spc="0" dirty="0">
              <a:solidFill>
                <a:schemeClr val="bg1">
                  <a:alpha val="40000"/>
                </a:schemeClr>
              </a:solidFill>
              <a:latin typeface="Nexa Light" panose="02000000000000000000" pitchFamily="50" charset="0"/>
            </a:endParaRPr>
          </a:p>
        </p:txBody>
      </p:sp>
      <p:grpSp>
        <p:nvGrpSpPr>
          <p:cNvPr id="4" name="Group 3">
            <a:extLst>
              <a:ext uri="{FF2B5EF4-FFF2-40B4-BE49-F238E27FC236}">
                <a16:creationId xmlns:a16="http://schemas.microsoft.com/office/drawing/2014/main" id="{1B270491-BBEC-4B27-8AB5-273A515040F4}"/>
              </a:ext>
            </a:extLst>
          </p:cNvPr>
          <p:cNvGrpSpPr/>
          <p:nvPr userDrawn="1"/>
        </p:nvGrpSpPr>
        <p:grpSpPr>
          <a:xfrm>
            <a:off x="9596438" y="6169620"/>
            <a:ext cx="1300925" cy="233758"/>
            <a:chOff x="7252748" y="4797701"/>
            <a:chExt cx="1834865" cy="329700"/>
          </a:xfrm>
          <a:solidFill>
            <a:schemeClr val="bg1">
              <a:alpha val="20000"/>
            </a:schemeClr>
          </a:solidFill>
        </p:grpSpPr>
        <p:sp>
          <p:nvSpPr>
            <p:cNvPr id="5" name="Freeform 85">
              <a:extLst>
                <a:ext uri="{FF2B5EF4-FFF2-40B4-BE49-F238E27FC236}">
                  <a16:creationId xmlns:a16="http://schemas.microsoft.com/office/drawing/2014/main" id="{014D3B4C-EBF9-4F58-8E63-24A9FA07C340}"/>
                </a:ext>
              </a:extLst>
            </p:cNvPr>
            <p:cNvSpPr>
              <a:spLocks noChangeArrowheads="1"/>
            </p:cNvSpPr>
            <p:nvPr userDrawn="1"/>
          </p:nvSpPr>
          <p:spPr bwMode="auto">
            <a:xfrm>
              <a:off x="8738820" y="4846267"/>
              <a:ext cx="348793" cy="280359"/>
            </a:xfrm>
            <a:custGeom>
              <a:avLst/>
              <a:gdLst>
                <a:gd name="T0" fmla="*/ 250282 w 462"/>
                <a:gd name="T1" fmla="*/ 24258 h 374"/>
                <a:gd name="T2" fmla="*/ 250282 w 462"/>
                <a:gd name="T3" fmla="*/ 24258 h 374"/>
                <a:gd name="T4" fmla="*/ 221508 w 462"/>
                <a:gd name="T5" fmla="*/ 33962 h 374"/>
                <a:gd name="T6" fmla="*/ 240510 w 462"/>
                <a:gd name="T7" fmla="*/ 5391 h 374"/>
                <a:gd name="T8" fmla="*/ 211192 w 462"/>
                <a:gd name="T9" fmla="*/ 19407 h 374"/>
                <a:gd name="T10" fmla="*/ 173189 w 462"/>
                <a:gd name="T11" fmla="*/ 0 h 374"/>
                <a:gd name="T12" fmla="*/ 119983 w 462"/>
                <a:gd name="T13" fmla="*/ 52829 h 374"/>
                <a:gd name="T14" fmla="*/ 124870 w 462"/>
                <a:gd name="T15" fmla="*/ 62532 h 374"/>
                <a:gd name="T16" fmla="*/ 19002 w 462"/>
                <a:gd name="T17" fmla="*/ 10242 h 374"/>
                <a:gd name="T18" fmla="*/ 9229 w 462"/>
                <a:gd name="T19" fmla="*/ 38813 h 374"/>
                <a:gd name="T20" fmla="*/ 33118 w 462"/>
                <a:gd name="T21" fmla="*/ 81400 h 374"/>
                <a:gd name="T22" fmla="*/ 9229 w 462"/>
                <a:gd name="T23" fmla="*/ 72236 h 374"/>
                <a:gd name="T24" fmla="*/ 9229 w 462"/>
                <a:gd name="T25" fmla="*/ 72236 h 374"/>
                <a:gd name="T26" fmla="*/ 53205 w 462"/>
                <a:gd name="T27" fmla="*/ 124526 h 374"/>
                <a:gd name="T28" fmla="*/ 38004 w 462"/>
                <a:gd name="T29" fmla="*/ 124526 h 374"/>
                <a:gd name="T30" fmla="*/ 28774 w 462"/>
                <a:gd name="T31" fmla="*/ 124526 h 374"/>
                <a:gd name="T32" fmla="*/ 77093 w 462"/>
                <a:gd name="T33" fmla="*/ 158487 h 374"/>
                <a:gd name="T34" fmla="*/ 14116 w 462"/>
                <a:gd name="T35" fmla="*/ 182206 h 374"/>
                <a:gd name="T36" fmla="*/ 0 w 462"/>
                <a:gd name="T37" fmla="*/ 182206 h 374"/>
                <a:gd name="T38" fmla="*/ 77093 w 462"/>
                <a:gd name="T39" fmla="*/ 201074 h 374"/>
                <a:gd name="T40" fmla="*/ 221508 w 462"/>
                <a:gd name="T41" fmla="*/ 57681 h 374"/>
                <a:gd name="T42" fmla="*/ 221508 w 462"/>
                <a:gd name="T43" fmla="*/ 52829 h 374"/>
                <a:gd name="T44" fmla="*/ 250282 w 462"/>
                <a:gd name="T45" fmla="*/ 24258 h 37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62" h="374">
                  <a:moveTo>
                    <a:pt x="461" y="45"/>
                  </a:moveTo>
                  <a:lnTo>
                    <a:pt x="461" y="45"/>
                  </a:lnTo>
                  <a:cubicBezTo>
                    <a:pt x="443" y="54"/>
                    <a:pt x="425" y="63"/>
                    <a:pt x="408" y="63"/>
                  </a:cubicBezTo>
                  <a:cubicBezTo>
                    <a:pt x="425" y="54"/>
                    <a:pt x="443" y="36"/>
                    <a:pt x="443" y="10"/>
                  </a:cubicBezTo>
                  <a:cubicBezTo>
                    <a:pt x="425" y="19"/>
                    <a:pt x="408" y="27"/>
                    <a:pt x="389" y="36"/>
                  </a:cubicBezTo>
                  <a:cubicBezTo>
                    <a:pt x="372" y="19"/>
                    <a:pt x="345" y="0"/>
                    <a:pt x="319" y="0"/>
                  </a:cubicBezTo>
                  <a:cubicBezTo>
                    <a:pt x="265" y="0"/>
                    <a:pt x="221" y="45"/>
                    <a:pt x="221" y="98"/>
                  </a:cubicBezTo>
                  <a:cubicBezTo>
                    <a:pt x="221" y="107"/>
                    <a:pt x="221" y="116"/>
                    <a:pt x="230" y="116"/>
                  </a:cubicBezTo>
                  <a:cubicBezTo>
                    <a:pt x="151" y="116"/>
                    <a:pt x="79" y="81"/>
                    <a:pt x="35" y="19"/>
                  </a:cubicBezTo>
                  <a:cubicBezTo>
                    <a:pt x="26" y="36"/>
                    <a:pt x="17" y="54"/>
                    <a:pt x="17" y="72"/>
                  </a:cubicBezTo>
                  <a:cubicBezTo>
                    <a:pt x="17" y="98"/>
                    <a:pt x="35" y="134"/>
                    <a:pt x="61" y="151"/>
                  </a:cubicBezTo>
                  <a:cubicBezTo>
                    <a:pt x="44" y="143"/>
                    <a:pt x="35" y="143"/>
                    <a:pt x="17" y="134"/>
                  </a:cubicBezTo>
                  <a:cubicBezTo>
                    <a:pt x="17" y="178"/>
                    <a:pt x="53" y="222"/>
                    <a:pt x="98" y="231"/>
                  </a:cubicBezTo>
                  <a:cubicBezTo>
                    <a:pt x="89" y="231"/>
                    <a:pt x="79" y="231"/>
                    <a:pt x="70" y="231"/>
                  </a:cubicBezTo>
                  <a:cubicBezTo>
                    <a:pt x="61" y="231"/>
                    <a:pt x="61" y="231"/>
                    <a:pt x="53" y="231"/>
                  </a:cubicBezTo>
                  <a:cubicBezTo>
                    <a:pt x="61" y="266"/>
                    <a:pt x="98" y="294"/>
                    <a:pt x="142" y="294"/>
                  </a:cubicBezTo>
                  <a:cubicBezTo>
                    <a:pt x="106" y="319"/>
                    <a:pt x="70" y="338"/>
                    <a:pt x="26" y="338"/>
                  </a:cubicBezTo>
                  <a:cubicBezTo>
                    <a:pt x="17" y="338"/>
                    <a:pt x="8" y="338"/>
                    <a:pt x="0" y="338"/>
                  </a:cubicBezTo>
                  <a:cubicBezTo>
                    <a:pt x="44" y="364"/>
                    <a:pt x="89" y="373"/>
                    <a:pt x="142" y="373"/>
                  </a:cubicBezTo>
                  <a:cubicBezTo>
                    <a:pt x="319" y="373"/>
                    <a:pt x="408" y="231"/>
                    <a:pt x="408" y="107"/>
                  </a:cubicBezTo>
                  <a:lnTo>
                    <a:pt x="408" y="98"/>
                  </a:lnTo>
                  <a:cubicBezTo>
                    <a:pt x="434" y="81"/>
                    <a:pt x="443" y="72"/>
                    <a:pt x="461" y="45"/>
                  </a:cubicBezTo>
                </a:path>
              </a:pathLst>
            </a:custGeom>
            <a:grpFill/>
            <a:ln>
              <a:noFill/>
            </a:ln>
            <a:effectLst/>
          </p:spPr>
          <p:txBody>
            <a:bodyPr wrap="none" lIns="34290" tIns="17145" rIns="34290" bIns="17145" anchor="ctr"/>
            <a:lstStyle/>
            <a:p>
              <a:endParaRPr lang="en-US" dirty="0"/>
            </a:p>
          </p:txBody>
        </p:sp>
        <p:sp>
          <p:nvSpPr>
            <p:cNvPr id="6" name="Freeform 87">
              <a:extLst>
                <a:ext uri="{FF2B5EF4-FFF2-40B4-BE49-F238E27FC236}">
                  <a16:creationId xmlns:a16="http://schemas.microsoft.com/office/drawing/2014/main" id="{1B424BAF-5C9F-4A5C-A322-38CAD4DD32DC}"/>
                </a:ext>
              </a:extLst>
            </p:cNvPr>
            <p:cNvSpPr>
              <a:spLocks noChangeArrowheads="1"/>
            </p:cNvSpPr>
            <p:nvPr userDrawn="1"/>
          </p:nvSpPr>
          <p:spPr bwMode="auto">
            <a:xfrm>
              <a:off x="7995784" y="4797701"/>
              <a:ext cx="322302" cy="328925"/>
            </a:xfrm>
            <a:custGeom>
              <a:avLst/>
              <a:gdLst>
                <a:gd name="T0" fmla="*/ 187705 w 426"/>
                <a:gd name="T1" fmla="*/ 115822 h 435"/>
                <a:gd name="T2" fmla="*/ 187705 w 426"/>
                <a:gd name="T3" fmla="*/ 115822 h 435"/>
                <a:gd name="T4" fmla="*/ 115888 w 426"/>
                <a:gd name="T5" fmla="*/ 188143 h 435"/>
                <a:gd name="T6" fmla="*/ 42982 w 426"/>
                <a:gd name="T7" fmla="*/ 115822 h 435"/>
                <a:gd name="T8" fmla="*/ 47878 w 426"/>
                <a:gd name="T9" fmla="*/ 106034 h 435"/>
                <a:gd name="T10" fmla="*/ 0 w 426"/>
                <a:gd name="T11" fmla="*/ 106034 h 435"/>
                <a:gd name="T12" fmla="*/ 0 w 426"/>
                <a:gd name="T13" fmla="*/ 197387 h 435"/>
                <a:gd name="T14" fmla="*/ 33733 w 426"/>
                <a:gd name="T15" fmla="*/ 235994 h 435"/>
                <a:gd name="T16" fmla="*/ 197498 w 426"/>
                <a:gd name="T17" fmla="*/ 235994 h 435"/>
                <a:gd name="T18" fmla="*/ 231231 w 426"/>
                <a:gd name="T19" fmla="*/ 197387 h 435"/>
                <a:gd name="T20" fmla="*/ 231231 w 426"/>
                <a:gd name="T21" fmla="*/ 106034 h 435"/>
                <a:gd name="T22" fmla="*/ 183353 w 426"/>
                <a:gd name="T23" fmla="*/ 106034 h 435"/>
                <a:gd name="T24" fmla="*/ 187705 w 426"/>
                <a:gd name="T25" fmla="*/ 115822 h 435"/>
                <a:gd name="T26" fmla="*/ 197498 w 426"/>
                <a:gd name="T27" fmla="*/ 0 h 435"/>
                <a:gd name="T28" fmla="*/ 197498 w 426"/>
                <a:gd name="T29" fmla="*/ 0 h 435"/>
                <a:gd name="T30" fmla="*/ 33733 w 426"/>
                <a:gd name="T31" fmla="*/ 0 h 435"/>
                <a:gd name="T32" fmla="*/ 0 w 426"/>
                <a:gd name="T33" fmla="*/ 38607 h 435"/>
                <a:gd name="T34" fmla="*/ 0 w 426"/>
                <a:gd name="T35" fmla="*/ 77215 h 435"/>
                <a:gd name="T36" fmla="*/ 57672 w 426"/>
                <a:gd name="T37" fmla="*/ 77215 h 435"/>
                <a:gd name="T38" fmla="*/ 115888 w 426"/>
                <a:gd name="T39" fmla="*/ 48395 h 435"/>
                <a:gd name="T40" fmla="*/ 173559 w 426"/>
                <a:gd name="T41" fmla="*/ 77215 h 435"/>
                <a:gd name="T42" fmla="*/ 231231 w 426"/>
                <a:gd name="T43" fmla="*/ 77215 h 435"/>
                <a:gd name="T44" fmla="*/ 231231 w 426"/>
                <a:gd name="T45" fmla="*/ 38607 h 435"/>
                <a:gd name="T46" fmla="*/ 197498 w 426"/>
                <a:gd name="T47" fmla="*/ 0 h 435"/>
                <a:gd name="T48" fmla="*/ 212188 w 426"/>
                <a:gd name="T49" fmla="*/ 48395 h 435"/>
                <a:gd name="T50" fmla="*/ 212188 w 426"/>
                <a:gd name="T51" fmla="*/ 48395 h 435"/>
                <a:gd name="T52" fmla="*/ 207292 w 426"/>
                <a:gd name="T53" fmla="*/ 52745 h 435"/>
                <a:gd name="T54" fmla="*/ 187705 w 426"/>
                <a:gd name="T55" fmla="*/ 52745 h 435"/>
                <a:gd name="T56" fmla="*/ 178456 w 426"/>
                <a:gd name="T57" fmla="*/ 48395 h 435"/>
                <a:gd name="T58" fmla="*/ 178456 w 426"/>
                <a:gd name="T59" fmla="*/ 28820 h 435"/>
                <a:gd name="T60" fmla="*/ 187705 w 426"/>
                <a:gd name="T61" fmla="*/ 19576 h 435"/>
                <a:gd name="T62" fmla="*/ 207292 w 426"/>
                <a:gd name="T63" fmla="*/ 19576 h 435"/>
                <a:gd name="T64" fmla="*/ 212188 w 426"/>
                <a:gd name="T65" fmla="*/ 28820 h 435"/>
                <a:gd name="T66" fmla="*/ 212188 w 426"/>
                <a:gd name="T67" fmla="*/ 48395 h 435"/>
                <a:gd name="T68" fmla="*/ 158869 w 426"/>
                <a:gd name="T69" fmla="*/ 115822 h 435"/>
                <a:gd name="T70" fmla="*/ 158869 w 426"/>
                <a:gd name="T71" fmla="*/ 115822 h 435"/>
                <a:gd name="T72" fmla="*/ 115888 w 426"/>
                <a:gd name="T73" fmla="*/ 72321 h 435"/>
                <a:gd name="T74" fmla="*/ 71818 w 426"/>
                <a:gd name="T75" fmla="*/ 115822 h 435"/>
                <a:gd name="T76" fmla="*/ 115888 w 426"/>
                <a:gd name="T77" fmla="*/ 159323 h 435"/>
                <a:gd name="T78" fmla="*/ 158869 w 426"/>
                <a:gd name="T79" fmla="*/ 115822 h 43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426" h="435">
                  <a:moveTo>
                    <a:pt x="345" y="213"/>
                  </a:moveTo>
                  <a:lnTo>
                    <a:pt x="345" y="213"/>
                  </a:lnTo>
                  <a:cubicBezTo>
                    <a:pt x="345" y="284"/>
                    <a:pt x="284" y="346"/>
                    <a:pt x="213" y="346"/>
                  </a:cubicBezTo>
                  <a:cubicBezTo>
                    <a:pt x="142" y="346"/>
                    <a:pt x="79" y="284"/>
                    <a:pt x="79" y="213"/>
                  </a:cubicBezTo>
                  <a:cubicBezTo>
                    <a:pt x="79" y="203"/>
                    <a:pt x="88" y="203"/>
                    <a:pt x="88" y="195"/>
                  </a:cubicBezTo>
                  <a:cubicBezTo>
                    <a:pt x="0" y="195"/>
                    <a:pt x="0" y="195"/>
                    <a:pt x="0" y="195"/>
                  </a:cubicBezTo>
                  <a:cubicBezTo>
                    <a:pt x="0" y="363"/>
                    <a:pt x="0" y="363"/>
                    <a:pt x="0" y="363"/>
                  </a:cubicBezTo>
                  <a:cubicBezTo>
                    <a:pt x="0" y="399"/>
                    <a:pt x="26" y="434"/>
                    <a:pt x="62" y="434"/>
                  </a:cubicBezTo>
                  <a:cubicBezTo>
                    <a:pt x="363" y="434"/>
                    <a:pt x="363" y="434"/>
                    <a:pt x="363" y="434"/>
                  </a:cubicBezTo>
                  <a:cubicBezTo>
                    <a:pt x="398" y="434"/>
                    <a:pt x="425" y="399"/>
                    <a:pt x="425" y="363"/>
                  </a:cubicBezTo>
                  <a:cubicBezTo>
                    <a:pt x="425" y="195"/>
                    <a:pt x="425" y="195"/>
                    <a:pt x="425" y="195"/>
                  </a:cubicBezTo>
                  <a:cubicBezTo>
                    <a:pt x="337" y="195"/>
                    <a:pt x="337" y="195"/>
                    <a:pt x="337" y="195"/>
                  </a:cubicBezTo>
                  <a:cubicBezTo>
                    <a:pt x="337" y="203"/>
                    <a:pt x="345" y="203"/>
                    <a:pt x="345" y="213"/>
                  </a:cubicBezTo>
                  <a:close/>
                  <a:moveTo>
                    <a:pt x="363" y="0"/>
                  </a:moveTo>
                  <a:lnTo>
                    <a:pt x="363" y="0"/>
                  </a:lnTo>
                  <a:cubicBezTo>
                    <a:pt x="62" y="0"/>
                    <a:pt x="62" y="0"/>
                    <a:pt x="62" y="0"/>
                  </a:cubicBezTo>
                  <a:cubicBezTo>
                    <a:pt x="26" y="0"/>
                    <a:pt x="0" y="36"/>
                    <a:pt x="0" y="71"/>
                  </a:cubicBezTo>
                  <a:cubicBezTo>
                    <a:pt x="0" y="142"/>
                    <a:pt x="0" y="142"/>
                    <a:pt x="0" y="142"/>
                  </a:cubicBezTo>
                  <a:cubicBezTo>
                    <a:pt x="106" y="142"/>
                    <a:pt x="106" y="142"/>
                    <a:pt x="106" y="142"/>
                  </a:cubicBezTo>
                  <a:cubicBezTo>
                    <a:pt x="132" y="106"/>
                    <a:pt x="168" y="89"/>
                    <a:pt x="213" y="89"/>
                  </a:cubicBezTo>
                  <a:cubicBezTo>
                    <a:pt x="257" y="89"/>
                    <a:pt x="292" y="106"/>
                    <a:pt x="319" y="142"/>
                  </a:cubicBezTo>
                  <a:cubicBezTo>
                    <a:pt x="425" y="142"/>
                    <a:pt x="425" y="142"/>
                    <a:pt x="425" y="142"/>
                  </a:cubicBezTo>
                  <a:cubicBezTo>
                    <a:pt x="425" y="71"/>
                    <a:pt x="425" y="71"/>
                    <a:pt x="425" y="71"/>
                  </a:cubicBezTo>
                  <a:cubicBezTo>
                    <a:pt x="425" y="36"/>
                    <a:pt x="398" y="0"/>
                    <a:pt x="363" y="0"/>
                  </a:cubicBezTo>
                  <a:close/>
                  <a:moveTo>
                    <a:pt x="390" y="89"/>
                  </a:moveTo>
                  <a:lnTo>
                    <a:pt x="390" y="89"/>
                  </a:lnTo>
                  <a:cubicBezTo>
                    <a:pt x="390" y="89"/>
                    <a:pt x="390" y="97"/>
                    <a:pt x="381" y="97"/>
                  </a:cubicBezTo>
                  <a:cubicBezTo>
                    <a:pt x="345" y="97"/>
                    <a:pt x="345" y="97"/>
                    <a:pt x="345" y="97"/>
                  </a:cubicBezTo>
                  <a:cubicBezTo>
                    <a:pt x="337" y="97"/>
                    <a:pt x="328" y="89"/>
                    <a:pt x="328" y="89"/>
                  </a:cubicBezTo>
                  <a:cubicBezTo>
                    <a:pt x="328" y="53"/>
                    <a:pt x="328" y="53"/>
                    <a:pt x="328" y="53"/>
                  </a:cubicBezTo>
                  <a:cubicBezTo>
                    <a:pt x="328" y="44"/>
                    <a:pt x="337" y="36"/>
                    <a:pt x="345" y="36"/>
                  </a:cubicBezTo>
                  <a:cubicBezTo>
                    <a:pt x="381" y="36"/>
                    <a:pt x="381" y="36"/>
                    <a:pt x="381" y="36"/>
                  </a:cubicBezTo>
                  <a:cubicBezTo>
                    <a:pt x="390" y="36"/>
                    <a:pt x="390" y="44"/>
                    <a:pt x="390" y="53"/>
                  </a:cubicBezTo>
                  <a:lnTo>
                    <a:pt x="390" y="89"/>
                  </a:lnTo>
                  <a:close/>
                  <a:moveTo>
                    <a:pt x="292" y="213"/>
                  </a:moveTo>
                  <a:lnTo>
                    <a:pt x="292" y="213"/>
                  </a:lnTo>
                  <a:cubicBezTo>
                    <a:pt x="292" y="168"/>
                    <a:pt x="257" y="133"/>
                    <a:pt x="213" y="133"/>
                  </a:cubicBezTo>
                  <a:cubicBezTo>
                    <a:pt x="168" y="133"/>
                    <a:pt x="132" y="168"/>
                    <a:pt x="132" y="213"/>
                  </a:cubicBezTo>
                  <a:cubicBezTo>
                    <a:pt x="132" y="257"/>
                    <a:pt x="168" y="293"/>
                    <a:pt x="213" y="293"/>
                  </a:cubicBezTo>
                  <a:cubicBezTo>
                    <a:pt x="257" y="293"/>
                    <a:pt x="292" y="257"/>
                    <a:pt x="292" y="213"/>
                  </a:cubicBezTo>
                  <a:close/>
                </a:path>
              </a:pathLst>
            </a:custGeom>
            <a:grpFill/>
            <a:ln>
              <a:noFill/>
            </a:ln>
            <a:effectLst/>
          </p:spPr>
          <p:txBody>
            <a:bodyPr wrap="none" lIns="34290" tIns="17145" rIns="34290" bIns="17145" anchor="ctr"/>
            <a:lstStyle/>
            <a:p>
              <a:endParaRPr lang="en-US" dirty="0"/>
            </a:p>
          </p:txBody>
        </p:sp>
        <p:sp>
          <p:nvSpPr>
            <p:cNvPr id="7" name="Freeform 106">
              <a:extLst>
                <a:ext uri="{FF2B5EF4-FFF2-40B4-BE49-F238E27FC236}">
                  <a16:creationId xmlns:a16="http://schemas.microsoft.com/office/drawing/2014/main" id="{790CCE42-78C1-42EC-82CF-4393E2C91682}"/>
                </a:ext>
              </a:extLst>
            </p:cNvPr>
            <p:cNvSpPr>
              <a:spLocks noChangeArrowheads="1"/>
            </p:cNvSpPr>
            <p:nvPr userDrawn="1"/>
          </p:nvSpPr>
          <p:spPr bwMode="auto">
            <a:xfrm>
              <a:off x="7252748" y="4802892"/>
              <a:ext cx="322302" cy="324509"/>
            </a:xfrm>
            <a:custGeom>
              <a:avLst/>
              <a:gdLst>
                <a:gd name="T0" fmla="*/ 202395 w 426"/>
                <a:gd name="T1" fmla="*/ 0 h 427"/>
                <a:gd name="T2" fmla="*/ 202395 w 426"/>
                <a:gd name="T3" fmla="*/ 0 h 427"/>
                <a:gd name="T4" fmla="*/ 28836 w 426"/>
                <a:gd name="T5" fmla="*/ 0 h 427"/>
                <a:gd name="T6" fmla="*/ 0 w 426"/>
                <a:gd name="T7" fmla="*/ 28965 h 427"/>
                <a:gd name="T8" fmla="*/ 0 w 426"/>
                <a:gd name="T9" fmla="*/ 203304 h 427"/>
                <a:gd name="T10" fmla="*/ 28836 w 426"/>
                <a:gd name="T11" fmla="*/ 232815 h 427"/>
                <a:gd name="T12" fmla="*/ 115888 w 426"/>
                <a:gd name="T13" fmla="*/ 232815 h 427"/>
                <a:gd name="T14" fmla="*/ 115888 w 426"/>
                <a:gd name="T15" fmla="*/ 149745 h 427"/>
                <a:gd name="T16" fmla="*/ 87052 w 426"/>
                <a:gd name="T17" fmla="*/ 149745 h 427"/>
                <a:gd name="T18" fmla="*/ 87052 w 426"/>
                <a:gd name="T19" fmla="*/ 111489 h 427"/>
                <a:gd name="T20" fmla="*/ 115888 w 426"/>
                <a:gd name="T21" fmla="*/ 111489 h 427"/>
                <a:gd name="T22" fmla="*/ 115888 w 426"/>
                <a:gd name="T23" fmla="*/ 91815 h 427"/>
                <a:gd name="T24" fmla="*/ 163766 w 426"/>
                <a:gd name="T25" fmla="*/ 43721 h 427"/>
                <a:gd name="T26" fmla="*/ 188249 w 426"/>
                <a:gd name="T27" fmla="*/ 43721 h 427"/>
                <a:gd name="T28" fmla="*/ 188249 w 426"/>
                <a:gd name="T29" fmla="*/ 87442 h 427"/>
                <a:gd name="T30" fmla="*/ 168663 w 426"/>
                <a:gd name="T31" fmla="*/ 87442 h 427"/>
                <a:gd name="T32" fmla="*/ 158869 w 426"/>
                <a:gd name="T33" fmla="*/ 91815 h 427"/>
                <a:gd name="T34" fmla="*/ 158869 w 426"/>
                <a:gd name="T35" fmla="*/ 111489 h 427"/>
                <a:gd name="T36" fmla="*/ 188249 w 426"/>
                <a:gd name="T37" fmla="*/ 111489 h 427"/>
                <a:gd name="T38" fmla="*/ 188249 w 426"/>
                <a:gd name="T39" fmla="*/ 149745 h 427"/>
                <a:gd name="T40" fmla="*/ 158869 w 426"/>
                <a:gd name="T41" fmla="*/ 149745 h 427"/>
                <a:gd name="T42" fmla="*/ 158869 w 426"/>
                <a:gd name="T43" fmla="*/ 232815 h 427"/>
                <a:gd name="T44" fmla="*/ 202395 w 426"/>
                <a:gd name="T45" fmla="*/ 232815 h 427"/>
                <a:gd name="T46" fmla="*/ 231231 w 426"/>
                <a:gd name="T47" fmla="*/ 203304 h 427"/>
                <a:gd name="T48" fmla="*/ 231231 w 426"/>
                <a:gd name="T49" fmla="*/ 28965 h 427"/>
                <a:gd name="T50" fmla="*/ 202395 w 426"/>
                <a:gd name="T51" fmla="*/ 0 h 42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26" h="427">
                  <a:moveTo>
                    <a:pt x="372" y="0"/>
                  </a:moveTo>
                  <a:lnTo>
                    <a:pt x="372" y="0"/>
                  </a:lnTo>
                  <a:cubicBezTo>
                    <a:pt x="53" y="0"/>
                    <a:pt x="53" y="0"/>
                    <a:pt x="53" y="0"/>
                  </a:cubicBezTo>
                  <a:cubicBezTo>
                    <a:pt x="27" y="0"/>
                    <a:pt x="0" y="27"/>
                    <a:pt x="0" y="53"/>
                  </a:cubicBezTo>
                  <a:cubicBezTo>
                    <a:pt x="0" y="372"/>
                    <a:pt x="0" y="372"/>
                    <a:pt x="0" y="372"/>
                  </a:cubicBezTo>
                  <a:cubicBezTo>
                    <a:pt x="0" y="399"/>
                    <a:pt x="27" y="426"/>
                    <a:pt x="53" y="426"/>
                  </a:cubicBezTo>
                  <a:cubicBezTo>
                    <a:pt x="213" y="426"/>
                    <a:pt x="213" y="426"/>
                    <a:pt x="213" y="426"/>
                  </a:cubicBezTo>
                  <a:cubicBezTo>
                    <a:pt x="213" y="274"/>
                    <a:pt x="213" y="274"/>
                    <a:pt x="213" y="274"/>
                  </a:cubicBezTo>
                  <a:cubicBezTo>
                    <a:pt x="160" y="274"/>
                    <a:pt x="160" y="274"/>
                    <a:pt x="160" y="274"/>
                  </a:cubicBezTo>
                  <a:cubicBezTo>
                    <a:pt x="160" y="204"/>
                    <a:pt x="160" y="204"/>
                    <a:pt x="160" y="204"/>
                  </a:cubicBezTo>
                  <a:cubicBezTo>
                    <a:pt x="213" y="204"/>
                    <a:pt x="213" y="204"/>
                    <a:pt x="213" y="204"/>
                  </a:cubicBezTo>
                  <a:cubicBezTo>
                    <a:pt x="213" y="168"/>
                    <a:pt x="213" y="168"/>
                    <a:pt x="213" y="168"/>
                  </a:cubicBezTo>
                  <a:cubicBezTo>
                    <a:pt x="213" y="124"/>
                    <a:pt x="257" y="80"/>
                    <a:pt x="301" y="80"/>
                  </a:cubicBezTo>
                  <a:cubicBezTo>
                    <a:pt x="346" y="80"/>
                    <a:pt x="346" y="80"/>
                    <a:pt x="346" y="80"/>
                  </a:cubicBezTo>
                  <a:cubicBezTo>
                    <a:pt x="346" y="160"/>
                    <a:pt x="346" y="160"/>
                    <a:pt x="346" y="160"/>
                  </a:cubicBezTo>
                  <a:cubicBezTo>
                    <a:pt x="310" y="160"/>
                    <a:pt x="310" y="160"/>
                    <a:pt x="310" y="160"/>
                  </a:cubicBezTo>
                  <a:cubicBezTo>
                    <a:pt x="292" y="160"/>
                    <a:pt x="292" y="160"/>
                    <a:pt x="292" y="168"/>
                  </a:cubicBezTo>
                  <a:cubicBezTo>
                    <a:pt x="292" y="204"/>
                    <a:pt x="292" y="204"/>
                    <a:pt x="292" y="204"/>
                  </a:cubicBezTo>
                  <a:cubicBezTo>
                    <a:pt x="346" y="204"/>
                    <a:pt x="346" y="204"/>
                    <a:pt x="346" y="204"/>
                  </a:cubicBezTo>
                  <a:cubicBezTo>
                    <a:pt x="346" y="274"/>
                    <a:pt x="346" y="274"/>
                    <a:pt x="346" y="274"/>
                  </a:cubicBezTo>
                  <a:cubicBezTo>
                    <a:pt x="292" y="274"/>
                    <a:pt x="292" y="274"/>
                    <a:pt x="292" y="274"/>
                  </a:cubicBezTo>
                  <a:cubicBezTo>
                    <a:pt x="292" y="426"/>
                    <a:pt x="292" y="426"/>
                    <a:pt x="292" y="426"/>
                  </a:cubicBezTo>
                  <a:cubicBezTo>
                    <a:pt x="372" y="426"/>
                    <a:pt x="372" y="426"/>
                    <a:pt x="372" y="426"/>
                  </a:cubicBezTo>
                  <a:cubicBezTo>
                    <a:pt x="399" y="426"/>
                    <a:pt x="425" y="399"/>
                    <a:pt x="425" y="372"/>
                  </a:cubicBezTo>
                  <a:cubicBezTo>
                    <a:pt x="425" y="53"/>
                    <a:pt x="425" y="53"/>
                    <a:pt x="425" y="53"/>
                  </a:cubicBezTo>
                  <a:cubicBezTo>
                    <a:pt x="425" y="27"/>
                    <a:pt x="399" y="0"/>
                    <a:pt x="372" y="0"/>
                  </a:cubicBezTo>
                </a:path>
              </a:pathLst>
            </a:custGeom>
            <a:grpFill/>
            <a:ln>
              <a:noFill/>
            </a:ln>
            <a:effectLst/>
          </p:spPr>
          <p:txBody>
            <a:bodyPr wrap="none" lIns="34290" tIns="17145" rIns="34290" bIns="17145" anchor="ctr"/>
            <a:lstStyle/>
            <a:p>
              <a:endParaRPr lang="en-US" dirty="0"/>
            </a:p>
          </p:txBody>
        </p:sp>
      </p:grpSp>
      <p:sp>
        <p:nvSpPr>
          <p:cNvPr id="8" name="Freeform: Shape 7">
            <a:extLst>
              <a:ext uri="{FF2B5EF4-FFF2-40B4-BE49-F238E27FC236}">
                <a16:creationId xmlns:a16="http://schemas.microsoft.com/office/drawing/2014/main" id="{2C4B23B8-56CE-4644-BFE2-0865A1A49EF6}"/>
              </a:ext>
            </a:extLst>
          </p:cNvPr>
          <p:cNvSpPr/>
          <p:nvPr userDrawn="1"/>
        </p:nvSpPr>
        <p:spPr>
          <a:xfrm>
            <a:off x="11768220" y="2144806"/>
            <a:ext cx="423780" cy="2568388"/>
          </a:xfrm>
          <a:custGeom>
            <a:avLst/>
            <a:gdLst>
              <a:gd name="connsiteX0" fmla="*/ 219640 w 423780"/>
              <a:gd name="connsiteY0" fmla="*/ 0 h 2568388"/>
              <a:gd name="connsiteX1" fmla="*/ 423780 w 423780"/>
              <a:gd name="connsiteY1" fmla="*/ 0 h 2568388"/>
              <a:gd name="connsiteX2" fmla="*/ 423780 w 423780"/>
              <a:gd name="connsiteY2" fmla="*/ 2568388 h 2568388"/>
              <a:gd name="connsiteX3" fmla="*/ 219640 w 423780"/>
              <a:gd name="connsiteY3" fmla="*/ 2568388 h 2568388"/>
              <a:gd name="connsiteX4" fmla="*/ 0 w 423780"/>
              <a:gd name="connsiteY4" fmla="*/ 2348748 h 2568388"/>
              <a:gd name="connsiteX5" fmla="*/ 0 w 423780"/>
              <a:gd name="connsiteY5" fmla="*/ 219640 h 2568388"/>
              <a:gd name="connsiteX6" fmla="*/ 219640 w 423780"/>
              <a:gd name="connsiteY6" fmla="*/ 0 h 25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 h="2568388">
                <a:moveTo>
                  <a:pt x="219640" y="0"/>
                </a:moveTo>
                <a:lnTo>
                  <a:pt x="423780" y="0"/>
                </a:lnTo>
                <a:lnTo>
                  <a:pt x="423780" y="2568388"/>
                </a:lnTo>
                <a:lnTo>
                  <a:pt x="219640" y="2568388"/>
                </a:lnTo>
                <a:cubicBezTo>
                  <a:pt x="98336" y="2568388"/>
                  <a:pt x="0" y="2470052"/>
                  <a:pt x="0" y="2348748"/>
                </a:cubicBezTo>
                <a:lnTo>
                  <a:pt x="0" y="219640"/>
                </a:lnTo>
                <a:cubicBezTo>
                  <a:pt x="0" y="98336"/>
                  <a:pt x="98336" y="0"/>
                  <a:pt x="219640" y="0"/>
                </a:cubicBez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571CD0F5-1D31-47A2-966E-C8FD0ECE0BB3}"/>
              </a:ext>
            </a:extLst>
          </p:cNvPr>
          <p:cNvSpPr txBox="1"/>
          <p:nvPr userDrawn="1"/>
        </p:nvSpPr>
        <p:spPr>
          <a:xfrm rot="16200000">
            <a:off x="10907208" y="3304350"/>
            <a:ext cx="2145803" cy="249299"/>
          </a:xfrm>
          <a:prstGeom prst="rect">
            <a:avLst/>
          </a:prstGeom>
          <a:noFill/>
        </p:spPr>
        <p:txBody>
          <a:bodyPr wrap="square" rtlCol="0">
            <a:spAutoFit/>
          </a:bodyPr>
          <a:lstStyle/>
          <a:p>
            <a:pPr algn="ctr">
              <a:lnSpc>
                <a:spcPct val="80000"/>
              </a:lnSpc>
            </a:pPr>
            <a:r>
              <a:rPr lang="en-US" sz="1200" b="0" spc="300" dirty="0">
                <a:solidFill>
                  <a:schemeClr val="bg1"/>
                </a:solidFill>
                <a:latin typeface="Nexa Light" panose="02000000000000000000" pitchFamily="50" charset="0"/>
              </a:rPr>
              <a:t>www.website.com</a:t>
            </a:r>
          </a:p>
        </p:txBody>
      </p:sp>
      <p:sp>
        <p:nvSpPr>
          <p:cNvPr id="10" name="TextBox 9">
            <a:extLst>
              <a:ext uri="{FF2B5EF4-FFF2-40B4-BE49-F238E27FC236}">
                <a16:creationId xmlns:a16="http://schemas.microsoft.com/office/drawing/2014/main" id="{6C3E2F8F-737A-4743-B363-462607B8F705}"/>
              </a:ext>
            </a:extLst>
          </p:cNvPr>
          <p:cNvSpPr txBox="1"/>
          <p:nvPr userDrawn="1"/>
        </p:nvSpPr>
        <p:spPr>
          <a:xfrm>
            <a:off x="8972787" y="157648"/>
            <a:ext cx="2987231" cy="1446550"/>
          </a:xfrm>
          <a:prstGeom prst="rect">
            <a:avLst/>
          </a:prstGeom>
          <a:noFill/>
        </p:spPr>
        <p:txBody>
          <a:bodyPr wrap="square" rtlCol="0">
            <a:spAutoFit/>
          </a:bodyPr>
          <a:lstStyle/>
          <a:p>
            <a:pPr algn="r"/>
            <a:fld id="{260E2A6B-A809-4840-BF14-8648BC0BDF87}" type="slidenum">
              <a:rPr lang="id-ID" sz="8800" b="0" i="0" strike="noStrike" spc="0" smtClean="0">
                <a:solidFill>
                  <a:schemeClr val="bg1">
                    <a:lumMod val="95000"/>
                    <a:alpha val="12000"/>
                  </a:schemeClr>
                </a:solidFill>
                <a:latin typeface="Nexa Light" panose="02000000000000000000" pitchFamily="50" charset="0"/>
                <a:ea typeface="Open Sans Semibold" panose="020B0706030804020204" pitchFamily="34" charset="0"/>
                <a:cs typeface="Segoe UI" panose="020B0502040204020203" pitchFamily="34" charset="0"/>
              </a:rPr>
              <a:pPr algn="r"/>
              <a:t>‹#›</a:t>
            </a:fld>
            <a:endParaRPr lang="id-ID" sz="11500" b="0" i="0" strike="noStrike" spc="0" dirty="0">
              <a:solidFill>
                <a:schemeClr val="bg1">
                  <a:lumMod val="95000"/>
                  <a:alpha val="12000"/>
                </a:schemeClr>
              </a:solidFill>
              <a:latin typeface="Nexa Light" panose="02000000000000000000" pitchFamily="50" charset="0"/>
              <a:ea typeface="Open Sans Semibold" panose="020B0706030804020204" pitchFamily="34" charset="0"/>
              <a:cs typeface="Segoe UI" panose="020B0502040204020203" pitchFamily="34" charset="0"/>
            </a:endParaRPr>
          </a:p>
        </p:txBody>
      </p:sp>
      <p:sp>
        <p:nvSpPr>
          <p:cNvPr id="14" name="Picture Placeholder 13">
            <a:extLst>
              <a:ext uri="{FF2B5EF4-FFF2-40B4-BE49-F238E27FC236}">
                <a16:creationId xmlns:a16="http://schemas.microsoft.com/office/drawing/2014/main" id="{7C219A4A-26B6-4226-A74B-CEF2AD7F4ECF}"/>
              </a:ext>
            </a:extLst>
          </p:cNvPr>
          <p:cNvSpPr>
            <a:spLocks noGrp="1"/>
          </p:cNvSpPr>
          <p:nvPr>
            <p:ph type="pic" sz="quarter" idx="10" hasCustomPrompt="1"/>
          </p:nvPr>
        </p:nvSpPr>
        <p:spPr>
          <a:xfrm>
            <a:off x="5379721" y="670561"/>
            <a:ext cx="6187440" cy="6187440"/>
          </a:xfrm>
          <a:custGeom>
            <a:avLst/>
            <a:gdLst>
              <a:gd name="connsiteX0" fmla="*/ 0 w 6187440"/>
              <a:gd name="connsiteY0" fmla="*/ 0 h 6187440"/>
              <a:gd name="connsiteX1" fmla="*/ 6187440 w 6187440"/>
              <a:gd name="connsiteY1" fmla="*/ 0 h 6187440"/>
              <a:gd name="connsiteX2" fmla="*/ 6187440 w 6187440"/>
              <a:gd name="connsiteY2" fmla="*/ 6187440 h 6187440"/>
              <a:gd name="connsiteX3" fmla="*/ 0 w 6187440"/>
              <a:gd name="connsiteY3" fmla="*/ 6187440 h 6187440"/>
            </a:gdLst>
            <a:ahLst/>
            <a:cxnLst>
              <a:cxn ang="0">
                <a:pos x="connsiteX0" y="connsiteY0"/>
              </a:cxn>
              <a:cxn ang="0">
                <a:pos x="connsiteX1" y="connsiteY1"/>
              </a:cxn>
              <a:cxn ang="0">
                <a:pos x="connsiteX2" y="connsiteY2"/>
              </a:cxn>
              <a:cxn ang="0">
                <a:pos x="connsiteX3" y="connsiteY3"/>
              </a:cxn>
            </a:cxnLst>
            <a:rect l="l" t="t" r="r" b="b"/>
            <a:pathLst>
              <a:path w="6187440" h="6187440">
                <a:moveTo>
                  <a:pt x="0" y="0"/>
                </a:moveTo>
                <a:lnTo>
                  <a:pt x="6187440" y="0"/>
                </a:lnTo>
                <a:lnTo>
                  <a:pt x="6187440" y="6187440"/>
                </a:lnTo>
                <a:lnTo>
                  <a:pt x="0" y="6187440"/>
                </a:lnTo>
                <a:close/>
              </a:path>
            </a:pathLst>
          </a:custGeom>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8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Image Placeholder</a:t>
            </a:r>
          </a:p>
          <a:p>
            <a:endParaRPr lang="en-US" dirty="0"/>
          </a:p>
        </p:txBody>
      </p:sp>
    </p:spTree>
    <p:extLst>
      <p:ext uri="{BB962C8B-B14F-4D97-AF65-F5344CB8AC3E}">
        <p14:creationId xmlns:p14="http://schemas.microsoft.com/office/powerpoint/2010/main" val="221233560"/>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57_Custom Layout">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DD35BF0C-8CA1-4D10-925B-B62D42B35597}"/>
              </a:ext>
            </a:extLst>
          </p:cNvPr>
          <p:cNvSpPr>
            <a:spLocks noGrp="1"/>
          </p:cNvSpPr>
          <p:nvPr>
            <p:ph type="pic" sz="quarter" idx="11" hasCustomPrompt="1"/>
          </p:nvPr>
        </p:nvSpPr>
        <p:spPr>
          <a:xfrm>
            <a:off x="1304730" y="0"/>
            <a:ext cx="9580296" cy="5096778"/>
          </a:xfrm>
          <a:custGeom>
            <a:avLst/>
            <a:gdLst>
              <a:gd name="connsiteX0" fmla="*/ 1526488 w 9580296"/>
              <a:gd name="connsiteY0" fmla="*/ 1 h 5096778"/>
              <a:gd name="connsiteX1" fmla="*/ 8052672 w 9580296"/>
              <a:gd name="connsiteY1" fmla="*/ 1 h 5096778"/>
              <a:gd name="connsiteX2" fmla="*/ 8051297 w 9580296"/>
              <a:gd name="connsiteY2" fmla="*/ 8125 h 5096778"/>
              <a:gd name="connsiteX3" fmla="*/ 8046265 w 9580296"/>
              <a:gd name="connsiteY3" fmla="*/ 38330 h 5096778"/>
              <a:gd name="connsiteX4" fmla="*/ 8041234 w 9580296"/>
              <a:gd name="connsiteY4" fmla="*/ 65789 h 5096778"/>
              <a:gd name="connsiteX5" fmla="*/ 8036562 w 9580296"/>
              <a:gd name="connsiteY5" fmla="*/ 89678 h 5096778"/>
              <a:gd name="connsiteX6" fmla="*/ 8032608 w 9580296"/>
              <a:gd name="connsiteY6" fmla="*/ 109448 h 5096778"/>
              <a:gd name="connsiteX7" fmla="*/ 8029015 w 9580296"/>
              <a:gd name="connsiteY7" fmla="*/ 124001 h 5096778"/>
              <a:gd name="connsiteX8" fmla="*/ 8021108 w 9580296"/>
              <a:gd name="connsiteY8" fmla="*/ 155029 h 5096778"/>
              <a:gd name="connsiteX9" fmla="*/ 8012842 w 9580296"/>
              <a:gd name="connsiteY9" fmla="*/ 185508 h 5096778"/>
              <a:gd name="connsiteX10" fmla="*/ 8004217 w 9580296"/>
              <a:gd name="connsiteY10" fmla="*/ 216262 h 5096778"/>
              <a:gd name="connsiteX11" fmla="*/ 7995232 w 9580296"/>
              <a:gd name="connsiteY11" fmla="*/ 247015 h 5096778"/>
              <a:gd name="connsiteX12" fmla="*/ 7985528 w 9580296"/>
              <a:gd name="connsiteY12" fmla="*/ 277495 h 5096778"/>
              <a:gd name="connsiteX13" fmla="*/ 7975465 w 9580296"/>
              <a:gd name="connsiteY13" fmla="*/ 308248 h 5096778"/>
              <a:gd name="connsiteX14" fmla="*/ 7965043 w 9580296"/>
              <a:gd name="connsiteY14" fmla="*/ 338727 h 5096778"/>
              <a:gd name="connsiteX15" fmla="*/ 7953902 w 9580296"/>
              <a:gd name="connsiteY15" fmla="*/ 369481 h 5096778"/>
              <a:gd name="connsiteX16" fmla="*/ 7942761 w 9580296"/>
              <a:gd name="connsiteY16" fmla="*/ 399960 h 5096778"/>
              <a:gd name="connsiteX17" fmla="*/ 7931260 w 9580296"/>
              <a:gd name="connsiteY17" fmla="*/ 430714 h 5096778"/>
              <a:gd name="connsiteX18" fmla="*/ 7919401 w 9580296"/>
              <a:gd name="connsiteY18" fmla="*/ 461193 h 5096778"/>
              <a:gd name="connsiteX19" fmla="*/ 7907181 w 9580296"/>
              <a:gd name="connsiteY19" fmla="*/ 491672 h 5096778"/>
              <a:gd name="connsiteX20" fmla="*/ 7894243 w 9580296"/>
              <a:gd name="connsiteY20" fmla="*/ 522151 h 5096778"/>
              <a:gd name="connsiteX21" fmla="*/ 7881665 w 9580296"/>
              <a:gd name="connsiteY21" fmla="*/ 552630 h 5096778"/>
              <a:gd name="connsiteX22" fmla="*/ 7868367 w 9580296"/>
              <a:gd name="connsiteY22" fmla="*/ 583109 h 5096778"/>
              <a:gd name="connsiteX23" fmla="*/ 7854710 w 9580296"/>
              <a:gd name="connsiteY23" fmla="*/ 613588 h 5096778"/>
              <a:gd name="connsiteX24" fmla="*/ 7841413 w 9580296"/>
              <a:gd name="connsiteY24" fmla="*/ 643793 h 5096778"/>
              <a:gd name="connsiteX25" fmla="*/ 7827397 w 9580296"/>
              <a:gd name="connsiteY25" fmla="*/ 673997 h 5096778"/>
              <a:gd name="connsiteX26" fmla="*/ 7813021 w 9580296"/>
              <a:gd name="connsiteY26" fmla="*/ 704202 h 5096778"/>
              <a:gd name="connsiteX27" fmla="*/ 7798645 w 9580296"/>
              <a:gd name="connsiteY27" fmla="*/ 733857 h 5096778"/>
              <a:gd name="connsiteX28" fmla="*/ 7784270 w 9580296"/>
              <a:gd name="connsiteY28" fmla="*/ 764061 h 5096778"/>
              <a:gd name="connsiteX29" fmla="*/ 7769176 w 9580296"/>
              <a:gd name="connsiteY29" fmla="*/ 793991 h 5096778"/>
              <a:gd name="connsiteX30" fmla="*/ 7754081 w 9580296"/>
              <a:gd name="connsiteY30" fmla="*/ 823921 h 5096778"/>
              <a:gd name="connsiteX31" fmla="*/ 7738987 w 9580296"/>
              <a:gd name="connsiteY31" fmla="*/ 853302 h 5096778"/>
              <a:gd name="connsiteX32" fmla="*/ 7708439 w 9580296"/>
              <a:gd name="connsiteY32" fmla="*/ 912338 h 5096778"/>
              <a:gd name="connsiteX33" fmla="*/ 7677172 w 9580296"/>
              <a:gd name="connsiteY33" fmla="*/ 970825 h 5096778"/>
              <a:gd name="connsiteX34" fmla="*/ 7645545 w 9580296"/>
              <a:gd name="connsiteY34" fmla="*/ 1029037 h 5096778"/>
              <a:gd name="connsiteX35" fmla="*/ 7613919 w 9580296"/>
              <a:gd name="connsiteY35" fmla="*/ 1086151 h 5096778"/>
              <a:gd name="connsiteX36" fmla="*/ 7608888 w 9580296"/>
              <a:gd name="connsiteY36" fmla="*/ 1095487 h 5096778"/>
              <a:gd name="connsiteX37" fmla="*/ 7603497 w 9580296"/>
              <a:gd name="connsiteY37" fmla="*/ 1105647 h 5096778"/>
              <a:gd name="connsiteX38" fmla="*/ 7598106 w 9580296"/>
              <a:gd name="connsiteY38" fmla="*/ 1116356 h 5096778"/>
              <a:gd name="connsiteX39" fmla="*/ 7592715 w 9580296"/>
              <a:gd name="connsiteY39" fmla="*/ 1127064 h 5096778"/>
              <a:gd name="connsiteX40" fmla="*/ 7586965 w 9580296"/>
              <a:gd name="connsiteY40" fmla="*/ 1137499 h 5096778"/>
              <a:gd name="connsiteX41" fmla="*/ 7581214 w 9580296"/>
              <a:gd name="connsiteY41" fmla="*/ 1147384 h 5096778"/>
              <a:gd name="connsiteX42" fmla="*/ 7575105 w 9580296"/>
              <a:gd name="connsiteY42" fmla="*/ 1156445 h 5096778"/>
              <a:gd name="connsiteX43" fmla="*/ 7568995 w 9580296"/>
              <a:gd name="connsiteY43" fmla="*/ 1164957 h 5096778"/>
              <a:gd name="connsiteX44" fmla="*/ 7566479 w 9580296"/>
              <a:gd name="connsiteY44" fmla="*/ 1171547 h 5096778"/>
              <a:gd name="connsiteX45" fmla="*/ 7563245 w 9580296"/>
              <a:gd name="connsiteY45" fmla="*/ 1178961 h 5096778"/>
              <a:gd name="connsiteX46" fmla="*/ 7560010 w 9580296"/>
              <a:gd name="connsiteY46" fmla="*/ 1186375 h 5096778"/>
              <a:gd name="connsiteX47" fmla="*/ 7556417 w 9580296"/>
              <a:gd name="connsiteY47" fmla="*/ 1194064 h 5096778"/>
              <a:gd name="connsiteX48" fmla="*/ 7547791 w 9580296"/>
              <a:gd name="connsiteY48" fmla="*/ 1209990 h 5096778"/>
              <a:gd name="connsiteX49" fmla="*/ 7538447 w 9580296"/>
              <a:gd name="connsiteY49" fmla="*/ 1225916 h 5096778"/>
              <a:gd name="connsiteX50" fmla="*/ 7529103 w 9580296"/>
              <a:gd name="connsiteY50" fmla="*/ 1242391 h 5096778"/>
              <a:gd name="connsiteX51" fmla="*/ 7520118 w 9580296"/>
              <a:gd name="connsiteY51" fmla="*/ 1258042 h 5096778"/>
              <a:gd name="connsiteX52" fmla="*/ 7511133 w 9580296"/>
              <a:gd name="connsiteY52" fmla="*/ 1273144 h 5096778"/>
              <a:gd name="connsiteX53" fmla="*/ 7503586 w 9580296"/>
              <a:gd name="connsiteY53" fmla="*/ 1287148 h 5096778"/>
              <a:gd name="connsiteX54" fmla="*/ 7492086 w 9580296"/>
              <a:gd name="connsiteY54" fmla="*/ 1308291 h 5096778"/>
              <a:gd name="connsiteX55" fmla="*/ 7480226 w 9580296"/>
              <a:gd name="connsiteY55" fmla="*/ 1329984 h 5096778"/>
              <a:gd name="connsiteX56" fmla="*/ 7468007 w 9580296"/>
              <a:gd name="connsiteY56" fmla="*/ 1351951 h 5096778"/>
              <a:gd name="connsiteX57" fmla="*/ 7455068 w 9580296"/>
              <a:gd name="connsiteY57" fmla="*/ 1374192 h 5096778"/>
              <a:gd name="connsiteX58" fmla="*/ 7441771 w 9580296"/>
              <a:gd name="connsiteY58" fmla="*/ 1396983 h 5096778"/>
              <a:gd name="connsiteX59" fmla="*/ 7428833 w 9580296"/>
              <a:gd name="connsiteY59" fmla="*/ 1419773 h 5096778"/>
              <a:gd name="connsiteX60" fmla="*/ 7414817 w 9580296"/>
              <a:gd name="connsiteY60" fmla="*/ 1443113 h 5096778"/>
              <a:gd name="connsiteX61" fmla="*/ 7401160 w 9580296"/>
              <a:gd name="connsiteY61" fmla="*/ 1465904 h 5096778"/>
              <a:gd name="connsiteX62" fmla="*/ 7387144 w 9580296"/>
              <a:gd name="connsiteY62" fmla="*/ 1488969 h 5096778"/>
              <a:gd name="connsiteX63" fmla="*/ 7373128 w 9580296"/>
              <a:gd name="connsiteY63" fmla="*/ 1511485 h 5096778"/>
              <a:gd name="connsiteX64" fmla="*/ 7359111 w 9580296"/>
              <a:gd name="connsiteY64" fmla="*/ 1534276 h 5096778"/>
              <a:gd name="connsiteX65" fmla="*/ 7345814 w 9580296"/>
              <a:gd name="connsiteY65" fmla="*/ 1556517 h 5096778"/>
              <a:gd name="connsiteX66" fmla="*/ 7331798 w 9580296"/>
              <a:gd name="connsiteY66" fmla="*/ 1578210 h 5096778"/>
              <a:gd name="connsiteX67" fmla="*/ 7318141 w 9580296"/>
              <a:gd name="connsiteY67" fmla="*/ 1599353 h 5096778"/>
              <a:gd name="connsiteX68" fmla="*/ 7304484 w 9580296"/>
              <a:gd name="connsiteY68" fmla="*/ 1619947 h 5096778"/>
              <a:gd name="connsiteX69" fmla="*/ 7291546 w 9580296"/>
              <a:gd name="connsiteY69" fmla="*/ 1639717 h 5096778"/>
              <a:gd name="connsiteX70" fmla="*/ 7272498 w 9580296"/>
              <a:gd name="connsiteY70" fmla="*/ 1668274 h 5096778"/>
              <a:gd name="connsiteX71" fmla="*/ 7253091 w 9580296"/>
              <a:gd name="connsiteY71" fmla="*/ 1696831 h 5096778"/>
              <a:gd name="connsiteX72" fmla="*/ 7233684 w 9580296"/>
              <a:gd name="connsiteY72" fmla="*/ 1725662 h 5096778"/>
              <a:gd name="connsiteX73" fmla="*/ 7214277 w 9580296"/>
              <a:gd name="connsiteY73" fmla="*/ 1753945 h 5096778"/>
              <a:gd name="connsiteX74" fmla="*/ 7194511 w 9580296"/>
              <a:gd name="connsiteY74" fmla="*/ 1782227 h 5096778"/>
              <a:gd name="connsiteX75" fmla="*/ 7174744 w 9580296"/>
              <a:gd name="connsiteY75" fmla="*/ 1809960 h 5096778"/>
              <a:gd name="connsiteX76" fmla="*/ 7154618 w 9580296"/>
              <a:gd name="connsiteY76" fmla="*/ 1837968 h 5096778"/>
              <a:gd name="connsiteX77" fmla="*/ 7134493 w 9580296"/>
              <a:gd name="connsiteY77" fmla="*/ 1865976 h 5096778"/>
              <a:gd name="connsiteX78" fmla="*/ 7114007 w 9580296"/>
              <a:gd name="connsiteY78" fmla="*/ 1893709 h 5096778"/>
              <a:gd name="connsiteX79" fmla="*/ 7093522 w 9580296"/>
              <a:gd name="connsiteY79" fmla="*/ 1920893 h 5096778"/>
              <a:gd name="connsiteX80" fmla="*/ 7073037 w 9580296"/>
              <a:gd name="connsiteY80" fmla="*/ 1948077 h 5096778"/>
              <a:gd name="connsiteX81" fmla="*/ 7052552 w 9580296"/>
              <a:gd name="connsiteY81" fmla="*/ 1974987 h 5096778"/>
              <a:gd name="connsiteX82" fmla="*/ 7032067 w 9580296"/>
              <a:gd name="connsiteY82" fmla="*/ 2001622 h 5096778"/>
              <a:gd name="connsiteX83" fmla="*/ 7010863 w 9580296"/>
              <a:gd name="connsiteY83" fmla="*/ 2028257 h 5096778"/>
              <a:gd name="connsiteX84" fmla="*/ 6990018 w 9580296"/>
              <a:gd name="connsiteY84" fmla="*/ 2054617 h 5096778"/>
              <a:gd name="connsiteX85" fmla="*/ 6968455 w 9580296"/>
              <a:gd name="connsiteY85" fmla="*/ 2080153 h 5096778"/>
              <a:gd name="connsiteX86" fmla="*/ 6946532 w 9580296"/>
              <a:gd name="connsiteY86" fmla="*/ 2107063 h 5096778"/>
              <a:gd name="connsiteX87" fmla="*/ 6924609 w 9580296"/>
              <a:gd name="connsiteY87" fmla="*/ 2133698 h 5096778"/>
              <a:gd name="connsiteX88" fmla="*/ 6902686 w 9580296"/>
              <a:gd name="connsiteY88" fmla="*/ 2160058 h 5096778"/>
              <a:gd name="connsiteX89" fmla="*/ 6881123 w 9580296"/>
              <a:gd name="connsiteY89" fmla="*/ 2186418 h 5096778"/>
              <a:gd name="connsiteX90" fmla="*/ 6858841 w 9580296"/>
              <a:gd name="connsiteY90" fmla="*/ 2212504 h 5096778"/>
              <a:gd name="connsiteX91" fmla="*/ 6836918 w 9580296"/>
              <a:gd name="connsiteY91" fmla="*/ 2238590 h 5096778"/>
              <a:gd name="connsiteX92" fmla="*/ 6814636 w 9580296"/>
              <a:gd name="connsiteY92" fmla="*/ 2264675 h 5096778"/>
              <a:gd name="connsiteX93" fmla="*/ 6791635 w 9580296"/>
              <a:gd name="connsiteY93" fmla="*/ 2290486 h 5096778"/>
              <a:gd name="connsiteX94" fmla="*/ 6767915 w 9580296"/>
              <a:gd name="connsiteY94" fmla="*/ 2317670 h 5096778"/>
              <a:gd name="connsiteX95" fmla="*/ 6743836 w 9580296"/>
              <a:gd name="connsiteY95" fmla="*/ 2344305 h 5096778"/>
              <a:gd name="connsiteX96" fmla="*/ 6720475 w 9580296"/>
              <a:gd name="connsiteY96" fmla="*/ 2370391 h 5096778"/>
              <a:gd name="connsiteX97" fmla="*/ 6697115 w 9580296"/>
              <a:gd name="connsiteY97" fmla="*/ 2395378 h 5096778"/>
              <a:gd name="connsiteX98" fmla="*/ 6674114 w 9580296"/>
              <a:gd name="connsiteY98" fmla="*/ 2420366 h 5096778"/>
              <a:gd name="connsiteX99" fmla="*/ 6651113 w 9580296"/>
              <a:gd name="connsiteY99" fmla="*/ 2444529 h 5096778"/>
              <a:gd name="connsiteX100" fmla="*/ 6628471 w 9580296"/>
              <a:gd name="connsiteY100" fmla="*/ 2468693 h 5096778"/>
              <a:gd name="connsiteX101" fmla="*/ 6605470 w 9580296"/>
              <a:gd name="connsiteY101" fmla="*/ 2492582 h 5096778"/>
              <a:gd name="connsiteX102" fmla="*/ 6582829 w 9580296"/>
              <a:gd name="connsiteY102" fmla="*/ 2516196 h 5096778"/>
              <a:gd name="connsiteX103" fmla="*/ 6559828 w 9580296"/>
              <a:gd name="connsiteY103" fmla="*/ 2539811 h 5096778"/>
              <a:gd name="connsiteX104" fmla="*/ 6536468 w 9580296"/>
              <a:gd name="connsiteY104" fmla="*/ 2563700 h 5096778"/>
              <a:gd name="connsiteX105" fmla="*/ 6513107 w 9580296"/>
              <a:gd name="connsiteY105" fmla="*/ 2587589 h 5096778"/>
              <a:gd name="connsiteX106" fmla="*/ 6489387 w 9580296"/>
              <a:gd name="connsiteY106" fmla="*/ 2612027 h 5096778"/>
              <a:gd name="connsiteX107" fmla="*/ 6465668 w 9580296"/>
              <a:gd name="connsiteY107" fmla="*/ 2636465 h 5096778"/>
              <a:gd name="connsiteX108" fmla="*/ 6440870 w 9580296"/>
              <a:gd name="connsiteY108" fmla="*/ 2661452 h 5096778"/>
              <a:gd name="connsiteX109" fmla="*/ 6416072 w 9580296"/>
              <a:gd name="connsiteY109" fmla="*/ 2687264 h 5096778"/>
              <a:gd name="connsiteX110" fmla="*/ 6392352 w 9580296"/>
              <a:gd name="connsiteY110" fmla="*/ 2711153 h 5096778"/>
              <a:gd name="connsiteX111" fmla="*/ 6367554 w 9580296"/>
              <a:gd name="connsiteY111" fmla="*/ 2735316 h 5096778"/>
              <a:gd name="connsiteX112" fmla="*/ 6342038 w 9580296"/>
              <a:gd name="connsiteY112" fmla="*/ 2759480 h 5096778"/>
              <a:gd name="connsiteX113" fmla="*/ 6316521 w 9580296"/>
              <a:gd name="connsiteY113" fmla="*/ 2783369 h 5096778"/>
              <a:gd name="connsiteX114" fmla="*/ 6291364 w 9580296"/>
              <a:gd name="connsiteY114" fmla="*/ 2806983 h 5096778"/>
              <a:gd name="connsiteX115" fmla="*/ 6265847 w 9580296"/>
              <a:gd name="connsiteY115" fmla="*/ 2830598 h 5096778"/>
              <a:gd name="connsiteX116" fmla="*/ 6241049 w 9580296"/>
              <a:gd name="connsiteY116" fmla="*/ 2854212 h 5096778"/>
              <a:gd name="connsiteX117" fmla="*/ 6217689 w 9580296"/>
              <a:gd name="connsiteY117" fmla="*/ 2877003 h 5096778"/>
              <a:gd name="connsiteX118" fmla="*/ 5690823 w 9580296"/>
              <a:gd name="connsiteY118" fmla="*/ 3334463 h 5096778"/>
              <a:gd name="connsiteX119" fmla="*/ 5679681 w 9580296"/>
              <a:gd name="connsiteY119" fmla="*/ 3343250 h 5096778"/>
              <a:gd name="connsiteX120" fmla="*/ 5668181 w 9580296"/>
              <a:gd name="connsiteY120" fmla="*/ 3351762 h 5096778"/>
              <a:gd name="connsiteX121" fmla="*/ 5656681 w 9580296"/>
              <a:gd name="connsiteY121" fmla="*/ 3359725 h 5096778"/>
              <a:gd name="connsiteX122" fmla="*/ 5645180 w 9580296"/>
              <a:gd name="connsiteY122" fmla="*/ 3367414 h 5096778"/>
              <a:gd name="connsiteX123" fmla="*/ 5633680 w 9580296"/>
              <a:gd name="connsiteY123" fmla="*/ 3375102 h 5096778"/>
              <a:gd name="connsiteX124" fmla="*/ 5622538 w 9580296"/>
              <a:gd name="connsiteY124" fmla="*/ 3382241 h 5096778"/>
              <a:gd name="connsiteX125" fmla="*/ 5611757 w 9580296"/>
              <a:gd name="connsiteY125" fmla="*/ 3389381 h 5096778"/>
              <a:gd name="connsiteX126" fmla="*/ 5602053 w 9580296"/>
              <a:gd name="connsiteY126" fmla="*/ 3397069 h 5096778"/>
              <a:gd name="connsiteX127" fmla="*/ 5573661 w 9580296"/>
              <a:gd name="connsiteY127" fmla="*/ 3419036 h 5096778"/>
              <a:gd name="connsiteX128" fmla="*/ 5542394 w 9580296"/>
              <a:gd name="connsiteY128" fmla="*/ 3442650 h 5096778"/>
              <a:gd name="connsiteX129" fmla="*/ 5509331 w 9580296"/>
              <a:gd name="connsiteY129" fmla="*/ 3467089 h 5096778"/>
              <a:gd name="connsiteX130" fmla="*/ 5474829 w 9580296"/>
              <a:gd name="connsiteY130" fmla="*/ 3491527 h 5096778"/>
              <a:gd name="connsiteX131" fmla="*/ 5439968 w 9580296"/>
              <a:gd name="connsiteY131" fmla="*/ 3516240 h 5096778"/>
              <a:gd name="connsiteX132" fmla="*/ 5405467 w 9580296"/>
              <a:gd name="connsiteY132" fmla="*/ 3539305 h 5096778"/>
              <a:gd name="connsiteX133" fmla="*/ 5388575 w 9580296"/>
              <a:gd name="connsiteY133" fmla="*/ 3550563 h 5096778"/>
              <a:gd name="connsiteX134" fmla="*/ 5371684 w 9580296"/>
              <a:gd name="connsiteY134" fmla="*/ 3561272 h 5096778"/>
              <a:gd name="connsiteX135" fmla="*/ 5355512 w 9580296"/>
              <a:gd name="connsiteY135" fmla="*/ 3571706 h 5096778"/>
              <a:gd name="connsiteX136" fmla="*/ 5340417 w 9580296"/>
              <a:gd name="connsiteY136" fmla="*/ 3581042 h 5096778"/>
              <a:gd name="connsiteX137" fmla="*/ 5304478 w 9580296"/>
              <a:gd name="connsiteY137" fmla="*/ 3603283 h 5096778"/>
              <a:gd name="connsiteX138" fmla="*/ 5272492 w 9580296"/>
              <a:gd name="connsiteY138" fmla="*/ 3622779 h 5096778"/>
              <a:gd name="connsiteX139" fmla="*/ 5257398 w 9580296"/>
              <a:gd name="connsiteY139" fmla="*/ 3631840 h 5096778"/>
              <a:gd name="connsiteX140" fmla="*/ 5242304 w 9580296"/>
              <a:gd name="connsiteY140" fmla="*/ 3640353 h 5096778"/>
              <a:gd name="connsiteX141" fmla="*/ 5227569 w 9580296"/>
              <a:gd name="connsiteY141" fmla="*/ 3648590 h 5096778"/>
              <a:gd name="connsiteX142" fmla="*/ 5213193 w 9580296"/>
              <a:gd name="connsiteY142" fmla="*/ 3656828 h 5096778"/>
              <a:gd name="connsiteX143" fmla="*/ 5198099 w 9580296"/>
              <a:gd name="connsiteY143" fmla="*/ 3664791 h 5096778"/>
              <a:gd name="connsiteX144" fmla="*/ 5182645 w 9580296"/>
              <a:gd name="connsiteY144" fmla="*/ 3672479 h 5096778"/>
              <a:gd name="connsiteX145" fmla="*/ 5167191 w 9580296"/>
              <a:gd name="connsiteY145" fmla="*/ 3680442 h 5096778"/>
              <a:gd name="connsiteX146" fmla="*/ 5150659 w 9580296"/>
              <a:gd name="connsiteY146" fmla="*/ 3688405 h 5096778"/>
              <a:gd name="connsiteX147" fmla="*/ 5133409 w 9580296"/>
              <a:gd name="connsiteY147" fmla="*/ 3696368 h 5096778"/>
              <a:gd name="connsiteX148" fmla="*/ 5115080 w 9580296"/>
              <a:gd name="connsiteY148" fmla="*/ 3704880 h 5096778"/>
              <a:gd name="connsiteX149" fmla="*/ 5094954 w 9580296"/>
              <a:gd name="connsiteY149" fmla="*/ 3713667 h 5096778"/>
              <a:gd name="connsiteX150" fmla="*/ 5073750 w 9580296"/>
              <a:gd name="connsiteY150" fmla="*/ 3723003 h 5096778"/>
              <a:gd name="connsiteX151" fmla="*/ 5059734 w 9580296"/>
              <a:gd name="connsiteY151" fmla="*/ 3728769 h 5096778"/>
              <a:gd name="connsiteX152" fmla="*/ 5042842 w 9580296"/>
              <a:gd name="connsiteY152" fmla="*/ 3734810 h 5096778"/>
              <a:gd name="connsiteX153" fmla="*/ 5024513 w 9580296"/>
              <a:gd name="connsiteY153" fmla="*/ 3741675 h 5096778"/>
              <a:gd name="connsiteX154" fmla="*/ 5004028 w 9580296"/>
              <a:gd name="connsiteY154" fmla="*/ 3748540 h 5096778"/>
              <a:gd name="connsiteX155" fmla="*/ 4982105 w 9580296"/>
              <a:gd name="connsiteY155" fmla="*/ 3755679 h 5096778"/>
              <a:gd name="connsiteX156" fmla="*/ 4958745 w 9580296"/>
              <a:gd name="connsiteY156" fmla="*/ 3762818 h 5096778"/>
              <a:gd name="connsiteX157" fmla="*/ 4934306 w 9580296"/>
              <a:gd name="connsiteY157" fmla="*/ 3769408 h 5096778"/>
              <a:gd name="connsiteX158" fmla="*/ 4909868 w 9580296"/>
              <a:gd name="connsiteY158" fmla="*/ 3775998 h 5096778"/>
              <a:gd name="connsiteX159" fmla="*/ 4884711 w 9580296"/>
              <a:gd name="connsiteY159" fmla="*/ 3782039 h 5096778"/>
              <a:gd name="connsiteX160" fmla="*/ 4859553 w 9580296"/>
              <a:gd name="connsiteY160" fmla="*/ 3787531 h 5096778"/>
              <a:gd name="connsiteX161" fmla="*/ 4847334 w 9580296"/>
              <a:gd name="connsiteY161" fmla="*/ 3789727 h 5096778"/>
              <a:gd name="connsiteX162" fmla="*/ 4834755 w 9580296"/>
              <a:gd name="connsiteY162" fmla="*/ 3791924 h 5096778"/>
              <a:gd name="connsiteX163" fmla="*/ 4822536 w 9580296"/>
              <a:gd name="connsiteY163" fmla="*/ 3794121 h 5096778"/>
              <a:gd name="connsiteX164" fmla="*/ 4810676 w 9580296"/>
              <a:gd name="connsiteY164" fmla="*/ 3795768 h 5096778"/>
              <a:gd name="connsiteX165" fmla="*/ 4799176 w 9580296"/>
              <a:gd name="connsiteY165" fmla="*/ 3797416 h 5096778"/>
              <a:gd name="connsiteX166" fmla="*/ 4787675 w 9580296"/>
              <a:gd name="connsiteY166" fmla="*/ 3798514 h 5096778"/>
              <a:gd name="connsiteX167" fmla="*/ 4776534 w 9580296"/>
              <a:gd name="connsiteY167" fmla="*/ 3799338 h 5096778"/>
              <a:gd name="connsiteX168" fmla="*/ 4765752 w 9580296"/>
              <a:gd name="connsiteY168" fmla="*/ 3799887 h 5096778"/>
              <a:gd name="connsiteX169" fmla="*/ 4755330 w 9580296"/>
              <a:gd name="connsiteY169" fmla="*/ 3800162 h 5096778"/>
              <a:gd name="connsiteX170" fmla="*/ 4745267 w 9580296"/>
              <a:gd name="connsiteY170" fmla="*/ 3800162 h 5096778"/>
              <a:gd name="connsiteX171" fmla="*/ 4735923 w 9580296"/>
              <a:gd name="connsiteY171" fmla="*/ 3799613 h 5096778"/>
              <a:gd name="connsiteX172" fmla="*/ 4726938 w 9580296"/>
              <a:gd name="connsiteY172" fmla="*/ 3798514 h 5096778"/>
              <a:gd name="connsiteX173" fmla="*/ 4706453 w 9580296"/>
              <a:gd name="connsiteY173" fmla="*/ 3795768 h 5096778"/>
              <a:gd name="connsiteX174" fmla="*/ 4686687 w 9580296"/>
              <a:gd name="connsiteY174" fmla="*/ 3792748 h 5096778"/>
              <a:gd name="connsiteX175" fmla="*/ 4666920 w 9580296"/>
              <a:gd name="connsiteY175" fmla="*/ 3789453 h 5096778"/>
              <a:gd name="connsiteX176" fmla="*/ 4648232 w 9580296"/>
              <a:gd name="connsiteY176" fmla="*/ 3785609 h 5096778"/>
              <a:gd name="connsiteX177" fmla="*/ 4629184 w 9580296"/>
              <a:gd name="connsiteY177" fmla="*/ 3782039 h 5096778"/>
              <a:gd name="connsiteX178" fmla="*/ 4610855 w 9580296"/>
              <a:gd name="connsiteY178" fmla="*/ 3777920 h 5096778"/>
              <a:gd name="connsiteX179" fmla="*/ 4592526 w 9580296"/>
              <a:gd name="connsiteY179" fmla="*/ 3773527 h 5096778"/>
              <a:gd name="connsiteX180" fmla="*/ 4574916 w 9580296"/>
              <a:gd name="connsiteY180" fmla="*/ 3768859 h 5096778"/>
              <a:gd name="connsiteX181" fmla="*/ 4557666 w 9580296"/>
              <a:gd name="connsiteY181" fmla="*/ 3763916 h 5096778"/>
              <a:gd name="connsiteX182" fmla="*/ 4540415 w 9580296"/>
              <a:gd name="connsiteY182" fmla="*/ 3758699 h 5096778"/>
              <a:gd name="connsiteX183" fmla="*/ 4523523 w 9580296"/>
              <a:gd name="connsiteY183" fmla="*/ 3753482 h 5096778"/>
              <a:gd name="connsiteX184" fmla="*/ 4506992 w 9580296"/>
              <a:gd name="connsiteY184" fmla="*/ 3747990 h 5096778"/>
              <a:gd name="connsiteX185" fmla="*/ 4490460 w 9580296"/>
              <a:gd name="connsiteY185" fmla="*/ 3741949 h 5096778"/>
              <a:gd name="connsiteX186" fmla="*/ 4474287 w 9580296"/>
              <a:gd name="connsiteY186" fmla="*/ 3736183 h 5096778"/>
              <a:gd name="connsiteX187" fmla="*/ 4458474 w 9580296"/>
              <a:gd name="connsiteY187" fmla="*/ 3729868 h 5096778"/>
              <a:gd name="connsiteX188" fmla="*/ 4442661 w 9580296"/>
              <a:gd name="connsiteY188" fmla="*/ 3723552 h 5096778"/>
              <a:gd name="connsiteX189" fmla="*/ 4426848 w 9580296"/>
              <a:gd name="connsiteY189" fmla="*/ 3716962 h 5096778"/>
              <a:gd name="connsiteX190" fmla="*/ 4411753 w 9580296"/>
              <a:gd name="connsiteY190" fmla="*/ 3710097 h 5096778"/>
              <a:gd name="connsiteX191" fmla="*/ 4396299 w 9580296"/>
              <a:gd name="connsiteY191" fmla="*/ 3702958 h 5096778"/>
              <a:gd name="connsiteX192" fmla="*/ 4381205 w 9580296"/>
              <a:gd name="connsiteY192" fmla="*/ 3695819 h 5096778"/>
              <a:gd name="connsiteX193" fmla="*/ 4366470 w 9580296"/>
              <a:gd name="connsiteY193" fmla="*/ 3688680 h 5096778"/>
              <a:gd name="connsiteX194" fmla="*/ 4351376 w 9580296"/>
              <a:gd name="connsiteY194" fmla="*/ 3680991 h 5096778"/>
              <a:gd name="connsiteX195" fmla="*/ 4336281 w 9580296"/>
              <a:gd name="connsiteY195" fmla="*/ 3673577 h 5096778"/>
              <a:gd name="connsiteX196" fmla="*/ 4321546 w 9580296"/>
              <a:gd name="connsiteY196" fmla="*/ 3665614 h 5096778"/>
              <a:gd name="connsiteX197" fmla="*/ 4292436 w 9580296"/>
              <a:gd name="connsiteY197" fmla="*/ 3649963 h 5096778"/>
              <a:gd name="connsiteX198" fmla="*/ 4262606 w 9580296"/>
              <a:gd name="connsiteY198" fmla="*/ 3633213 h 5096778"/>
              <a:gd name="connsiteX199" fmla="*/ 4233496 w 9580296"/>
              <a:gd name="connsiteY199" fmla="*/ 3616464 h 5096778"/>
              <a:gd name="connsiteX200" fmla="*/ 4204026 w 9580296"/>
              <a:gd name="connsiteY200" fmla="*/ 3599165 h 5096778"/>
              <a:gd name="connsiteX201" fmla="*/ 4188213 w 9580296"/>
              <a:gd name="connsiteY201" fmla="*/ 3589554 h 5096778"/>
              <a:gd name="connsiteX202" fmla="*/ 4173118 w 9580296"/>
              <a:gd name="connsiteY202" fmla="*/ 3580218 h 5096778"/>
              <a:gd name="connsiteX203" fmla="*/ 4165571 w 9580296"/>
              <a:gd name="connsiteY203" fmla="*/ 3575276 h 5096778"/>
              <a:gd name="connsiteX204" fmla="*/ 4158743 w 9580296"/>
              <a:gd name="connsiteY204" fmla="*/ 3570058 h 5096778"/>
              <a:gd name="connsiteX205" fmla="*/ 4151555 w 9580296"/>
              <a:gd name="connsiteY205" fmla="*/ 3564841 h 5096778"/>
              <a:gd name="connsiteX206" fmla="*/ 4145086 w 9580296"/>
              <a:gd name="connsiteY206" fmla="*/ 3559075 h 5096778"/>
              <a:gd name="connsiteX207" fmla="*/ 4139335 w 9580296"/>
              <a:gd name="connsiteY207" fmla="*/ 3556055 h 5096778"/>
              <a:gd name="connsiteX208" fmla="*/ 4129273 w 9580296"/>
              <a:gd name="connsiteY208" fmla="*/ 3549190 h 5096778"/>
              <a:gd name="connsiteX209" fmla="*/ 4115256 w 9580296"/>
              <a:gd name="connsiteY209" fmla="*/ 3539579 h 5096778"/>
              <a:gd name="connsiteX210" fmla="*/ 4098006 w 9580296"/>
              <a:gd name="connsiteY210" fmla="*/ 3527223 h 5096778"/>
              <a:gd name="connsiteX211" fmla="*/ 4077880 w 9580296"/>
              <a:gd name="connsiteY211" fmla="*/ 3512945 h 5096778"/>
              <a:gd name="connsiteX212" fmla="*/ 4055598 w 9580296"/>
              <a:gd name="connsiteY212" fmla="*/ 3497019 h 5096778"/>
              <a:gd name="connsiteX213" fmla="*/ 4031878 w 9580296"/>
              <a:gd name="connsiteY213" fmla="*/ 3479720 h 5096778"/>
              <a:gd name="connsiteX214" fmla="*/ 4007799 w 9580296"/>
              <a:gd name="connsiteY214" fmla="*/ 3461871 h 5096778"/>
              <a:gd name="connsiteX215" fmla="*/ 3983360 w 9580296"/>
              <a:gd name="connsiteY215" fmla="*/ 3443749 h 5096778"/>
              <a:gd name="connsiteX216" fmla="*/ 3959281 w 9580296"/>
              <a:gd name="connsiteY216" fmla="*/ 3425626 h 5096778"/>
              <a:gd name="connsiteX217" fmla="*/ 3935921 w 9580296"/>
              <a:gd name="connsiteY217" fmla="*/ 3408327 h 5096778"/>
              <a:gd name="connsiteX218" fmla="*/ 3914357 w 9580296"/>
              <a:gd name="connsiteY218" fmla="*/ 3392401 h 5096778"/>
              <a:gd name="connsiteX219" fmla="*/ 3894950 w 9580296"/>
              <a:gd name="connsiteY219" fmla="*/ 3377574 h 5096778"/>
              <a:gd name="connsiteX220" fmla="*/ 3878059 w 9580296"/>
              <a:gd name="connsiteY220" fmla="*/ 3364668 h 5096778"/>
              <a:gd name="connsiteX221" fmla="*/ 3864762 w 9580296"/>
              <a:gd name="connsiteY221" fmla="*/ 3354508 h 5096778"/>
              <a:gd name="connsiteX222" fmla="*/ 3855777 w 9580296"/>
              <a:gd name="connsiteY222" fmla="*/ 3347094 h 5096778"/>
              <a:gd name="connsiteX223" fmla="*/ 3844276 w 9580296"/>
              <a:gd name="connsiteY223" fmla="*/ 3338033 h 5096778"/>
              <a:gd name="connsiteX224" fmla="*/ 3832416 w 9580296"/>
              <a:gd name="connsiteY224" fmla="*/ 3328972 h 5096778"/>
              <a:gd name="connsiteX225" fmla="*/ 3821635 w 9580296"/>
              <a:gd name="connsiteY225" fmla="*/ 3320185 h 5096778"/>
              <a:gd name="connsiteX226" fmla="*/ 3810494 w 9580296"/>
              <a:gd name="connsiteY226" fmla="*/ 3311398 h 5096778"/>
              <a:gd name="connsiteX227" fmla="*/ 3799353 w 9580296"/>
              <a:gd name="connsiteY227" fmla="*/ 3302611 h 5096778"/>
              <a:gd name="connsiteX228" fmla="*/ 3787852 w 9580296"/>
              <a:gd name="connsiteY228" fmla="*/ 3293550 h 5096778"/>
              <a:gd name="connsiteX229" fmla="*/ 3776352 w 9580296"/>
              <a:gd name="connsiteY229" fmla="*/ 3284763 h 5096778"/>
              <a:gd name="connsiteX230" fmla="*/ 3764132 w 9580296"/>
              <a:gd name="connsiteY230" fmla="*/ 3275702 h 5096778"/>
              <a:gd name="connsiteX231" fmla="*/ 3696926 w 9580296"/>
              <a:gd name="connsiteY231" fmla="*/ 3218039 h 5096778"/>
              <a:gd name="connsiteX232" fmla="*/ 3689739 w 9580296"/>
              <a:gd name="connsiteY232" fmla="*/ 3212273 h 5096778"/>
              <a:gd name="connsiteX233" fmla="*/ 3685066 w 9580296"/>
              <a:gd name="connsiteY233" fmla="*/ 3208428 h 5096778"/>
              <a:gd name="connsiteX234" fmla="*/ 3680754 w 9580296"/>
              <a:gd name="connsiteY234" fmla="*/ 3205133 h 5096778"/>
              <a:gd name="connsiteX235" fmla="*/ 3675004 w 9580296"/>
              <a:gd name="connsiteY235" fmla="*/ 3199367 h 5096778"/>
              <a:gd name="connsiteX236" fmla="*/ 3664222 w 9580296"/>
              <a:gd name="connsiteY236" fmla="*/ 3189482 h 5096778"/>
              <a:gd name="connsiteX237" fmla="*/ 3650924 w 9580296"/>
              <a:gd name="connsiteY237" fmla="*/ 3176851 h 5096778"/>
              <a:gd name="connsiteX238" fmla="*/ 3635111 w 9580296"/>
              <a:gd name="connsiteY238" fmla="*/ 3162847 h 5096778"/>
              <a:gd name="connsiteX239" fmla="*/ 3617501 w 9580296"/>
              <a:gd name="connsiteY239" fmla="*/ 3147470 h 5096778"/>
              <a:gd name="connsiteX240" fmla="*/ 3598094 w 9580296"/>
              <a:gd name="connsiteY240" fmla="*/ 3130995 h 5096778"/>
              <a:gd name="connsiteX241" fmla="*/ 3578328 w 9580296"/>
              <a:gd name="connsiteY241" fmla="*/ 3113696 h 5096778"/>
              <a:gd name="connsiteX242" fmla="*/ 3557842 w 9580296"/>
              <a:gd name="connsiteY242" fmla="*/ 3095848 h 5096778"/>
              <a:gd name="connsiteX243" fmla="*/ 3536998 w 9580296"/>
              <a:gd name="connsiteY243" fmla="*/ 3077725 h 5096778"/>
              <a:gd name="connsiteX244" fmla="*/ 3516872 w 9580296"/>
              <a:gd name="connsiteY244" fmla="*/ 3059877 h 5096778"/>
              <a:gd name="connsiteX245" fmla="*/ 3497105 w 9580296"/>
              <a:gd name="connsiteY245" fmla="*/ 3042853 h 5096778"/>
              <a:gd name="connsiteX246" fmla="*/ 3478777 w 9580296"/>
              <a:gd name="connsiteY246" fmla="*/ 3026378 h 5096778"/>
              <a:gd name="connsiteX247" fmla="*/ 3461885 w 9580296"/>
              <a:gd name="connsiteY247" fmla="*/ 3011275 h 5096778"/>
              <a:gd name="connsiteX248" fmla="*/ 3447150 w 9580296"/>
              <a:gd name="connsiteY248" fmla="*/ 2997271 h 5096778"/>
              <a:gd name="connsiteX249" fmla="*/ 3435290 w 9580296"/>
              <a:gd name="connsiteY249" fmla="*/ 2985464 h 5096778"/>
              <a:gd name="connsiteX250" fmla="*/ 3430259 w 9580296"/>
              <a:gd name="connsiteY250" fmla="*/ 2980522 h 5096778"/>
              <a:gd name="connsiteX251" fmla="*/ 3425946 w 9580296"/>
              <a:gd name="connsiteY251" fmla="*/ 2975854 h 5096778"/>
              <a:gd name="connsiteX252" fmla="*/ 3422712 w 9580296"/>
              <a:gd name="connsiteY252" fmla="*/ 2971735 h 5096778"/>
              <a:gd name="connsiteX253" fmla="*/ 3420196 w 9580296"/>
              <a:gd name="connsiteY253" fmla="*/ 2968165 h 5096778"/>
              <a:gd name="connsiteX254" fmla="*/ 3415883 w 9580296"/>
              <a:gd name="connsiteY254" fmla="*/ 2965145 h 5096778"/>
              <a:gd name="connsiteX255" fmla="*/ 3409414 w 9580296"/>
              <a:gd name="connsiteY255" fmla="*/ 2959928 h 5096778"/>
              <a:gd name="connsiteX256" fmla="*/ 3401508 w 9580296"/>
              <a:gd name="connsiteY256" fmla="*/ 2953063 h 5096778"/>
              <a:gd name="connsiteX257" fmla="*/ 3392164 w 9580296"/>
              <a:gd name="connsiteY257" fmla="*/ 2944551 h 5096778"/>
              <a:gd name="connsiteX258" fmla="*/ 3369163 w 9580296"/>
              <a:gd name="connsiteY258" fmla="*/ 2923133 h 5096778"/>
              <a:gd name="connsiteX259" fmla="*/ 3341130 w 9580296"/>
              <a:gd name="connsiteY259" fmla="*/ 2896773 h 5096778"/>
              <a:gd name="connsiteX260" fmla="*/ 3309504 w 9580296"/>
              <a:gd name="connsiteY260" fmla="*/ 2866294 h 5096778"/>
              <a:gd name="connsiteX261" fmla="*/ 3275002 w 9580296"/>
              <a:gd name="connsiteY261" fmla="*/ 2833069 h 5096778"/>
              <a:gd name="connsiteX262" fmla="*/ 3238704 w 9580296"/>
              <a:gd name="connsiteY262" fmla="*/ 2797647 h 5096778"/>
              <a:gd name="connsiteX263" fmla="*/ 3201687 w 9580296"/>
              <a:gd name="connsiteY263" fmla="*/ 2761127 h 5096778"/>
              <a:gd name="connsiteX264" fmla="*/ 3165029 w 9580296"/>
              <a:gd name="connsiteY264" fmla="*/ 2724607 h 5096778"/>
              <a:gd name="connsiteX265" fmla="*/ 3129449 w 9580296"/>
              <a:gd name="connsiteY265" fmla="*/ 2688911 h 5096778"/>
              <a:gd name="connsiteX266" fmla="*/ 3095667 w 9580296"/>
              <a:gd name="connsiteY266" fmla="*/ 2655137 h 5096778"/>
              <a:gd name="connsiteX267" fmla="*/ 3065119 w 9580296"/>
              <a:gd name="connsiteY267" fmla="*/ 2624109 h 5096778"/>
              <a:gd name="connsiteX268" fmla="*/ 3039242 w 9580296"/>
              <a:gd name="connsiteY268" fmla="*/ 2597199 h 5096778"/>
              <a:gd name="connsiteX269" fmla="*/ 3018398 w 9580296"/>
              <a:gd name="connsiteY269" fmla="*/ 2574683 h 5096778"/>
              <a:gd name="connsiteX270" fmla="*/ 3009772 w 9580296"/>
              <a:gd name="connsiteY270" fmla="*/ 2565622 h 5096778"/>
              <a:gd name="connsiteX271" fmla="*/ 3002944 w 9580296"/>
              <a:gd name="connsiteY271" fmla="*/ 2558208 h 5096778"/>
              <a:gd name="connsiteX272" fmla="*/ 2998631 w 9580296"/>
              <a:gd name="connsiteY272" fmla="*/ 2552442 h 5096778"/>
              <a:gd name="connsiteX273" fmla="*/ 2995397 w 9580296"/>
              <a:gd name="connsiteY273" fmla="*/ 2548323 h 5096778"/>
              <a:gd name="connsiteX274" fmla="*/ 2985693 w 9580296"/>
              <a:gd name="connsiteY274" fmla="*/ 2539262 h 5096778"/>
              <a:gd name="connsiteX275" fmla="*/ 2971677 w 9580296"/>
              <a:gd name="connsiteY275" fmla="*/ 2524983 h 5096778"/>
              <a:gd name="connsiteX276" fmla="*/ 2954067 w 9580296"/>
              <a:gd name="connsiteY276" fmla="*/ 2506311 h 5096778"/>
              <a:gd name="connsiteX277" fmla="*/ 2933582 w 9580296"/>
              <a:gd name="connsiteY277" fmla="*/ 2484344 h 5096778"/>
              <a:gd name="connsiteX278" fmla="*/ 2910581 w 9580296"/>
              <a:gd name="connsiteY278" fmla="*/ 2459082 h 5096778"/>
              <a:gd name="connsiteX279" fmla="*/ 2885783 w 9580296"/>
              <a:gd name="connsiteY279" fmla="*/ 2432448 h 5096778"/>
              <a:gd name="connsiteX280" fmla="*/ 2860266 w 9580296"/>
              <a:gd name="connsiteY280" fmla="*/ 2403891 h 5096778"/>
              <a:gd name="connsiteX281" fmla="*/ 2834390 w 9580296"/>
              <a:gd name="connsiteY281" fmla="*/ 2375059 h 5096778"/>
              <a:gd name="connsiteX282" fmla="*/ 2808514 w 9580296"/>
              <a:gd name="connsiteY282" fmla="*/ 2345953 h 5096778"/>
              <a:gd name="connsiteX283" fmla="*/ 2783716 w 9580296"/>
              <a:gd name="connsiteY283" fmla="*/ 2317670 h 5096778"/>
              <a:gd name="connsiteX284" fmla="*/ 2760356 w 9580296"/>
              <a:gd name="connsiteY284" fmla="*/ 2291036 h 5096778"/>
              <a:gd name="connsiteX285" fmla="*/ 2739511 w 9580296"/>
              <a:gd name="connsiteY285" fmla="*/ 2266597 h 5096778"/>
              <a:gd name="connsiteX286" fmla="*/ 2721901 w 9580296"/>
              <a:gd name="connsiteY286" fmla="*/ 2245180 h 5096778"/>
              <a:gd name="connsiteX287" fmla="*/ 2707166 w 9580296"/>
              <a:gd name="connsiteY287" fmla="*/ 2227332 h 5096778"/>
              <a:gd name="connsiteX288" fmla="*/ 2701416 w 9580296"/>
              <a:gd name="connsiteY288" fmla="*/ 2219643 h 5096778"/>
              <a:gd name="connsiteX289" fmla="*/ 2697103 w 9580296"/>
              <a:gd name="connsiteY289" fmla="*/ 2213877 h 5096778"/>
              <a:gd name="connsiteX290" fmla="*/ 2693869 w 9580296"/>
              <a:gd name="connsiteY290" fmla="*/ 2208660 h 5096778"/>
              <a:gd name="connsiteX291" fmla="*/ 2691712 w 9580296"/>
              <a:gd name="connsiteY291" fmla="*/ 2205365 h 5096778"/>
              <a:gd name="connsiteX292" fmla="*/ 2688118 w 9580296"/>
              <a:gd name="connsiteY292" fmla="*/ 2202619 h 5096778"/>
              <a:gd name="connsiteX293" fmla="*/ 2683087 w 9580296"/>
              <a:gd name="connsiteY293" fmla="*/ 2197402 h 5096778"/>
              <a:gd name="connsiteX294" fmla="*/ 2676977 w 9580296"/>
              <a:gd name="connsiteY294" fmla="*/ 2190537 h 5096778"/>
              <a:gd name="connsiteX295" fmla="*/ 2669071 w 9580296"/>
              <a:gd name="connsiteY295" fmla="*/ 2181750 h 5096778"/>
              <a:gd name="connsiteX296" fmla="*/ 2650742 w 9580296"/>
              <a:gd name="connsiteY296" fmla="*/ 2159509 h 5096778"/>
              <a:gd name="connsiteX297" fmla="*/ 2627381 w 9580296"/>
              <a:gd name="connsiteY297" fmla="*/ 2131226 h 5096778"/>
              <a:gd name="connsiteX298" fmla="*/ 2601146 w 9580296"/>
              <a:gd name="connsiteY298" fmla="*/ 2098276 h 5096778"/>
              <a:gd name="connsiteX299" fmla="*/ 2572754 w 9580296"/>
              <a:gd name="connsiteY299" fmla="*/ 2061756 h 5096778"/>
              <a:gd name="connsiteX300" fmla="*/ 2542925 w 9580296"/>
              <a:gd name="connsiteY300" fmla="*/ 2022765 h 5096778"/>
              <a:gd name="connsiteX301" fmla="*/ 2511658 w 9580296"/>
              <a:gd name="connsiteY301" fmla="*/ 1981851 h 5096778"/>
              <a:gd name="connsiteX302" fmla="*/ 2480750 w 9580296"/>
              <a:gd name="connsiteY302" fmla="*/ 1940664 h 5096778"/>
              <a:gd name="connsiteX303" fmla="*/ 2450202 w 9580296"/>
              <a:gd name="connsiteY303" fmla="*/ 1900299 h 5096778"/>
              <a:gd name="connsiteX304" fmla="*/ 2421810 w 9580296"/>
              <a:gd name="connsiteY304" fmla="*/ 1861308 h 5096778"/>
              <a:gd name="connsiteX305" fmla="*/ 2395575 w 9580296"/>
              <a:gd name="connsiteY305" fmla="*/ 1825063 h 5096778"/>
              <a:gd name="connsiteX306" fmla="*/ 2372214 w 9580296"/>
              <a:gd name="connsiteY306" fmla="*/ 1792387 h 5096778"/>
              <a:gd name="connsiteX307" fmla="*/ 2353167 w 9580296"/>
              <a:gd name="connsiteY307" fmla="*/ 1764928 h 5096778"/>
              <a:gd name="connsiteX308" fmla="*/ 2344901 w 9580296"/>
              <a:gd name="connsiteY308" fmla="*/ 1753121 h 5096778"/>
              <a:gd name="connsiteX309" fmla="*/ 2338791 w 9580296"/>
              <a:gd name="connsiteY309" fmla="*/ 1743236 h 5096778"/>
              <a:gd name="connsiteX310" fmla="*/ 2333400 w 9580296"/>
              <a:gd name="connsiteY310" fmla="*/ 1734724 h 5096778"/>
              <a:gd name="connsiteX311" fmla="*/ 2329806 w 9580296"/>
              <a:gd name="connsiteY311" fmla="*/ 1728134 h 5096778"/>
              <a:gd name="connsiteX312" fmla="*/ 2321900 w 9580296"/>
              <a:gd name="connsiteY312" fmla="*/ 1718249 h 5096778"/>
              <a:gd name="connsiteX313" fmla="*/ 2313993 w 9580296"/>
              <a:gd name="connsiteY313" fmla="*/ 1708364 h 5096778"/>
              <a:gd name="connsiteX314" fmla="*/ 2306446 w 9580296"/>
              <a:gd name="connsiteY314" fmla="*/ 1697655 h 5096778"/>
              <a:gd name="connsiteX315" fmla="*/ 2298539 w 9580296"/>
              <a:gd name="connsiteY315" fmla="*/ 1686671 h 5096778"/>
              <a:gd name="connsiteX316" fmla="*/ 2283804 w 9580296"/>
              <a:gd name="connsiteY316" fmla="*/ 1663606 h 5096778"/>
              <a:gd name="connsiteX317" fmla="*/ 2269069 w 9580296"/>
              <a:gd name="connsiteY317" fmla="*/ 1639717 h 5096778"/>
              <a:gd name="connsiteX318" fmla="*/ 2254334 w 9580296"/>
              <a:gd name="connsiteY318" fmla="*/ 1615828 h 5096778"/>
              <a:gd name="connsiteX319" fmla="*/ 2239959 w 9580296"/>
              <a:gd name="connsiteY319" fmla="*/ 1591939 h 5096778"/>
              <a:gd name="connsiteX320" fmla="*/ 2226302 w 9580296"/>
              <a:gd name="connsiteY320" fmla="*/ 1569148 h 5096778"/>
              <a:gd name="connsiteX321" fmla="*/ 2212286 w 9580296"/>
              <a:gd name="connsiteY321" fmla="*/ 1547456 h 5096778"/>
              <a:gd name="connsiteX322" fmla="*/ 2204739 w 9580296"/>
              <a:gd name="connsiteY322" fmla="*/ 1536198 h 5096778"/>
              <a:gd name="connsiteX323" fmla="*/ 2197910 w 9580296"/>
              <a:gd name="connsiteY323" fmla="*/ 1524665 h 5096778"/>
              <a:gd name="connsiteX324" fmla="*/ 2190722 w 9580296"/>
              <a:gd name="connsiteY324" fmla="*/ 1513133 h 5096778"/>
              <a:gd name="connsiteX325" fmla="*/ 2184253 w 9580296"/>
              <a:gd name="connsiteY325" fmla="*/ 1501600 h 5096778"/>
              <a:gd name="connsiteX326" fmla="*/ 2177066 w 9580296"/>
              <a:gd name="connsiteY326" fmla="*/ 1490342 h 5096778"/>
              <a:gd name="connsiteX327" fmla="*/ 2170597 w 9580296"/>
              <a:gd name="connsiteY327" fmla="*/ 1478535 h 5096778"/>
              <a:gd name="connsiteX328" fmla="*/ 2164128 w 9580296"/>
              <a:gd name="connsiteY328" fmla="*/ 1467002 h 5096778"/>
              <a:gd name="connsiteX329" fmla="*/ 2156940 w 9580296"/>
              <a:gd name="connsiteY329" fmla="*/ 1455744 h 5096778"/>
              <a:gd name="connsiteX330" fmla="*/ 2150830 w 9580296"/>
              <a:gd name="connsiteY330" fmla="*/ 1445585 h 5096778"/>
              <a:gd name="connsiteX331" fmla="*/ 2143642 w 9580296"/>
              <a:gd name="connsiteY331" fmla="*/ 1434326 h 5096778"/>
              <a:gd name="connsiteX332" fmla="*/ 2136095 w 9580296"/>
              <a:gd name="connsiteY332" fmla="*/ 1421696 h 5096778"/>
              <a:gd name="connsiteX333" fmla="*/ 2128189 w 9580296"/>
              <a:gd name="connsiteY333" fmla="*/ 1408515 h 5096778"/>
              <a:gd name="connsiteX334" fmla="*/ 2120282 w 9580296"/>
              <a:gd name="connsiteY334" fmla="*/ 1395610 h 5096778"/>
              <a:gd name="connsiteX335" fmla="*/ 2113813 w 9580296"/>
              <a:gd name="connsiteY335" fmla="*/ 1382979 h 5096778"/>
              <a:gd name="connsiteX336" fmla="*/ 2108063 w 9580296"/>
              <a:gd name="connsiteY336" fmla="*/ 1371172 h 5096778"/>
              <a:gd name="connsiteX337" fmla="*/ 2103750 w 9580296"/>
              <a:gd name="connsiteY337" fmla="*/ 1361012 h 5096778"/>
              <a:gd name="connsiteX338" fmla="*/ 2094765 w 9580296"/>
              <a:gd name="connsiteY338" fmla="*/ 1347832 h 5096778"/>
              <a:gd name="connsiteX339" fmla="*/ 2086140 w 9580296"/>
              <a:gd name="connsiteY339" fmla="*/ 1333004 h 5096778"/>
              <a:gd name="connsiteX340" fmla="*/ 2077155 w 9580296"/>
              <a:gd name="connsiteY340" fmla="*/ 1317353 h 5096778"/>
              <a:gd name="connsiteX341" fmla="*/ 2068530 w 9580296"/>
              <a:gd name="connsiteY341" fmla="*/ 1301152 h 5096778"/>
              <a:gd name="connsiteX342" fmla="*/ 2059904 w 9580296"/>
              <a:gd name="connsiteY342" fmla="*/ 1284402 h 5096778"/>
              <a:gd name="connsiteX343" fmla="*/ 2051638 w 9580296"/>
              <a:gd name="connsiteY343" fmla="*/ 1268202 h 5096778"/>
              <a:gd name="connsiteX344" fmla="*/ 2044091 w 9580296"/>
              <a:gd name="connsiteY344" fmla="*/ 1252276 h 5096778"/>
              <a:gd name="connsiteX345" fmla="*/ 2036185 w 9580296"/>
              <a:gd name="connsiteY345" fmla="*/ 1237997 h 5096778"/>
              <a:gd name="connsiteX346" fmla="*/ 2028997 w 9580296"/>
              <a:gd name="connsiteY346" fmla="*/ 1224543 h 5096778"/>
              <a:gd name="connsiteX347" fmla="*/ 2019653 w 9580296"/>
              <a:gd name="connsiteY347" fmla="*/ 1206145 h 5096778"/>
              <a:gd name="connsiteX348" fmla="*/ 2008152 w 9580296"/>
              <a:gd name="connsiteY348" fmla="*/ 1184178 h 5096778"/>
              <a:gd name="connsiteX349" fmla="*/ 1994495 w 9580296"/>
              <a:gd name="connsiteY349" fmla="*/ 1159191 h 5096778"/>
              <a:gd name="connsiteX350" fmla="*/ 1980120 w 9580296"/>
              <a:gd name="connsiteY350" fmla="*/ 1131183 h 5096778"/>
              <a:gd name="connsiteX351" fmla="*/ 1964307 w 9580296"/>
              <a:gd name="connsiteY351" fmla="*/ 1101253 h 5096778"/>
              <a:gd name="connsiteX352" fmla="*/ 1948134 w 9580296"/>
              <a:gd name="connsiteY352" fmla="*/ 1070500 h 5096778"/>
              <a:gd name="connsiteX353" fmla="*/ 1931602 w 9580296"/>
              <a:gd name="connsiteY353" fmla="*/ 1039471 h 5096778"/>
              <a:gd name="connsiteX354" fmla="*/ 1915789 w 9580296"/>
              <a:gd name="connsiteY354" fmla="*/ 1008169 h 5096778"/>
              <a:gd name="connsiteX355" fmla="*/ 1899976 w 9580296"/>
              <a:gd name="connsiteY355" fmla="*/ 977964 h 5096778"/>
              <a:gd name="connsiteX356" fmla="*/ 1885600 w 9580296"/>
              <a:gd name="connsiteY356" fmla="*/ 949682 h 5096778"/>
              <a:gd name="connsiteX357" fmla="*/ 1872303 w 9580296"/>
              <a:gd name="connsiteY357" fmla="*/ 923871 h 5096778"/>
              <a:gd name="connsiteX358" fmla="*/ 1861162 w 9580296"/>
              <a:gd name="connsiteY358" fmla="*/ 900805 h 5096778"/>
              <a:gd name="connsiteX359" fmla="*/ 1852177 w 9580296"/>
              <a:gd name="connsiteY359" fmla="*/ 881584 h 5096778"/>
              <a:gd name="connsiteX360" fmla="*/ 1845708 w 9580296"/>
              <a:gd name="connsiteY360" fmla="*/ 867306 h 5096778"/>
              <a:gd name="connsiteX361" fmla="*/ 1842114 w 9580296"/>
              <a:gd name="connsiteY361" fmla="*/ 857695 h 5096778"/>
              <a:gd name="connsiteX362" fmla="*/ 1839239 w 9580296"/>
              <a:gd name="connsiteY362" fmla="*/ 853302 h 5096778"/>
              <a:gd name="connsiteX363" fmla="*/ 1834567 w 9580296"/>
              <a:gd name="connsiteY363" fmla="*/ 846163 h 5096778"/>
              <a:gd name="connsiteX364" fmla="*/ 1828817 w 9580296"/>
              <a:gd name="connsiteY364" fmla="*/ 836278 h 5096778"/>
              <a:gd name="connsiteX365" fmla="*/ 1822707 w 9580296"/>
              <a:gd name="connsiteY365" fmla="*/ 824196 h 5096778"/>
              <a:gd name="connsiteX366" fmla="*/ 1807972 w 9580296"/>
              <a:gd name="connsiteY366" fmla="*/ 794540 h 5096778"/>
              <a:gd name="connsiteX367" fmla="*/ 1791799 w 9580296"/>
              <a:gd name="connsiteY367" fmla="*/ 761316 h 5096778"/>
              <a:gd name="connsiteX368" fmla="*/ 1776346 w 9580296"/>
              <a:gd name="connsiteY368" fmla="*/ 726992 h 5096778"/>
              <a:gd name="connsiteX369" fmla="*/ 1761251 w 9580296"/>
              <a:gd name="connsiteY369" fmla="*/ 695415 h 5096778"/>
              <a:gd name="connsiteX370" fmla="*/ 1749391 w 9580296"/>
              <a:gd name="connsiteY370" fmla="*/ 669329 h 5096778"/>
              <a:gd name="connsiteX371" fmla="*/ 1742204 w 9580296"/>
              <a:gd name="connsiteY371" fmla="*/ 652305 h 5096778"/>
              <a:gd name="connsiteX372" fmla="*/ 1723515 w 9580296"/>
              <a:gd name="connsiteY372" fmla="*/ 609744 h 5096778"/>
              <a:gd name="connsiteX373" fmla="*/ 1705546 w 9580296"/>
              <a:gd name="connsiteY373" fmla="*/ 568007 h 5096778"/>
              <a:gd name="connsiteX374" fmla="*/ 1688295 w 9580296"/>
              <a:gd name="connsiteY374" fmla="*/ 526544 h 5096778"/>
              <a:gd name="connsiteX375" fmla="*/ 1671404 w 9580296"/>
              <a:gd name="connsiteY375" fmla="*/ 485356 h 5096778"/>
              <a:gd name="connsiteX376" fmla="*/ 1654872 w 9580296"/>
              <a:gd name="connsiteY376" fmla="*/ 444718 h 5096778"/>
              <a:gd name="connsiteX377" fmla="*/ 1638699 w 9580296"/>
              <a:gd name="connsiteY377" fmla="*/ 403530 h 5096778"/>
              <a:gd name="connsiteX378" fmla="*/ 1623605 w 9580296"/>
              <a:gd name="connsiteY378" fmla="*/ 362616 h 5096778"/>
              <a:gd name="connsiteX379" fmla="*/ 1609229 w 9580296"/>
              <a:gd name="connsiteY379" fmla="*/ 321428 h 5096778"/>
              <a:gd name="connsiteX380" fmla="*/ 1602401 w 9580296"/>
              <a:gd name="connsiteY380" fmla="*/ 300834 h 5096778"/>
              <a:gd name="connsiteX381" fmla="*/ 1595213 w 9580296"/>
              <a:gd name="connsiteY381" fmla="*/ 279966 h 5096778"/>
              <a:gd name="connsiteX382" fmla="*/ 1588744 w 9580296"/>
              <a:gd name="connsiteY382" fmla="*/ 259097 h 5096778"/>
              <a:gd name="connsiteX383" fmla="*/ 1582634 w 9580296"/>
              <a:gd name="connsiteY383" fmla="*/ 238503 h 5096778"/>
              <a:gd name="connsiteX384" fmla="*/ 1576165 w 9580296"/>
              <a:gd name="connsiteY384" fmla="*/ 217360 h 5096778"/>
              <a:gd name="connsiteX385" fmla="*/ 1570056 w 9580296"/>
              <a:gd name="connsiteY385" fmla="*/ 195942 h 5096778"/>
              <a:gd name="connsiteX386" fmla="*/ 1564305 w 9580296"/>
              <a:gd name="connsiteY386" fmla="*/ 175074 h 5096778"/>
              <a:gd name="connsiteX387" fmla="*/ 1558555 w 9580296"/>
              <a:gd name="connsiteY387" fmla="*/ 153656 h 5096778"/>
              <a:gd name="connsiteX388" fmla="*/ 1553164 w 9580296"/>
              <a:gd name="connsiteY388" fmla="*/ 131964 h 5096778"/>
              <a:gd name="connsiteX389" fmla="*/ 1548492 w 9580296"/>
              <a:gd name="connsiteY389" fmla="*/ 109997 h 5096778"/>
              <a:gd name="connsiteX390" fmla="*/ 1543461 w 9580296"/>
              <a:gd name="connsiteY390" fmla="*/ 88305 h 5096778"/>
              <a:gd name="connsiteX391" fmla="*/ 1538429 w 9580296"/>
              <a:gd name="connsiteY391" fmla="*/ 66063 h 5096778"/>
              <a:gd name="connsiteX392" fmla="*/ 1534117 w 9580296"/>
              <a:gd name="connsiteY392" fmla="*/ 43822 h 5096778"/>
              <a:gd name="connsiteX393" fmla="*/ 1529804 w 9580296"/>
              <a:gd name="connsiteY393" fmla="*/ 21031 h 5096778"/>
              <a:gd name="connsiteX394" fmla="*/ 0 w 9580296"/>
              <a:gd name="connsiteY394" fmla="*/ 0 h 5096778"/>
              <a:gd name="connsiteX395" fmla="*/ 1191188 w 9580296"/>
              <a:gd name="connsiteY395" fmla="*/ 0 h 5096778"/>
              <a:gd name="connsiteX396" fmla="*/ 1195310 w 9580296"/>
              <a:gd name="connsiteY396" fmla="*/ 16586 h 5096778"/>
              <a:gd name="connsiteX397" fmla="*/ 1201707 w 9580296"/>
              <a:gd name="connsiteY397" fmla="*/ 40411 h 5096778"/>
              <a:gd name="connsiteX398" fmla="*/ 1208103 w 9580296"/>
              <a:gd name="connsiteY398" fmla="*/ 63625 h 5096778"/>
              <a:gd name="connsiteX399" fmla="*/ 1214900 w 9580296"/>
              <a:gd name="connsiteY399" fmla="*/ 87449 h 5096778"/>
              <a:gd name="connsiteX400" fmla="*/ 1222094 w 9580296"/>
              <a:gd name="connsiteY400" fmla="*/ 110968 h 5096778"/>
              <a:gd name="connsiteX401" fmla="*/ 1228891 w 9580296"/>
              <a:gd name="connsiteY401" fmla="*/ 133876 h 5096778"/>
              <a:gd name="connsiteX402" fmla="*/ 1236087 w 9580296"/>
              <a:gd name="connsiteY402" fmla="*/ 157089 h 5096778"/>
              <a:gd name="connsiteX403" fmla="*/ 1244083 w 9580296"/>
              <a:gd name="connsiteY403" fmla="*/ 180303 h 5096778"/>
              <a:gd name="connsiteX404" fmla="*/ 1251679 w 9580296"/>
              <a:gd name="connsiteY404" fmla="*/ 203211 h 5096778"/>
              <a:gd name="connsiteX405" fmla="*/ 1267669 w 9580296"/>
              <a:gd name="connsiteY405" fmla="*/ 249027 h 5096778"/>
              <a:gd name="connsiteX406" fmla="*/ 1284459 w 9580296"/>
              <a:gd name="connsiteY406" fmla="*/ 294538 h 5096778"/>
              <a:gd name="connsiteX407" fmla="*/ 1302450 w 9580296"/>
              <a:gd name="connsiteY407" fmla="*/ 340354 h 5096778"/>
              <a:gd name="connsiteX408" fmla="*/ 1320839 w 9580296"/>
              <a:gd name="connsiteY408" fmla="*/ 385559 h 5096778"/>
              <a:gd name="connsiteX409" fmla="*/ 1339628 w 9580296"/>
              <a:gd name="connsiteY409" fmla="*/ 431375 h 5096778"/>
              <a:gd name="connsiteX410" fmla="*/ 1358818 w 9580296"/>
              <a:gd name="connsiteY410" fmla="*/ 477496 h 5096778"/>
              <a:gd name="connsiteX411" fmla="*/ 1378807 w 9580296"/>
              <a:gd name="connsiteY411" fmla="*/ 523924 h 5096778"/>
              <a:gd name="connsiteX412" fmla="*/ 1399595 w 9580296"/>
              <a:gd name="connsiteY412" fmla="*/ 571267 h 5096778"/>
              <a:gd name="connsiteX413" fmla="*/ 1407589 w 9580296"/>
              <a:gd name="connsiteY413" fmla="*/ 590204 h 5096778"/>
              <a:gd name="connsiteX414" fmla="*/ 1420782 w 9580296"/>
              <a:gd name="connsiteY414" fmla="*/ 619221 h 5096778"/>
              <a:gd name="connsiteX415" fmla="*/ 1437572 w 9580296"/>
              <a:gd name="connsiteY415" fmla="*/ 654346 h 5096778"/>
              <a:gd name="connsiteX416" fmla="*/ 1454763 w 9580296"/>
              <a:gd name="connsiteY416" fmla="*/ 692527 h 5096778"/>
              <a:gd name="connsiteX417" fmla="*/ 1472752 w 9580296"/>
              <a:gd name="connsiteY417" fmla="*/ 729485 h 5096778"/>
              <a:gd name="connsiteX418" fmla="*/ 1489143 w 9580296"/>
              <a:gd name="connsiteY418" fmla="*/ 762473 h 5096778"/>
              <a:gd name="connsiteX419" fmla="*/ 1495939 w 9580296"/>
              <a:gd name="connsiteY419" fmla="*/ 775912 h 5096778"/>
              <a:gd name="connsiteX420" fmla="*/ 1502336 w 9580296"/>
              <a:gd name="connsiteY420" fmla="*/ 786908 h 5096778"/>
              <a:gd name="connsiteX421" fmla="*/ 1507533 w 9580296"/>
              <a:gd name="connsiteY421" fmla="*/ 794849 h 5096778"/>
              <a:gd name="connsiteX422" fmla="*/ 1510731 w 9580296"/>
              <a:gd name="connsiteY422" fmla="*/ 799737 h 5096778"/>
              <a:gd name="connsiteX423" fmla="*/ 1514729 w 9580296"/>
              <a:gd name="connsiteY423" fmla="*/ 810426 h 5096778"/>
              <a:gd name="connsiteX424" fmla="*/ 1521924 w 9580296"/>
              <a:gd name="connsiteY424" fmla="*/ 826310 h 5096778"/>
              <a:gd name="connsiteX425" fmla="*/ 1531918 w 9580296"/>
              <a:gd name="connsiteY425" fmla="*/ 847690 h 5096778"/>
              <a:gd name="connsiteX426" fmla="*/ 1544313 w 9580296"/>
              <a:gd name="connsiteY426" fmla="*/ 873347 h 5096778"/>
              <a:gd name="connsiteX427" fmla="*/ 1559104 w 9580296"/>
              <a:gd name="connsiteY427" fmla="*/ 902059 h 5096778"/>
              <a:gd name="connsiteX428" fmla="*/ 1575094 w 9580296"/>
              <a:gd name="connsiteY428" fmla="*/ 933519 h 5096778"/>
              <a:gd name="connsiteX429" fmla="*/ 1592685 w 9580296"/>
              <a:gd name="connsiteY429" fmla="*/ 967118 h 5096778"/>
              <a:gd name="connsiteX430" fmla="*/ 1610275 w 9580296"/>
              <a:gd name="connsiteY430" fmla="*/ 1001938 h 5096778"/>
              <a:gd name="connsiteX431" fmla="*/ 1628664 w 9580296"/>
              <a:gd name="connsiteY431" fmla="*/ 1036452 h 5096778"/>
              <a:gd name="connsiteX432" fmla="*/ 1646654 w 9580296"/>
              <a:gd name="connsiteY432" fmla="*/ 1070662 h 5096778"/>
              <a:gd name="connsiteX433" fmla="*/ 1664244 w 9580296"/>
              <a:gd name="connsiteY433" fmla="*/ 1103955 h 5096778"/>
              <a:gd name="connsiteX434" fmla="*/ 1680236 w 9580296"/>
              <a:gd name="connsiteY434" fmla="*/ 1135110 h 5096778"/>
              <a:gd name="connsiteX435" fmla="*/ 1695426 w 9580296"/>
              <a:gd name="connsiteY435" fmla="*/ 1162905 h 5096778"/>
              <a:gd name="connsiteX436" fmla="*/ 1708220 w 9580296"/>
              <a:gd name="connsiteY436" fmla="*/ 1187340 h 5096778"/>
              <a:gd name="connsiteX437" fmla="*/ 1718613 w 9580296"/>
              <a:gd name="connsiteY437" fmla="*/ 1207805 h 5096778"/>
              <a:gd name="connsiteX438" fmla="*/ 1726609 w 9580296"/>
              <a:gd name="connsiteY438" fmla="*/ 1222771 h 5096778"/>
              <a:gd name="connsiteX439" fmla="*/ 1735403 w 9580296"/>
              <a:gd name="connsiteY439" fmla="*/ 1238655 h 5096778"/>
              <a:gd name="connsiteX440" fmla="*/ 1743799 w 9580296"/>
              <a:gd name="connsiteY440" fmla="*/ 1256370 h 5096778"/>
              <a:gd name="connsiteX441" fmla="*/ 1752994 w 9580296"/>
              <a:gd name="connsiteY441" fmla="*/ 1274391 h 5096778"/>
              <a:gd name="connsiteX442" fmla="*/ 1762588 w 9580296"/>
              <a:gd name="connsiteY442" fmla="*/ 1293023 h 5096778"/>
              <a:gd name="connsiteX443" fmla="*/ 1772183 w 9580296"/>
              <a:gd name="connsiteY443" fmla="*/ 1311043 h 5096778"/>
              <a:gd name="connsiteX444" fmla="*/ 1782177 w 9580296"/>
              <a:gd name="connsiteY444" fmla="*/ 1328454 h 5096778"/>
              <a:gd name="connsiteX445" fmla="*/ 1791772 w 9580296"/>
              <a:gd name="connsiteY445" fmla="*/ 1344948 h 5096778"/>
              <a:gd name="connsiteX446" fmla="*/ 1801766 w 9580296"/>
              <a:gd name="connsiteY446" fmla="*/ 1359609 h 5096778"/>
              <a:gd name="connsiteX447" fmla="*/ 1806564 w 9580296"/>
              <a:gd name="connsiteY447" fmla="*/ 1370910 h 5096778"/>
              <a:gd name="connsiteX448" fmla="*/ 1812959 w 9580296"/>
              <a:gd name="connsiteY448" fmla="*/ 1384044 h 5096778"/>
              <a:gd name="connsiteX449" fmla="*/ 1820156 w 9580296"/>
              <a:gd name="connsiteY449" fmla="*/ 1398094 h 5096778"/>
              <a:gd name="connsiteX450" fmla="*/ 1828951 w 9580296"/>
              <a:gd name="connsiteY450" fmla="*/ 1412450 h 5096778"/>
              <a:gd name="connsiteX451" fmla="*/ 1837745 w 9580296"/>
              <a:gd name="connsiteY451" fmla="*/ 1427111 h 5096778"/>
              <a:gd name="connsiteX452" fmla="*/ 1846141 w 9580296"/>
              <a:gd name="connsiteY452" fmla="*/ 1441161 h 5096778"/>
              <a:gd name="connsiteX453" fmla="*/ 1854137 w 9580296"/>
              <a:gd name="connsiteY453" fmla="*/ 1453684 h 5096778"/>
              <a:gd name="connsiteX454" fmla="*/ 1860933 w 9580296"/>
              <a:gd name="connsiteY454" fmla="*/ 1464986 h 5096778"/>
              <a:gd name="connsiteX455" fmla="*/ 1868928 w 9580296"/>
              <a:gd name="connsiteY455" fmla="*/ 1477509 h 5096778"/>
              <a:gd name="connsiteX456" fmla="*/ 1876124 w 9580296"/>
              <a:gd name="connsiteY456" fmla="*/ 1490337 h 5096778"/>
              <a:gd name="connsiteX457" fmla="*/ 1883320 w 9580296"/>
              <a:gd name="connsiteY457" fmla="*/ 1503471 h 5096778"/>
              <a:gd name="connsiteX458" fmla="*/ 1891314 w 9580296"/>
              <a:gd name="connsiteY458" fmla="*/ 1515994 h 5096778"/>
              <a:gd name="connsiteX459" fmla="*/ 1898511 w 9580296"/>
              <a:gd name="connsiteY459" fmla="*/ 1528823 h 5096778"/>
              <a:gd name="connsiteX460" fmla="*/ 1906507 w 9580296"/>
              <a:gd name="connsiteY460" fmla="*/ 1541651 h 5096778"/>
              <a:gd name="connsiteX461" fmla="*/ 1914102 w 9580296"/>
              <a:gd name="connsiteY461" fmla="*/ 1554480 h 5096778"/>
              <a:gd name="connsiteX462" fmla="*/ 1922497 w 9580296"/>
              <a:gd name="connsiteY462" fmla="*/ 1567003 h 5096778"/>
              <a:gd name="connsiteX463" fmla="*/ 1938089 w 9580296"/>
              <a:gd name="connsiteY463" fmla="*/ 1591133 h 5096778"/>
              <a:gd name="connsiteX464" fmla="*/ 1953280 w 9580296"/>
              <a:gd name="connsiteY464" fmla="*/ 1616484 h 5096778"/>
              <a:gd name="connsiteX465" fmla="*/ 1969270 w 9580296"/>
              <a:gd name="connsiteY465" fmla="*/ 1643058 h 5096778"/>
              <a:gd name="connsiteX466" fmla="*/ 1985662 w 9580296"/>
              <a:gd name="connsiteY466" fmla="*/ 1669631 h 5096778"/>
              <a:gd name="connsiteX467" fmla="*/ 2002052 w 9580296"/>
              <a:gd name="connsiteY467" fmla="*/ 1696204 h 5096778"/>
              <a:gd name="connsiteX468" fmla="*/ 2018443 w 9580296"/>
              <a:gd name="connsiteY468" fmla="*/ 1721861 h 5096778"/>
              <a:gd name="connsiteX469" fmla="*/ 2027239 w 9580296"/>
              <a:gd name="connsiteY469" fmla="*/ 1734079 h 5096778"/>
              <a:gd name="connsiteX470" fmla="*/ 2035634 w 9580296"/>
              <a:gd name="connsiteY470" fmla="*/ 1745991 h 5096778"/>
              <a:gd name="connsiteX471" fmla="*/ 2044427 w 9580296"/>
              <a:gd name="connsiteY471" fmla="*/ 1756986 h 5096778"/>
              <a:gd name="connsiteX472" fmla="*/ 2053224 w 9580296"/>
              <a:gd name="connsiteY472" fmla="*/ 1767983 h 5096778"/>
              <a:gd name="connsiteX473" fmla="*/ 2057222 w 9580296"/>
              <a:gd name="connsiteY473" fmla="*/ 1775313 h 5096778"/>
              <a:gd name="connsiteX474" fmla="*/ 2063218 w 9580296"/>
              <a:gd name="connsiteY474" fmla="*/ 1784781 h 5096778"/>
              <a:gd name="connsiteX475" fmla="*/ 2070014 w 9580296"/>
              <a:gd name="connsiteY475" fmla="*/ 1795778 h 5096778"/>
              <a:gd name="connsiteX476" fmla="*/ 2079208 w 9580296"/>
              <a:gd name="connsiteY476" fmla="*/ 1808912 h 5096778"/>
              <a:gd name="connsiteX477" fmla="*/ 2100397 w 9580296"/>
              <a:gd name="connsiteY477" fmla="*/ 1839456 h 5096778"/>
              <a:gd name="connsiteX478" fmla="*/ 2126382 w 9580296"/>
              <a:gd name="connsiteY478" fmla="*/ 1875804 h 5096778"/>
              <a:gd name="connsiteX479" fmla="*/ 2155565 w 9580296"/>
              <a:gd name="connsiteY479" fmla="*/ 1916121 h 5096778"/>
              <a:gd name="connsiteX480" fmla="*/ 2187147 w 9580296"/>
              <a:gd name="connsiteY480" fmla="*/ 1959494 h 5096778"/>
              <a:gd name="connsiteX481" fmla="*/ 2221129 w 9580296"/>
              <a:gd name="connsiteY481" fmla="*/ 2004393 h 5096778"/>
              <a:gd name="connsiteX482" fmla="*/ 2255509 w 9580296"/>
              <a:gd name="connsiteY482" fmla="*/ 2050210 h 5096778"/>
              <a:gd name="connsiteX483" fmla="*/ 2290289 w 9580296"/>
              <a:gd name="connsiteY483" fmla="*/ 2095721 h 5096778"/>
              <a:gd name="connsiteX484" fmla="*/ 2323470 w 9580296"/>
              <a:gd name="connsiteY484" fmla="*/ 2139093 h 5096778"/>
              <a:gd name="connsiteX485" fmla="*/ 2355053 w 9580296"/>
              <a:gd name="connsiteY485" fmla="*/ 2179717 h 5096778"/>
              <a:gd name="connsiteX486" fmla="*/ 2384236 w 9580296"/>
              <a:gd name="connsiteY486" fmla="*/ 2216370 h 5096778"/>
              <a:gd name="connsiteX487" fmla="*/ 2410221 w 9580296"/>
              <a:gd name="connsiteY487" fmla="*/ 2247830 h 5096778"/>
              <a:gd name="connsiteX488" fmla="*/ 2430610 w 9580296"/>
              <a:gd name="connsiteY488" fmla="*/ 2272571 h 5096778"/>
              <a:gd name="connsiteX489" fmla="*/ 2439404 w 9580296"/>
              <a:gd name="connsiteY489" fmla="*/ 2282344 h 5096778"/>
              <a:gd name="connsiteX490" fmla="*/ 2446200 w 9580296"/>
              <a:gd name="connsiteY490" fmla="*/ 2289980 h 5096778"/>
              <a:gd name="connsiteX491" fmla="*/ 2451798 w 9580296"/>
              <a:gd name="connsiteY491" fmla="*/ 2295784 h 5096778"/>
              <a:gd name="connsiteX492" fmla="*/ 2455795 w 9580296"/>
              <a:gd name="connsiteY492" fmla="*/ 2298838 h 5096778"/>
              <a:gd name="connsiteX493" fmla="*/ 2458194 w 9580296"/>
              <a:gd name="connsiteY493" fmla="*/ 2302503 h 5096778"/>
              <a:gd name="connsiteX494" fmla="*/ 2461791 w 9580296"/>
              <a:gd name="connsiteY494" fmla="*/ 2308307 h 5096778"/>
              <a:gd name="connsiteX495" fmla="*/ 2466589 w 9580296"/>
              <a:gd name="connsiteY495" fmla="*/ 2314722 h 5096778"/>
              <a:gd name="connsiteX496" fmla="*/ 2472986 w 9580296"/>
              <a:gd name="connsiteY496" fmla="*/ 2323273 h 5096778"/>
              <a:gd name="connsiteX497" fmla="*/ 2489375 w 9580296"/>
              <a:gd name="connsiteY497" fmla="*/ 2343128 h 5096778"/>
              <a:gd name="connsiteX498" fmla="*/ 2508965 w 9580296"/>
              <a:gd name="connsiteY498" fmla="*/ 2366951 h 5096778"/>
              <a:gd name="connsiteX499" fmla="*/ 2532153 w 9580296"/>
              <a:gd name="connsiteY499" fmla="*/ 2394135 h 5096778"/>
              <a:gd name="connsiteX500" fmla="*/ 2558137 w 9580296"/>
              <a:gd name="connsiteY500" fmla="*/ 2423763 h 5096778"/>
              <a:gd name="connsiteX501" fmla="*/ 2585722 w 9580296"/>
              <a:gd name="connsiteY501" fmla="*/ 2455224 h 5096778"/>
              <a:gd name="connsiteX502" fmla="*/ 2614505 w 9580296"/>
              <a:gd name="connsiteY502" fmla="*/ 2487600 h 5096778"/>
              <a:gd name="connsiteX503" fmla="*/ 2643289 w 9580296"/>
              <a:gd name="connsiteY503" fmla="*/ 2519672 h 5096778"/>
              <a:gd name="connsiteX504" fmla="*/ 2671673 w 9580296"/>
              <a:gd name="connsiteY504" fmla="*/ 2551438 h 5096778"/>
              <a:gd name="connsiteX505" fmla="*/ 2699257 w 9580296"/>
              <a:gd name="connsiteY505" fmla="*/ 2581065 h 5096778"/>
              <a:gd name="connsiteX506" fmla="*/ 2724842 w 9580296"/>
              <a:gd name="connsiteY506" fmla="*/ 2609166 h 5096778"/>
              <a:gd name="connsiteX507" fmla="*/ 2747629 w 9580296"/>
              <a:gd name="connsiteY507" fmla="*/ 2633602 h 5096778"/>
              <a:gd name="connsiteX508" fmla="*/ 2767218 w 9580296"/>
              <a:gd name="connsiteY508" fmla="*/ 2654371 h 5096778"/>
              <a:gd name="connsiteX509" fmla="*/ 2782809 w 9580296"/>
              <a:gd name="connsiteY509" fmla="*/ 2670254 h 5096778"/>
              <a:gd name="connsiteX510" fmla="*/ 2793603 w 9580296"/>
              <a:gd name="connsiteY510" fmla="*/ 2680334 h 5096778"/>
              <a:gd name="connsiteX511" fmla="*/ 2797201 w 9580296"/>
              <a:gd name="connsiteY511" fmla="*/ 2684915 h 5096778"/>
              <a:gd name="connsiteX512" fmla="*/ 2801998 w 9580296"/>
              <a:gd name="connsiteY512" fmla="*/ 2691330 h 5096778"/>
              <a:gd name="connsiteX513" fmla="*/ 2809594 w 9580296"/>
              <a:gd name="connsiteY513" fmla="*/ 2699576 h 5096778"/>
              <a:gd name="connsiteX514" fmla="*/ 2819188 w 9580296"/>
              <a:gd name="connsiteY514" fmla="*/ 2709656 h 5096778"/>
              <a:gd name="connsiteX515" fmla="*/ 2842375 w 9580296"/>
              <a:gd name="connsiteY515" fmla="*/ 2734702 h 5096778"/>
              <a:gd name="connsiteX516" fmla="*/ 2871159 w 9580296"/>
              <a:gd name="connsiteY516" fmla="*/ 2764635 h 5096778"/>
              <a:gd name="connsiteX517" fmla="*/ 2905140 w 9580296"/>
              <a:gd name="connsiteY517" fmla="*/ 2799150 h 5096778"/>
              <a:gd name="connsiteX518" fmla="*/ 2942719 w 9580296"/>
              <a:gd name="connsiteY518" fmla="*/ 2836719 h 5096778"/>
              <a:gd name="connsiteX519" fmla="*/ 2982297 w 9580296"/>
              <a:gd name="connsiteY519" fmla="*/ 2876426 h 5096778"/>
              <a:gd name="connsiteX520" fmla="*/ 3023073 w 9580296"/>
              <a:gd name="connsiteY520" fmla="*/ 2917050 h 5096778"/>
              <a:gd name="connsiteX521" fmla="*/ 3064250 w 9580296"/>
              <a:gd name="connsiteY521" fmla="*/ 2957674 h 5096778"/>
              <a:gd name="connsiteX522" fmla="*/ 3104627 w 9580296"/>
              <a:gd name="connsiteY522" fmla="*/ 2997075 h 5096778"/>
              <a:gd name="connsiteX523" fmla="*/ 3143005 w 9580296"/>
              <a:gd name="connsiteY523" fmla="*/ 3034034 h 5096778"/>
              <a:gd name="connsiteX524" fmla="*/ 3178185 w 9580296"/>
              <a:gd name="connsiteY524" fmla="*/ 3067937 h 5096778"/>
              <a:gd name="connsiteX525" fmla="*/ 3209367 w 9580296"/>
              <a:gd name="connsiteY525" fmla="*/ 3097260 h 5096778"/>
              <a:gd name="connsiteX526" fmla="*/ 3234952 w 9580296"/>
              <a:gd name="connsiteY526" fmla="*/ 3121084 h 5096778"/>
              <a:gd name="connsiteX527" fmla="*/ 3245347 w 9580296"/>
              <a:gd name="connsiteY527" fmla="*/ 3130553 h 5096778"/>
              <a:gd name="connsiteX528" fmla="*/ 3254143 w 9580296"/>
              <a:gd name="connsiteY528" fmla="*/ 3138189 h 5096778"/>
              <a:gd name="connsiteX529" fmla="*/ 3261339 w 9580296"/>
              <a:gd name="connsiteY529" fmla="*/ 3143993 h 5096778"/>
              <a:gd name="connsiteX530" fmla="*/ 3266135 w 9580296"/>
              <a:gd name="connsiteY530" fmla="*/ 3147352 h 5096778"/>
              <a:gd name="connsiteX531" fmla="*/ 3268934 w 9580296"/>
              <a:gd name="connsiteY531" fmla="*/ 3151322 h 5096778"/>
              <a:gd name="connsiteX532" fmla="*/ 3272532 w 9580296"/>
              <a:gd name="connsiteY532" fmla="*/ 3155905 h 5096778"/>
              <a:gd name="connsiteX533" fmla="*/ 3277329 w 9580296"/>
              <a:gd name="connsiteY533" fmla="*/ 3161097 h 5096778"/>
              <a:gd name="connsiteX534" fmla="*/ 3282926 w 9580296"/>
              <a:gd name="connsiteY534" fmla="*/ 3166595 h 5096778"/>
              <a:gd name="connsiteX535" fmla="*/ 3296118 w 9580296"/>
              <a:gd name="connsiteY535" fmla="*/ 3179728 h 5096778"/>
              <a:gd name="connsiteX536" fmla="*/ 3312508 w 9580296"/>
              <a:gd name="connsiteY536" fmla="*/ 3195306 h 5096778"/>
              <a:gd name="connsiteX537" fmla="*/ 3331299 w 9580296"/>
              <a:gd name="connsiteY537" fmla="*/ 3212106 h 5096778"/>
              <a:gd name="connsiteX538" fmla="*/ 3351686 w 9580296"/>
              <a:gd name="connsiteY538" fmla="*/ 3230432 h 5096778"/>
              <a:gd name="connsiteX539" fmla="*/ 3373674 w 9580296"/>
              <a:gd name="connsiteY539" fmla="*/ 3249370 h 5096778"/>
              <a:gd name="connsiteX540" fmla="*/ 3396062 w 9580296"/>
              <a:gd name="connsiteY540" fmla="*/ 3269223 h 5096778"/>
              <a:gd name="connsiteX541" fmla="*/ 3419248 w 9580296"/>
              <a:gd name="connsiteY541" fmla="*/ 3289382 h 5096778"/>
              <a:gd name="connsiteX542" fmla="*/ 3442035 w 9580296"/>
              <a:gd name="connsiteY542" fmla="*/ 3309235 h 5096778"/>
              <a:gd name="connsiteX543" fmla="*/ 3464023 w 9580296"/>
              <a:gd name="connsiteY543" fmla="*/ 3328478 h 5096778"/>
              <a:gd name="connsiteX544" fmla="*/ 3485611 w 9580296"/>
              <a:gd name="connsiteY544" fmla="*/ 3346805 h 5096778"/>
              <a:gd name="connsiteX545" fmla="*/ 3505200 w 9580296"/>
              <a:gd name="connsiteY545" fmla="*/ 3363909 h 5096778"/>
              <a:gd name="connsiteX546" fmla="*/ 3522790 w 9580296"/>
              <a:gd name="connsiteY546" fmla="*/ 3379487 h 5096778"/>
              <a:gd name="connsiteX547" fmla="*/ 3537581 w 9580296"/>
              <a:gd name="connsiteY547" fmla="*/ 3393537 h 5096778"/>
              <a:gd name="connsiteX548" fmla="*/ 3549575 w 9580296"/>
              <a:gd name="connsiteY548" fmla="*/ 3404533 h 5096778"/>
              <a:gd name="connsiteX549" fmla="*/ 3555971 w 9580296"/>
              <a:gd name="connsiteY549" fmla="*/ 3410948 h 5096778"/>
              <a:gd name="connsiteX550" fmla="*/ 3560768 w 9580296"/>
              <a:gd name="connsiteY550" fmla="*/ 3414612 h 5096778"/>
              <a:gd name="connsiteX551" fmla="*/ 3565965 w 9580296"/>
              <a:gd name="connsiteY551" fmla="*/ 3418889 h 5096778"/>
              <a:gd name="connsiteX552" fmla="*/ 3573961 w 9580296"/>
              <a:gd name="connsiteY552" fmla="*/ 3425303 h 5096778"/>
              <a:gd name="connsiteX553" fmla="*/ 3648719 w 9580296"/>
              <a:gd name="connsiteY553" fmla="*/ 3489446 h 5096778"/>
              <a:gd name="connsiteX554" fmla="*/ 3662310 w 9580296"/>
              <a:gd name="connsiteY554" fmla="*/ 3499525 h 5096778"/>
              <a:gd name="connsiteX555" fmla="*/ 3675103 w 9580296"/>
              <a:gd name="connsiteY555" fmla="*/ 3509299 h 5096778"/>
              <a:gd name="connsiteX556" fmla="*/ 3687896 w 9580296"/>
              <a:gd name="connsiteY556" fmla="*/ 3519378 h 5096778"/>
              <a:gd name="connsiteX557" fmla="*/ 3700290 w 9580296"/>
              <a:gd name="connsiteY557" fmla="*/ 3529153 h 5096778"/>
              <a:gd name="connsiteX558" fmla="*/ 3712682 w 9580296"/>
              <a:gd name="connsiteY558" fmla="*/ 3538927 h 5096778"/>
              <a:gd name="connsiteX559" fmla="*/ 3724675 w 9580296"/>
              <a:gd name="connsiteY559" fmla="*/ 3548701 h 5096778"/>
              <a:gd name="connsiteX560" fmla="*/ 3737868 w 9580296"/>
              <a:gd name="connsiteY560" fmla="*/ 3558781 h 5096778"/>
              <a:gd name="connsiteX561" fmla="*/ 3750660 w 9580296"/>
              <a:gd name="connsiteY561" fmla="*/ 3568860 h 5096778"/>
              <a:gd name="connsiteX562" fmla="*/ 3760655 w 9580296"/>
              <a:gd name="connsiteY562" fmla="*/ 3577107 h 5096778"/>
              <a:gd name="connsiteX563" fmla="*/ 3775447 w 9580296"/>
              <a:gd name="connsiteY563" fmla="*/ 3588409 h 5096778"/>
              <a:gd name="connsiteX564" fmla="*/ 3794236 w 9580296"/>
              <a:gd name="connsiteY564" fmla="*/ 3602764 h 5096778"/>
              <a:gd name="connsiteX565" fmla="*/ 3815824 w 9580296"/>
              <a:gd name="connsiteY565" fmla="*/ 3619257 h 5096778"/>
              <a:gd name="connsiteX566" fmla="*/ 3839810 w 9580296"/>
              <a:gd name="connsiteY566" fmla="*/ 3636973 h 5096778"/>
              <a:gd name="connsiteX567" fmla="*/ 3865795 w 9580296"/>
              <a:gd name="connsiteY567" fmla="*/ 3656216 h 5096778"/>
              <a:gd name="connsiteX568" fmla="*/ 3892581 w 9580296"/>
              <a:gd name="connsiteY568" fmla="*/ 3676375 h 5096778"/>
              <a:gd name="connsiteX569" fmla="*/ 3919765 w 9580296"/>
              <a:gd name="connsiteY569" fmla="*/ 3696534 h 5096778"/>
              <a:gd name="connsiteX570" fmla="*/ 3946549 w 9580296"/>
              <a:gd name="connsiteY570" fmla="*/ 3716388 h 5096778"/>
              <a:gd name="connsiteX571" fmla="*/ 3972934 w 9580296"/>
              <a:gd name="connsiteY571" fmla="*/ 3735631 h 5096778"/>
              <a:gd name="connsiteX572" fmla="*/ 3997721 w 9580296"/>
              <a:gd name="connsiteY572" fmla="*/ 3753346 h 5096778"/>
              <a:gd name="connsiteX573" fmla="*/ 4020108 w 9580296"/>
              <a:gd name="connsiteY573" fmla="*/ 3769229 h 5096778"/>
              <a:gd name="connsiteX574" fmla="*/ 4039298 w 9580296"/>
              <a:gd name="connsiteY574" fmla="*/ 3782974 h 5096778"/>
              <a:gd name="connsiteX575" fmla="*/ 4054888 w 9580296"/>
              <a:gd name="connsiteY575" fmla="*/ 3793665 h 5096778"/>
              <a:gd name="connsiteX576" fmla="*/ 4066082 w 9580296"/>
              <a:gd name="connsiteY576" fmla="*/ 3801301 h 5096778"/>
              <a:gd name="connsiteX577" fmla="*/ 4072478 w 9580296"/>
              <a:gd name="connsiteY577" fmla="*/ 3804660 h 5096778"/>
              <a:gd name="connsiteX578" fmla="*/ 4079674 w 9580296"/>
              <a:gd name="connsiteY578" fmla="*/ 3811074 h 5096778"/>
              <a:gd name="connsiteX579" fmla="*/ 4087670 w 9580296"/>
              <a:gd name="connsiteY579" fmla="*/ 3816877 h 5096778"/>
              <a:gd name="connsiteX580" fmla="*/ 4095266 w 9580296"/>
              <a:gd name="connsiteY580" fmla="*/ 3822681 h 5096778"/>
              <a:gd name="connsiteX581" fmla="*/ 4103661 w 9580296"/>
              <a:gd name="connsiteY581" fmla="*/ 3828179 h 5096778"/>
              <a:gd name="connsiteX582" fmla="*/ 4120451 w 9580296"/>
              <a:gd name="connsiteY582" fmla="*/ 3838564 h 5096778"/>
              <a:gd name="connsiteX583" fmla="*/ 4138041 w 9580296"/>
              <a:gd name="connsiteY583" fmla="*/ 3849255 h 5096778"/>
              <a:gd name="connsiteX584" fmla="*/ 4170822 w 9580296"/>
              <a:gd name="connsiteY584" fmla="*/ 3868497 h 5096778"/>
              <a:gd name="connsiteX585" fmla="*/ 4203205 w 9580296"/>
              <a:gd name="connsiteY585" fmla="*/ 3887129 h 5096778"/>
              <a:gd name="connsiteX586" fmla="*/ 4236385 w 9580296"/>
              <a:gd name="connsiteY586" fmla="*/ 3905761 h 5096778"/>
              <a:gd name="connsiteX587" fmla="*/ 4268767 w 9580296"/>
              <a:gd name="connsiteY587" fmla="*/ 3923171 h 5096778"/>
              <a:gd name="connsiteX588" fmla="*/ 4285157 w 9580296"/>
              <a:gd name="connsiteY588" fmla="*/ 3932029 h 5096778"/>
              <a:gd name="connsiteX589" fmla="*/ 4301948 w 9580296"/>
              <a:gd name="connsiteY589" fmla="*/ 3940276 h 5096778"/>
              <a:gd name="connsiteX590" fmla="*/ 4318739 w 9580296"/>
              <a:gd name="connsiteY590" fmla="*/ 3948828 h 5096778"/>
              <a:gd name="connsiteX591" fmla="*/ 4335129 w 9580296"/>
              <a:gd name="connsiteY591" fmla="*/ 3956770 h 5096778"/>
              <a:gd name="connsiteX592" fmla="*/ 4351919 w 9580296"/>
              <a:gd name="connsiteY592" fmla="*/ 3964711 h 5096778"/>
              <a:gd name="connsiteX593" fmla="*/ 4369109 w 9580296"/>
              <a:gd name="connsiteY593" fmla="*/ 3972652 h 5096778"/>
              <a:gd name="connsiteX594" fmla="*/ 4385901 w 9580296"/>
              <a:gd name="connsiteY594" fmla="*/ 3980288 h 5096778"/>
              <a:gd name="connsiteX595" fmla="*/ 4403491 w 9580296"/>
              <a:gd name="connsiteY595" fmla="*/ 3987619 h 5096778"/>
              <a:gd name="connsiteX596" fmla="*/ 4421080 w 9580296"/>
              <a:gd name="connsiteY596" fmla="*/ 3994644 h 5096778"/>
              <a:gd name="connsiteX597" fmla="*/ 4438670 w 9580296"/>
              <a:gd name="connsiteY597" fmla="*/ 4001669 h 5096778"/>
              <a:gd name="connsiteX598" fmla="*/ 4456660 w 9580296"/>
              <a:gd name="connsiteY598" fmla="*/ 4008083 h 5096778"/>
              <a:gd name="connsiteX599" fmla="*/ 4475050 w 9580296"/>
              <a:gd name="connsiteY599" fmla="*/ 4014803 h 5096778"/>
              <a:gd name="connsiteX600" fmla="*/ 4493440 w 9580296"/>
              <a:gd name="connsiteY600" fmla="*/ 4020912 h 5096778"/>
              <a:gd name="connsiteX601" fmla="*/ 4512229 w 9580296"/>
              <a:gd name="connsiteY601" fmla="*/ 4026716 h 5096778"/>
              <a:gd name="connsiteX602" fmla="*/ 4531418 w 9580296"/>
              <a:gd name="connsiteY602" fmla="*/ 4032519 h 5096778"/>
              <a:gd name="connsiteX603" fmla="*/ 4550607 w 9580296"/>
              <a:gd name="connsiteY603" fmla="*/ 4038017 h 5096778"/>
              <a:gd name="connsiteX604" fmla="*/ 4570196 w 9580296"/>
              <a:gd name="connsiteY604" fmla="*/ 4043209 h 5096778"/>
              <a:gd name="connsiteX605" fmla="*/ 4590585 w 9580296"/>
              <a:gd name="connsiteY605" fmla="*/ 4048096 h 5096778"/>
              <a:gd name="connsiteX606" fmla="*/ 4610972 w 9580296"/>
              <a:gd name="connsiteY606" fmla="*/ 4052678 h 5096778"/>
              <a:gd name="connsiteX607" fmla="*/ 4632160 w 9580296"/>
              <a:gd name="connsiteY607" fmla="*/ 4056649 h 5096778"/>
              <a:gd name="connsiteX608" fmla="*/ 4652949 w 9580296"/>
              <a:gd name="connsiteY608" fmla="*/ 4060925 h 5096778"/>
              <a:gd name="connsiteX609" fmla="*/ 4674937 w 9580296"/>
              <a:gd name="connsiteY609" fmla="*/ 4064590 h 5096778"/>
              <a:gd name="connsiteX610" fmla="*/ 4696925 w 9580296"/>
              <a:gd name="connsiteY610" fmla="*/ 4067950 h 5096778"/>
              <a:gd name="connsiteX611" fmla="*/ 4719711 w 9580296"/>
              <a:gd name="connsiteY611" fmla="*/ 4071005 h 5096778"/>
              <a:gd name="connsiteX612" fmla="*/ 4729705 w 9580296"/>
              <a:gd name="connsiteY612" fmla="*/ 4072226 h 5096778"/>
              <a:gd name="connsiteX613" fmla="*/ 4740099 w 9580296"/>
              <a:gd name="connsiteY613" fmla="*/ 4072837 h 5096778"/>
              <a:gd name="connsiteX614" fmla="*/ 4751293 w 9580296"/>
              <a:gd name="connsiteY614" fmla="*/ 4072837 h 5096778"/>
              <a:gd name="connsiteX615" fmla="*/ 4762887 w 9580296"/>
              <a:gd name="connsiteY615" fmla="*/ 4072531 h 5096778"/>
              <a:gd name="connsiteX616" fmla="*/ 4774880 w 9580296"/>
              <a:gd name="connsiteY616" fmla="*/ 4071920 h 5096778"/>
              <a:gd name="connsiteX617" fmla="*/ 4787273 w 9580296"/>
              <a:gd name="connsiteY617" fmla="*/ 4071005 h 5096778"/>
              <a:gd name="connsiteX618" fmla="*/ 4800066 w 9580296"/>
              <a:gd name="connsiteY618" fmla="*/ 4069783 h 5096778"/>
              <a:gd name="connsiteX619" fmla="*/ 4812859 w 9580296"/>
              <a:gd name="connsiteY619" fmla="*/ 4067950 h 5096778"/>
              <a:gd name="connsiteX620" fmla="*/ 4826051 w 9580296"/>
              <a:gd name="connsiteY620" fmla="*/ 4066117 h 5096778"/>
              <a:gd name="connsiteX621" fmla="*/ 4839643 w 9580296"/>
              <a:gd name="connsiteY621" fmla="*/ 4063674 h 5096778"/>
              <a:gd name="connsiteX622" fmla="*/ 4853635 w 9580296"/>
              <a:gd name="connsiteY622" fmla="*/ 4061230 h 5096778"/>
              <a:gd name="connsiteX623" fmla="*/ 4867227 w 9580296"/>
              <a:gd name="connsiteY623" fmla="*/ 4058786 h 5096778"/>
              <a:gd name="connsiteX624" fmla="*/ 4895212 w 9580296"/>
              <a:gd name="connsiteY624" fmla="*/ 4052678 h 5096778"/>
              <a:gd name="connsiteX625" fmla="*/ 4923196 w 9580296"/>
              <a:gd name="connsiteY625" fmla="*/ 4045958 h 5096778"/>
              <a:gd name="connsiteX626" fmla="*/ 4950380 w 9580296"/>
              <a:gd name="connsiteY626" fmla="*/ 4038627 h 5096778"/>
              <a:gd name="connsiteX627" fmla="*/ 4977565 w 9580296"/>
              <a:gd name="connsiteY627" fmla="*/ 4031297 h 5096778"/>
              <a:gd name="connsiteX628" fmla="*/ 5003550 w 9580296"/>
              <a:gd name="connsiteY628" fmla="*/ 4023355 h 5096778"/>
              <a:gd name="connsiteX629" fmla="*/ 5027936 w 9580296"/>
              <a:gd name="connsiteY629" fmla="*/ 4015414 h 5096778"/>
              <a:gd name="connsiteX630" fmla="*/ 5050723 w 9580296"/>
              <a:gd name="connsiteY630" fmla="*/ 4007778 h 5096778"/>
              <a:gd name="connsiteX631" fmla="*/ 5071112 w 9580296"/>
              <a:gd name="connsiteY631" fmla="*/ 4000142 h 5096778"/>
              <a:gd name="connsiteX632" fmla="*/ 5089901 w 9580296"/>
              <a:gd name="connsiteY632" fmla="*/ 3993422 h 5096778"/>
              <a:gd name="connsiteX633" fmla="*/ 5105492 w 9580296"/>
              <a:gd name="connsiteY633" fmla="*/ 3987008 h 5096778"/>
              <a:gd name="connsiteX634" fmla="*/ 5129079 w 9580296"/>
              <a:gd name="connsiteY634" fmla="*/ 3976623 h 5096778"/>
              <a:gd name="connsiteX635" fmla="*/ 5151467 w 9580296"/>
              <a:gd name="connsiteY635" fmla="*/ 3966849 h 5096778"/>
              <a:gd name="connsiteX636" fmla="*/ 5171855 w 9580296"/>
              <a:gd name="connsiteY636" fmla="*/ 3957381 h 5096778"/>
              <a:gd name="connsiteX637" fmla="*/ 5191044 w 9580296"/>
              <a:gd name="connsiteY637" fmla="*/ 3948523 h 5096778"/>
              <a:gd name="connsiteX638" fmla="*/ 5209434 w 9580296"/>
              <a:gd name="connsiteY638" fmla="*/ 3939665 h 5096778"/>
              <a:gd name="connsiteX639" fmla="*/ 5226624 w 9580296"/>
              <a:gd name="connsiteY639" fmla="*/ 3930807 h 5096778"/>
              <a:gd name="connsiteX640" fmla="*/ 5243814 w 9580296"/>
              <a:gd name="connsiteY640" fmla="*/ 3922255 h 5096778"/>
              <a:gd name="connsiteX641" fmla="*/ 5260604 w 9580296"/>
              <a:gd name="connsiteY641" fmla="*/ 3913397 h 5096778"/>
              <a:gd name="connsiteX642" fmla="*/ 5276596 w 9580296"/>
              <a:gd name="connsiteY642" fmla="*/ 3904234 h 5096778"/>
              <a:gd name="connsiteX643" fmla="*/ 5292986 w 9580296"/>
              <a:gd name="connsiteY643" fmla="*/ 3895070 h 5096778"/>
              <a:gd name="connsiteX644" fmla="*/ 5309776 w 9580296"/>
              <a:gd name="connsiteY644" fmla="*/ 3885602 h 5096778"/>
              <a:gd name="connsiteX645" fmla="*/ 5326568 w 9580296"/>
              <a:gd name="connsiteY645" fmla="*/ 3875522 h 5096778"/>
              <a:gd name="connsiteX646" fmla="*/ 5362147 w 9580296"/>
              <a:gd name="connsiteY646" fmla="*/ 3853836 h 5096778"/>
              <a:gd name="connsiteX647" fmla="*/ 5402124 w 9580296"/>
              <a:gd name="connsiteY647" fmla="*/ 3829096 h 5096778"/>
              <a:gd name="connsiteX648" fmla="*/ 5418915 w 9580296"/>
              <a:gd name="connsiteY648" fmla="*/ 3818710 h 5096778"/>
              <a:gd name="connsiteX649" fmla="*/ 5436904 w 9580296"/>
              <a:gd name="connsiteY649" fmla="*/ 3807104 h 5096778"/>
              <a:gd name="connsiteX650" fmla="*/ 5455694 w 9580296"/>
              <a:gd name="connsiteY650" fmla="*/ 3795191 h 5096778"/>
              <a:gd name="connsiteX651" fmla="*/ 5474483 w 9580296"/>
              <a:gd name="connsiteY651" fmla="*/ 3782668 h 5096778"/>
              <a:gd name="connsiteX652" fmla="*/ 5512861 w 9580296"/>
              <a:gd name="connsiteY652" fmla="*/ 3757012 h 5096778"/>
              <a:gd name="connsiteX653" fmla="*/ 5551639 w 9580296"/>
              <a:gd name="connsiteY653" fmla="*/ 3729522 h 5096778"/>
              <a:gd name="connsiteX654" fmla="*/ 5590017 w 9580296"/>
              <a:gd name="connsiteY654" fmla="*/ 3702338 h 5096778"/>
              <a:gd name="connsiteX655" fmla="*/ 5626797 w 9580296"/>
              <a:gd name="connsiteY655" fmla="*/ 3675153 h 5096778"/>
              <a:gd name="connsiteX656" fmla="*/ 5661577 w 9580296"/>
              <a:gd name="connsiteY656" fmla="*/ 3648885 h 5096778"/>
              <a:gd name="connsiteX657" fmla="*/ 5693159 w 9580296"/>
              <a:gd name="connsiteY657" fmla="*/ 3624451 h 5096778"/>
              <a:gd name="connsiteX658" fmla="*/ 5703953 w 9580296"/>
              <a:gd name="connsiteY658" fmla="*/ 3615898 h 5096778"/>
              <a:gd name="connsiteX659" fmla="*/ 5715946 w 9580296"/>
              <a:gd name="connsiteY659" fmla="*/ 3607956 h 5096778"/>
              <a:gd name="connsiteX660" fmla="*/ 5728339 w 9580296"/>
              <a:gd name="connsiteY660" fmla="*/ 3600015 h 5096778"/>
              <a:gd name="connsiteX661" fmla="*/ 5741132 w 9580296"/>
              <a:gd name="connsiteY661" fmla="*/ 3591462 h 5096778"/>
              <a:gd name="connsiteX662" fmla="*/ 5753924 w 9580296"/>
              <a:gd name="connsiteY662" fmla="*/ 3582910 h 5096778"/>
              <a:gd name="connsiteX663" fmla="*/ 5766717 w 9580296"/>
              <a:gd name="connsiteY663" fmla="*/ 3574053 h 5096778"/>
              <a:gd name="connsiteX664" fmla="*/ 5779510 w 9580296"/>
              <a:gd name="connsiteY664" fmla="*/ 3564584 h 5096778"/>
              <a:gd name="connsiteX665" fmla="*/ 5791904 w 9580296"/>
              <a:gd name="connsiteY665" fmla="*/ 3554809 h 5096778"/>
              <a:gd name="connsiteX666" fmla="*/ 6377971 w 9580296"/>
              <a:gd name="connsiteY666" fmla="*/ 3045946 h 5096778"/>
              <a:gd name="connsiteX667" fmla="*/ 6403956 w 9580296"/>
              <a:gd name="connsiteY667" fmla="*/ 3020594 h 5096778"/>
              <a:gd name="connsiteX668" fmla="*/ 6431540 w 9580296"/>
              <a:gd name="connsiteY668" fmla="*/ 2994327 h 5096778"/>
              <a:gd name="connsiteX669" fmla="*/ 6459924 w 9580296"/>
              <a:gd name="connsiteY669" fmla="*/ 2968058 h 5096778"/>
              <a:gd name="connsiteX670" fmla="*/ 6487909 w 9580296"/>
              <a:gd name="connsiteY670" fmla="*/ 2941791 h 5096778"/>
              <a:gd name="connsiteX671" fmla="*/ 6516293 w 9580296"/>
              <a:gd name="connsiteY671" fmla="*/ 2915218 h 5096778"/>
              <a:gd name="connsiteX672" fmla="*/ 6544677 w 9580296"/>
              <a:gd name="connsiteY672" fmla="*/ 2888339 h 5096778"/>
              <a:gd name="connsiteX673" fmla="*/ 6572261 w 9580296"/>
              <a:gd name="connsiteY673" fmla="*/ 2861459 h 5096778"/>
              <a:gd name="connsiteX674" fmla="*/ 6598645 w 9580296"/>
              <a:gd name="connsiteY674" fmla="*/ 2834886 h 5096778"/>
              <a:gd name="connsiteX675" fmla="*/ 6626230 w 9580296"/>
              <a:gd name="connsiteY675" fmla="*/ 2806175 h 5096778"/>
              <a:gd name="connsiteX676" fmla="*/ 6653814 w 9580296"/>
              <a:gd name="connsiteY676" fmla="*/ 2778380 h 5096778"/>
              <a:gd name="connsiteX677" fmla="*/ 6680200 w 9580296"/>
              <a:gd name="connsiteY677" fmla="*/ 2751196 h 5096778"/>
              <a:gd name="connsiteX678" fmla="*/ 6706584 w 9580296"/>
              <a:gd name="connsiteY678" fmla="*/ 2724012 h 5096778"/>
              <a:gd name="connsiteX679" fmla="*/ 6732569 w 9580296"/>
              <a:gd name="connsiteY679" fmla="*/ 2697439 h 5096778"/>
              <a:gd name="connsiteX680" fmla="*/ 6758555 w 9580296"/>
              <a:gd name="connsiteY680" fmla="*/ 2670865 h 5096778"/>
              <a:gd name="connsiteX681" fmla="*/ 6784140 w 9580296"/>
              <a:gd name="connsiteY681" fmla="*/ 2644597 h 5096778"/>
              <a:gd name="connsiteX682" fmla="*/ 6809326 w 9580296"/>
              <a:gd name="connsiteY682" fmla="*/ 2618329 h 5096778"/>
              <a:gd name="connsiteX683" fmla="*/ 6834912 w 9580296"/>
              <a:gd name="connsiteY683" fmla="*/ 2591756 h 5096778"/>
              <a:gd name="connsiteX684" fmla="*/ 6860097 w 9580296"/>
              <a:gd name="connsiteY684" fmla="*/ 2564877 h 5096778"/>
              <a:gd name="connsiteX685" fmla="*/ 6885682 w 9580296"/>
              <a:gd name="connsiteY685" fmla="*/ 2537998 h 5096778"/>
              <a:gd name="connsiteX686" fmla="*/ 6911268 w 9580296"/>
              <a:gd name="connsiteY686" fmla="*/ 2510203 h 5096778"/>
              <a:gd name="connsiteX687" fmla="*/ 6937253 w 9580296"/>
              <a:gd name="connsiteY687" fmla="*/ 2482408 h 5096778"/>
              <a:gd name="connsiteX688" fmla="*/ 6963238 w 9580296"/>
              <a:gd name="connsiteY688" fmla="*/ 2453391 h 5096778"/>
              <a:gd name="connsiteX689" fmla="*/ 6990024 w 9580296"/>
              <a:gd name="connsiteY689" fmla="*/ 2423763 h 5096778"/>
              <a:gd name="connsiteX690" fmla="*/ 7016409 w 9580296"/>
              <a:gd name="connsiteY690" fmla="*/ 2393524 h 5096778"/>
              <a:gd name="connsiteX691" fmla="*/ 7041994 w 9580296"/>
              <a:gd name="connsiteY691" fmla="*/ 2364814 h 5096778"/>
              <a:gd name="connsiteX692" fmla="*/ 7066780 w 9580296"/>
              <a:gd name="connsiteY692" fmla="*/ 2335797 h 5096778"/>
              <a:gd name="connsiteX693" fmla="*/ 7091166 w 9580296"/>
              <a:gd name="connsiteY693" fmla="*/ 2306780 h 5096778"/>
              <a:gd name="connsiteX694" fmla="*/ 7115952 w 9580296"/>
              <a:gd name="connsiteY694" fmla="*/ 2277763 h 5096778"/>
              <a:gd name="connsiteX695" fmla="*/ 7139938 w 9580296"/>
              <a:gd name="connsiteY695" fmla="*/ 2248441 h 5096778"/>
              <a:gd name="connsiteX696" fmla="*/ 7164325 w 9580296"/>
              <a:gd name="connsiteY696" fmla="*/ 2219118 h 5096778"/>
              <a:gd name="connsiteX697" fmla="*/ 7188711 w 9580296"/>
              <a:gd name="connsiteY697" fmla="*/ 2189490 h 5096778"/>
              <a:gd name="connsiteX698" fmla="*/ 7213098 w 9580296"/>
              <a:gd name="connsiteY698" fmla="*/ 2159558 h 5096778"/>
              <a:gd name="connsiteX699" fmla="*/ 7237083 w 9580296"/>
              <a:gd name="connsiteY699" fmla="*/ 2131152 h 5096778"/>
              <a:gd name="connsiteX700" fmla="*/ 7260270 w 9580296"/>
              <a:gd name="connsiteY700" fmla="*/ 2101830 h 5096778"/>
              <a:gd name="connsiteX701" fmla="*/ 7283856 w 9580296"/>
              <a:gd name="connsiteY701" fmla="*/ 2072202 h 5096778"/>
              <a:gd name="connsiteX702" fmla="*/ 7306644 w 9580296"/>
              <a:gd name="connsiteY702" fmla="*/ 2042574 h 5096778"/>
              <a:gd name="connsiteX703" fmla="*/ 7329432 w 9580296"/>
              <a:gd name="connsiteY703" fmla="*/ 2012640 h 5096778"/>
              <a:gd name="connsiteX704" fmla="*/ 7352218 w 9580296"/>
              <a:gd name="connsiteY704" fmla="*/ 1982402 h 5096778"/>
              <a:gd name="connsiteX705" fmla="*/ 7375005 w 9580296"/>
              <a:gd name="connsiteY705" fmla="*/ 1952164 h 5096778"/>
              <a:gd name="connsiteX706" fmla="*/ 7397793 w 9580296"/>
              <a:gd name="connsiteY706" fmla="*/ 1921314 h 5096778"/>
              <a:gd name="connsiteX707" fmla="*/ 7420179 w 9580296"/>
              <a:gd name="connsiteY707" fmla="*/ 1890159 h 5096778"/>
              <a:gd name="connsiteX708" fmla="*/ 7442567 w 9580296"/>
              <a:gd name="connsiteY708" fmla="*/ 1859004 h 5096778"/>
              <a:gd name="connsiteX709" fmla="*/ 7464555 w 9580296"/>
              <a:gd name="connsiteY709" fmla="*/ 1828154 h 5096778"/>
              <a:gd name="connsiteX710" fmla="*/ 7486543 w 9580296"/>
              <a:gd name="connsiteY710" fmla="*/ 1796694 h 5096778"/>
              <a:gd name="connsiteX711" fmla="*/ 7508130 w 9580296"/>
              <a:gd name="connsiteY711" fmla="*/ 1765233 h 5096778"/>
              <a:gd name="connsiteX712" fmla="*/ 7529718 w 9580296"/>
              <a:gd name="connsiteY712" fmla="*/ 1733163 h 5096778"/>
              <a:gd name="connsiteX713" fmla="*/ 7551306 w 9580296"/>
              <a:gd name="connsiteY713" fmla="*/ 1701396 h 5096778"/>
              <a:gd name="connsiteX714" fmla="*/ 7572494 w 9580296"/>
              <a:gd name="connsiteY714" fmla="*/ 1669631 h 5096778"/>
              <a:gd name="connsiteX715" fmla="*/ 7586885 w 9580296"/>
              <a:gd name="connsiteY715" fmla="*/ 1647639 h 5096778"/>
              <a:gd name="connsiteX716" fmla="*/ 7602077 w 9580296"/>
              <a:gd name="connsiteY716" fmla="*/ 1624731 h 5096778"/>
              <a:gd name="connsiteX717" fmla="*/ 7617268 w 9580296"/>
              <a:gd name="connsiteY717" fmla="*/ 1601212 h 5096778"/>
              <a:gd name="connsiteX718" fmla="*/ 7632860 w 9580296"/>
              <a:gd name="connsiteY718" fmla="*/ 1577082 h 5096778"/>
              <a:gd name="connsiteX719" fmla="*/ 7647651 w 9580296"/>
              <a:gd name="connsiteY719" fmla="*/ 1552341 h 5096778"/>
              <a:gd name="connsiteX720" fmla="*/ 7663242 w 9580296"/>
              <a:gd name="connsiteY720" fmla="*/ 1526990 h 5096778"/>
              <a:gd name="connsiteX721" fmla="*/ 7678834 w 9580296"/>
              <a:gd name="connsiteY721" fmla="*/ 1501944 h 5096778"/>
              <a:gd name="connsiteX722" fmla="*/ 7694424 w 9580296"/>
              <a:gd name="connsiteY722" fmla="*/ 1476287 h 5096778"/>
              <a:gd name="connsiteX723" fmla="*/ 7709616 w 9580296"/>
              <a:gd name="connsiteY723" fmla="*/ 1450936 h 5096778"/>
              <a:gd name="connsiteX724" fmla="*/ 7725207 w 9580296"/>
              <a:gd name="connsiteY724" fmla="*/ 1424973 h 5096778"/>
              <a:gd name="connsiteX725" fmla="*/ 7739599 w 9580296"/>
              <a:gd name="connsiteY725" fmla="*/ 1399621 h 5096778"/>
              <a:gd name="connsiteX726" fmla="*/ 7754390 w 9580296"/>
              <a:gd name="connsiteY726" fmla="*/ 1374270 h 5096778"/>
              <a:gd name="connsiteX727" fmla="*/ 7768783 w 9580296"/>
              <a:gd name="connsiteY727" fmla="*/ 1349529 h 5096778"/>
              <a:gd name="connsiteX728" fmla="*/ 7782374 w 9580296"/>
              <a:gd name="connsiteY728" fmla="*/ 1325093 h 5096778"/>
              <a:gd name="connsiteX729" fmla="*/ 7795567 w 9580296"/>
              <a:gd name="connsiteY729" fmla="*/ 1300964 h 5096778"/>
              <a:gd name="connsiteX730" fmla="*/ 7808359 w 9580296"/>
              <a:gd name="connsiteY730" fmla="*/ 1277445 h 5096778"/>
              <a:gd name="connsiteX731" fmla="*/ 7816754 w 9580296"/>
              <a:gd name="connsiteY731" fmla="*/ 1261867 h 5096778"/>
              <a:gd name="connsiteX732" fmla="*/ 7826749 w 9580296"/>
              <a:gd name="connsiteY732" fmla="*/ 1245069 h 5096778"/>
              <a:gd name="connsiteX733" fmla="*/ 7836743 w 9580296"/>
              <a:gd name="connsiteY733" fmla="*/ 1227658 h 5096778"/>
              <a:gd name="connsiteX734" fmla="*/ 7847137 w 9580296"/>
              <a:gd name="connsiteY734" fmla="*/ 1209332 h 5096778"/>
              <a:gd name="connsiteX735" fmla="*/ 7857532 w 9580296"/>
              <a:gd name="connsiteY735" fmla="*/ 1191616 h 5096778"/>
              <a:gd name="connsiteX736" fmla="*/ 7867126 w 9580296"/>
              <a:gd name="connsiteY736" fmla="*/ 1173901 h 5096778"/>
              <a:gd name="connsiteX737" fmla="*/ 7871124 w 9580296"/>
              <a:gd name="connsiteY737" fmla="*/ 1165348 h 5096778"/>
              <a:gd name="connsiteX738" fmla="*/ 7874723 w 9580296"/>
              <a:gd name="connsiteY738" fmla="*/ 1157101 h 5096778"/>
              <a:gd name="connsiteX739" fmla="*/ 7878320 w 9580296"/>
              <a:gd name="connsiteY739" fmla="*/ 1148854 h 5096778"/>
              <a:gd name="connsiteX740" fmla="*/ 7881119 w 9580296"/>
              <a:gd name="connsiteY740" fmla="*/ 1141524 h 5096778"/>
              <a:gd name="connsiteX741" fmla="*/ 7887914 w 9580296"/>
              <a:gd name="connsiteY741" fmla="*/ 1132056 h 5096778"/>
              <a:gd name="connsiteX742" fmla="*/ 7894710 w 9580296"/>
              <a:gd name="connsiteY742" fmla="*/ 1121976 h 5096778"/>
              <a:gd name="connsiteX743" fmla="*/ 7901107 w 9580296"/>
              <a:gd name="connsiteY743" fmla="*/ 1110980 h 5096778"/>
              <a:gd name="connsiteX744" fmla="*/ 7907503 w 9580296"/>
              <a:gd name="connsiteY744" fmla="*/ 1099373 h 5096778"/>
              <a:gd name="connsiteX745" fmla="*/ 7913501 w 9580296"/>
              <a:gd name="connsiteY745" fmla="*/ 1087461 h 5096778"/>
              <a:gd name="connsiteX746" fmla="*/ 7919497 w 9580296"/>
              <a:gd name="connsiteY746" fmla="*/ 1075549 h 5096778"/>
              <a:gd name="connsiteX747" fmla="*/ 7925493 w 9580296"/>
              <a:gd name="connsiteY747" fmla="*/ 1064247 h 5096778"/>
              <a:gd name="connsiteX748" fmla="*/ 7931090 w 9580296"/>
              <a:gd name="connsiteY748" fmla="*/ 1053863 h 5096778"/>
              <a:gd name="connsiteX749" fmla="*/ 7966270 w 9580296"/>
              <a:gd name="connsiteY749" fmla="*/ 990331 h 5096778"/>
              <a:gd name="connsiteX750" fmla="*/ 8001450 w 9580296"/>
              <a:gd name="connsiteY750" fmla="*/ 925578 h 5096778"/>
              <a:gd name="connsiteX751" fmla="*/ 8036231 w 9580296"/>
              <a:gd name="connsiteY751" fmla="*/ 860519 h 5096778"/>
              <a:gd name="connsiteX752" fmla="*/ 8070211 w 9580296"/>
              <a:gd name="connsiteY752" fmla="*/ 794849 h 5096778"/>
              <a:gd name="connsiteX753" fmla="*/ 8087002 w 9580296"/>
              <a:gd name="connsiteY753" fmla="*/ 762167 h 5096778"/>
              <a:gd name="connsiteX754" fmla="*/ 8103792 w 9580296"/>
              <a:gd name="connsiteY754" fmla="*/ 728874 h 5096778"/>
              <a:gd name="connsiteX755" fmla="*/ 8120582 w 9580296"/>
              <a:gd name="connsiteY755" fmla="*/ 695581 h 5096778"/>
              <a:gd name="connsiteX756" fmla="*/ 8136574 w 9580296"/>
              <a:gd name="connsiteY756" fmla="*/ 661982 h 5096778"/>
              <a:gd name="connsiteX757" fmla="*/ 8152565 w 9580296"/>
              <a:gd name="connsiteY757" fmla="*/ 628995 h 5096778"/>
              <a:gd name="connsiteX758" fmla="*/ 8168555 w 9580296"/>
              <a:gd name="connsiteY758" fmla="*/ 595397 h 5096778"/>
              <a:gd name="connsiteX759" fmla="*/ 8184147 w 9580296"/>
              <a:gd name="connsiteY759" fmla="*/ 561798 h 5096778"/>
              <a:gd name="connsiteX760" fmla="*/ 8198938 w 9580296"/>
              <a:gd name="connsiteY760" fmla="*/ 528200 h 5096778"/>
              <a:gd name="connsiteX761" fmla="*/ 8214129 w 9580296"/>
              <a:gd name="connsiteY761" fmla="*/ 494296 h 5096778"/>
              <a:gd name="connsiteX762" fmla="*/ 8228921 w 9580296"/>
              <a:gd name="connsiteY762" fmla="*/ 460392 h 5096778"/>
              <a:gd name="connsiteX763" fmla="*/ 8242914 w 9580296"/>
              <a:gd name="connsiteY763" fmla="*/ 426488 h 5096778"/>
              <a:gd name="connsiteX764" fmla="*/ 8257305 w 9580296"/>
              <a:gd name="connsiteY764" fmla="*/ 392584 h 5096778"/>
              <a:gd name="connsiteX765" fmla="*/ 8270898 w 9580296"/>
              <a:gd name="connsiteY765" fmla="*/ 358680 h 5096778"/>
              <a:gd name="connsiteX766" fmla="*/ 8284090 w 9580296"/>
              <a:gd name="connsiteY766" fmla="*/ 324776 h 5096778"/>
              <a:gd name="connsiteX767" fmla="*/ 8296883 w 9580296"/>
              <a:gd name="connsiteY767" fmla="*/ 290567 h 5096778"/>
              <a:gd name="connsiteX768" fmla="*/ 8309276 w 9580296"/>
              <a:gd name="connsiteY768" fmla="*/ 256663 h 5096778"/>
              <a:gd name="connsiteX769" fmla="*/ 8321668 w 9580296"/>
              <a:gd name="connsiteY769" fmla="*/ 222453 h 5096778"/>
              <a:gd name="connsiteX770" fmla="*/ 8333262 w 9580296"/>
              <a:gd name="connsiteY770" fmla="*/ 188550 h 5096778"/>
              <a:gd name="connsiteX771" fmla="*/ 8344456 w 9580296"/>
              <a:gd name="connsiteY771" fmla="*/ 154341 h 5096778"/>
              <a:gd name="connsiteX772" fmla="*/ 8355250 w 9580296"/>
              <a:gd name="connsiteY772" fmla="*/ 120437 h 5096778"/>
              <a:gd name="connsiteX773" fmla="*/ 8365244 w 9580296"/>
              <a:gd name="connsiteY773" fmla="*/ 86228 h 5096778"/>
              <a:gd name="connsiteX774" fmla="*/ 8374839 w 9580296"/>
              <a:gd name="connsiteY774" fmla="*/ 52018 h 5096778"/>
              <a:gd name="connsiteX775" fmla="*/ 8384033 w 9580296"/>
              <a:gd name="connsiteY775" fmla="*/ 18114 h 5096778"/>
              <a:gd name="connsiteX776" fmla="*/ 8388649 w 9580296"/>
              <a:gd name="connsiteY776" fmla="*/ 0 h 5096778"/>
              <a:gd name="connsiteX777" fmla="*/ 9580296 w 9580296"/>
              <a:gd name="connsiteY777" fmla="*/ 0 h 5096778"/>
              <a:gd name="connsiteX778" fmla="*/ 9572082 w 9580296"/>
              <a:gd name="connsiteY778" fmla="*/ 20490 h 5096778"/>
              <a:gd name="connsiteX779" fmla="*/ 9552230 w 9580296"/>
              <a:gd name="connsiteY779" fmla="*/ 67254 h 5096778"/>
              <a:gd name="connsiteX780" fmla="*/ 9532931 w 9580296"/>
              <a:gd name="connsiteY780" fmla="*/ 114019 h 5096778"/>
              <a:gd name="connsiteX781" fmla="*/ 9512528 w 9580296"/>
              <a:gd name="connsiteY781" fmla="*/ 160783 h 5096778"/>
              <a:gd name="connsiteX782" fmla="*/ 9491575 w 9580296"/>
              <a:gd name="connsiteY782" fmla="*/ 207549 h 5096778"/>
              <a:gd name="connsiteX783" fmla="*/ 9471172 w 9580296"/>
              <a:gd name="connsiteY783" fmla="*/ 253892 h 5096778"/>
              <a:gd name="connsiteX784" fmla="*/ 9449666 w 9580296"/>
              <a:gd name="connsiteY784" fmla="*/ 300235 h 5096778"/>
              <a:gd name="connsiteX785" fmla="*/ 9427610 w 9580296"/>
              <a:gd name="connsiteY785" fmla="*/ 346578 h 5096778"/>
              <a:gd name="connsiteX786" fmla="*/ 9405553 w 9580296"/>
              <a:gd name="connsiteY786" fmla="*/ 392079 h 5096778"/>
              <a:gd name="connsiteX787" fmla="*/ 9383496 w 9580296"/>
              <a:gd name="connsiteY787" fmla="*/ 438423 h 5096778"/>
              <a:gd name="connsiteX788" fmla="*/ 9360337 w 9580296"/>
              <a:gd name="connsiteY788" fmla="*/ 484345 h 5096778"/>
              <a:gd name="connsiteX789" fmla="*/ 9337177 w 9580296"/>
              <a:gd name="connsiteY789" fmla="*/ 530267 h 5096778"/>
              <a:gd name="connsiteX790" fmla="*/ 9314018 w 9580296"/>
              <a:gd name="connsiteY790" fmla="*/ 575346 h 5096778"/>
              <a:gd name="connsiteX791" fmla="*/ 9267147 w 9580296"/>
              <a:gd name="connsiteY791" fmla="*/ 665927 h 5096778"/>
              <a:gd name="connsiteX792" fmla="*/ 9219173 w 9580296"/>
              <a:gd name="connsiteY792" fmla="*/ 755664 h 5096778"/>
              <a:gd name="connsiteX793" fmla="*/ 9170648 w 9580296"/>
              <a:gd name="connsiteY793" fmla="*/ 844981 h 5096778"/>
              <a:gd name="connsiteX794" fmla="*/ 9122123 w 9580296"/>
              <a:gd name="connsiteY794" fmla="*/ 932612 h 5096778"/>
              <a:gd name="connsiteX795" fmla="*/ 9114403 w 9580296"/>
              <a:gd name="connsiteY795" fmla="*/ 946936 h 5096778"/>
              <a:gd name="connsiteX796" fmla="*/ 9106131 w 9580296"/>
              <a:gd name="connsiteY796" fmla="*/ 962525 h 5096778"/>
              <a:gd name="connsiteX797" fmla="*/ 9097861 w 9580296"/>
              <a:gd name="connsiteY797" fmla="*/ 978955 h 5096778"/>
              <a:gd name="connsiteX798" fmla="*/ 9089590 w 9580296"/>
              <a:gd name="connsiteY798" fmla="*/ 995387 h 5096778"/>
              <a:gd name="connsiteX799" fmla="*/ 9080767 w 9580296"/>
              <a:gd name="connsiteY799" fmla="*/ 1011396 h 5096778"/>
              <a:gd name="connsiteX800" fmla="*/ 9071944 w 9580296"/>
              <a:gd name="connsiteY800" fmla="*/ 1026562 h 5096778"/>
              <a:gd name="connsiteX801" fmla="*/ 9062570 w 9580296"/>
              <a:gd name="connsiteY801" fmla="*/ 1040466 h 5096778"/>
              <a:gd name="connsiteX802" fmla="*/ 9053195 w 9580296"/>
              <a:gd name="connsiteY802" fmla="*/ 1053526 h 5096778"/>
              <a:gd name="connsiteX803" fmla="*/ 9049336 w 9580296"/>
              <a:gd name="connsiteY803" fmla="*/ 1063637 h 5096778"/>
              <a:gd name="connsiteX804" fmla="*/ 9044372 w 9580296"/>
              <a:gd name="connsiteY804" fmla="*/ 1075013 h 5096778"/>
              <a:gd name="connsiteX805" fmla="*/ 9039410 w 9580296"/>
              <a:gd name="connsiteY805" fmla="*/ 1086388 h 5096778"/>
              <a:gd name="connsiteX806" fmla="*/ 9033896 w 9580296"/>
              <a:gd name="connsiteY806" fmla="*/ 1098184 h 5096778"/>
              <a:gd name="connsiteX807" fmla="*/ 9020662 w 9580296"/>
              <a:gd name="connsiteY807" fmla="*/ 1122620 h 5096778"/>
              <a:gd name="connsiteX808" fmla="*/ 9006325 w 9580296"/>
              <a:gd name="connsiteY808" fmla="*/ 1147056 h 5096778"/>
              <a:gd name="connsiteX809" fmla="*/ 8991988 w 9580296"/>
              <a:gd name="connsiteY809" fmla="*/ 1172333 h 5096778"/>
              <a:gd name="connsiteX810" fmla="*/ 8978202 w 9580296"/>
              <a:gd name="connsiteY810" fmla="*/ 1196348 h 5096778"/>
              <a:gd name="connsiteX811" fmla="*/ 8964417 w 9580296"/>
              <a:gd name="connsiteY811" fmla="*/ 1219520 h 5096778"/>
              <a:gd name="connsiteX812" fmla="*/ 8952837 w 9580296"/>
              <a:gd name="connsiteY812" fmla="*/ 1241006 h 5096778"/>
              <a:gd name="connsiteX813" fmla="*/ 8935192 w 9580296"/>
              <a:gd name="connsiteY813" fmla="*/ 1273447 h 5096778"/>
              <a:gd name="connsiteX814" fmla="*/ 8916995 w 9580296"/>
              <a:gd name="connsiteY814" fmla="*/ 1306730 h 5096778"/>
              <a:gd name="connsiteX815" fmla="*/ 8898246 w 9580296"/>
              <a:gd name="connsiteY815" fmla="*/ 1340434 h 5096778"/>
              <a:gd name="connsiteX816" fmla="*/ 8878396 w 9580296"/>
              <a:gd name="connsiteY816" fmla="*/ 1374560 h 5096778"/>
              <a:gd name="connsiteX817" fmla="*/ 8857993 w 9580296"/>
              <a:gd name="connsiteY817" fmla="*/ 1409528 h 5096778"/>
              <a:gd name="connsiteX818" fmla="*/ 8838142 w 9580296"/>
              <a:gd name="connsiteY818" fmla="*/ 1444496 h 5096778"/>
              <a:gd name="connsiteX819" fmla="*/ 8816637 w 9580296"/>
              <a:gd name="connsiteY819" fmla="*/ 1480306 h 5096778"/>
              <a:gd name="connsiteX820" fmla="*/ 8795682 w 9580296"/>
              <a:gd name="connsiteY820" fmla="*/ 1515276 h 5096778"/>
              <a:gd name="connsiteX821" fmla="*/ 8774177 w 9580296"/>
              <a:gd name="connsiteY821" fmla="*/ 1550664 h 5096778"/>
              <a:gd name="connsiteX822" fmla="*/ 8752671 w 9580296"/>
              <a:gd name="connsiteY822" fmla="*/ 1585211 h 5096778"/>
              <a:gd name="connsiteX823" fmla="*/ 8731167 w 9580296"/>
              <a:gd name="connsiteY823" fmla="*/ 1620180 h 5096778"/>
              <a:gd name="connsiteX824" fmla="*/ 8710764 w 9580296"/>
              <a:gd name="connsiteY824" fmla="*/ 1654305 h 5096778"/>
              <a:gd name="connsiteX825" fmla="*/ 8689258 w 9580296"/>
              <a:gd name="connsiteY825" fmla="*/ 1687588 h 5096778"/>
              <a:gd name="connsiteX826" fmla="*/ 8668304 w 9580296"/>
              <a:gd name="connsiteY826" fmla="*/ 1720029 h 5096778"/>
              <a:gd name="connsiteX827" fmla="*/ 8647351 w 9580296"/>
              <a:gd name="connsiteY827" fmla="*/ 1751627 h 5096778"/>
              <a:gd name="connsiteX828" fmla="*/ 8627499 w 9580296"/>
              <a:gd name="connsiteY828" fmla="*/ 1781960 h 5096778"/>
              <a:gd name="connsiteX829" fmla="*/ 8598274 w 9580296"/>
              <a:gd name="connsiteY829" fmla="*/ 1825776 h 5096778"/>
              <a:gd name="connsiteX830" fmla="*/ 8568498 w 9580296"/>
              <a:gd name="connsiteY830" fmla="*/ 1869592 h 5096778"/>
              <a:gd name="connsiteX831" fmla="*/ 8538721 w 9580296"/>
              <a:gd name="connsiteY831" fmla="*/ 1913828 h 5096778"/>
              <a:gd name="connsiteX832" fmla="*/ 8508944 w 9580296"/>
              <a:gd name="connsiteY832" fmla="*/ 1957223 h 5096778"/>
              <a:gd name="connsiteX833" fmla="*/ 8478616 w 9580296"/>
              <a:gd name="connsiteY833" fmla="*/ 2000617 h 5096778"/>
              <a:gd name="connsiteX834" fmla="*/ 8448288 w 9580296"/>
              <a:gd name="connsiteY834" fmla="*/ 2043169 h 5096778"/>
              <a:gd name="connsiteX835" fmla="*/ 8417408 w 9580296"/>
              <a:gd name="connsiteY835" fmla="*/ 2086142 h 5096778"/>
              <a:gd name="connsiteX836" fmla="*/ 8386528 w 9580296"/>
              <a:gd name="connsiteY836" fmla="*/ 2129115 h 5096778"/>
              <a:gd name="connsiteX837" fmla="*/ 8355097 w 9580296"/>
              <a:gd name="connsiteY837" fmla="*/ 2171666 h 5096778"/>
              <a:gd name="connsiteX838" fmla="*/ 8323667 w 9580296"/>
              <a:gd name="connsiteY838" fmla="*/ 2213375 h 5096778"/>
              <a:gd name="connsiteX839" fmla="*/ 8292236 w 9580296"/>
              <a:gd name="connsiteY839" fmla="*/ 2255084 h 5096778"/>
              <a:gd name="connsiteX840" fmla="*/ 8260805 w 9580296"/>
              <a:gd name="connsiteY840" fmla="*/ 2296372 h 5096778"/>
              <a:gd name="connsiteX841" fmla="*/ 8229374 w 9580296"/>
              <a:gd name="connsiteY841" fmla="*/ 2337238 h 5096778"/>
              <a:gd name="connsiteX842" fmla="*/ 8196841 w 9580296"/>
              <a:gd name="connsiteY842" fmla="*/ 2378105 h 5096778"/>
              <a:gd name="connsiteX843" fmla="*/ 8164858 w 9580296"/>
              <a:gd name="connsiteY843" fmla="*/ 2418550 h 5096778"/>
              <a:gd name="connsiteX844" fmla="*/ 8131773 w 9580296"/>
              <a:gd name="connsiteY844" fmla="*/ 2457732 h 5096778"/>
              <a:gd name="connsiteX845" fmla="*/ 8098136 w 9580296"/>
              <a:gd name="connsiteY845" fmla="*/ 2499020 h 5096778"/>
              <a:gd name="connsiteX846" fmla="*/ 8064500 w 9580296"/>
              <a:gd name="connsiteY846" fmla="*/ 2539886 h 5096778"/>
              <a:gd name="connsiteX847" fmla="*/ 8030863 w 9580296"/>
              <a:gd name="connsiteY847" fmla="*/ 2580331 h 5096778"/>
              <a:gd name="connsiteX848" fmla="*/ 7997778 w 9580296"/>
              <a:gd name="connsiteY848" fmla="*/ 2620776 h 5096778"/>
              <a:gd name="connsiteX849" fmla="*/ 7963590 w 9580296"/>
              <a:gd name="connsiteY849" fmla="*/ 2660800 h 5096778"/>
              <a:gd name="connsiteX850" fmla="*/ 7929953 w 9580296"/>
              <a:gd name="connsiteY850" fmla="*/ 2700824 h 5096778"/>
              <a:gd name="connsiteX851" fmla="*/ 7895766 w 9580296"/>
              <a:gd name="connsiteY851" fmla="*/ 2740848 h 5096778"/>
              <a:gd name="connsiteX852" fmla="*/ 7860474 w 9580296"/>
              <a:gd name="connsiteY852" fmla="*/ 2780450 h 5096778"/>
              <a:gd name="connsiteX853" fmla="*/ 7824080 w 9580296"/>
              <a:gd name="connsiteY853" fmla="*/ 2822159 h 5096778"/>
              <a:gd name="connsiteX854" fmla="*/ 7787135 w 9580296"/>
              <a:gd name="connsiteY854" fmla="*/ 2863025 h 5096778"/>
              <a:gd name="connsiteX855" fmla="*/ 7751293 w 9580296"/>
              <a:gd name="connsiteY855" fmla="*/ 2903049 h 5096778"/>
              <a:gd name="connsiteX856" fmla="*/ 7715450 w 9580296"/>
              <a:gd name="connsiteY856" fmla="*/ 2941388 h 5096778"/>
              <a:gd name="connsiteX857" fmla="*/ 7680160 w 9580296"/>
              <a:gd name="connsiteY857" fmla="*/ 2979726 h 5096778"/>
              <a:gd name="connsiteX858" fmla="*/ 7644868 w 9580296"/>
              <a:gd name="connsiteY858" fmla="*/ 3016801 h 5096778"/>
              <a:gd name="connsiteX859" fmla="*/ 7610130 w 9580296"/>
              <a:gd name="connsiteY859" fmla="*/ 3053876 h 5096778"/>
              <a:gd name="connsiteX860" fmla="*/ 7574839 w 9580296"/>
              <a:gd name="connsiteY860" fmla="*/ 3090529 h 5096778"/>
              <a:gd name="connsiteX861" fmla="*/ 7540099 w 9580296"/>
              <a:gd name="connsiteY861" fmla="*/ 3126762 h 5096778"/>
              <a:gd name="connsiteX862" fmla="*/ 7504808 w 9580296"/>
              <a:gd name="connsiteY862" fmla="*/ 3162994 h 5096778"/>
              <a:gd name="connsiteX863" fmla="*/ 7468966 w 9580296"/>
              <a:gd name="connsiteY863" fmla="*/ 3199647 h 5096778"/>
              <a:gd name="connsiteX864" fmla="*/ 7433124 w 9580296"/>
              <a:gd name="connsiteY864" fmla="*/ 3236301 h 5096778"/>
              <a:gd name="connsiteX865" fmla="*/ 7396729 w 9580296"/>
              <a:gd name="connsiteY865" fmla="*/ 3273797 h 5096778"/>
              <a:gd name="connsiteX866" fmla="*/ 7360336 w 9580296"/>
              <a:gd name="connsiteY866" fmla="*/ 3311293 h 5096778"/>
              <a:gd name="connsiteX867" fmla="*/ 7322288 w 9580296"/>
              <a:gd name="connsiteY867" fmla="*/ 3349631 h 5096778"/>
              <a:gd name="connsiteX868" fmla="*/ 7284240 w 9580296"/>
              <a:gd name="connsiteY868" fmla="*/ 3389234 h 5096778"/>
              <a:gd name="connsiteX869" fmla="*/ 7247847 w 9580296"/>
              <a:gd name="connsiteY869" fmla="*/ 3425887 h 5096778"/>
              <a:gd name="connsiteX870" fmla="*/ 7209798 w 9580296"/>
              <a:gd name="connsiteY870" fmla="*/ 3462962 h 5096778"/>
              <a:gd name="connsiteX871" fmla="*/ 7170647 w 9580296"/>
              <a:gd name="connsiteY871" fmla="*/ 3500037 h 5096778"/>
              <a:gd name="connsiteX872" fmla="*/ 7131496 w 9580296"/>
              <a:gd name="connsiteY872" fmla="*/ 3536690 h 5096778"/>
              <a:gd name="connsiteX873" fmla="*/ 7092898 w 9580296"/>
              <a:gd name="connsiteY873" fmla="*/ 3572922 h 5096778"/>
              <a:gd name="connsiteX874" fmla="*/ 7053747 w 9580296"/>
              <a:gd name="connsiteY874" fmla="*/ 3609154 h 5096778"/>
              <a:gd name="connsiteX875" fmla="*/ 7015698 w 9580296"/>
              <a:gd name="connsiteY875" fmla="*/ 3645387 h 5096778"/>
              <a:gd name="connsiteX876" fmla="*/ 6979856 w 9580296"/>
              <a:gd name="connsiteY876" fmla="*/ 3680355 h 5096778"/>
              <a:gd name="connsiteX877" fmla="*/ 6171475 w 9580296"/>
              <a:gd name="connsiteY877" fmla="*/ 4382247 h 5096778"/>
              <a:gd name="connsiteX878" fmla="*/ 6154380 w 9580296"/>
              <a:gd name="connsiteY878" fmla="*/ 4395729 h 5096778"/>
              <a:gd name="connsiteX879" fmla="*/ 6136735 w 9580296"/>
              <a:gd name="connsiteY879" fmla="*/ 4408789 h 5096778"/>
              <a:gd name="connsiteX880" fmla="*/ 6119090 w 9580296"/>
              <a:gd name="connsiteY880" fmla="*/ 4421007 h 5096778"/>
              <a:gd name="connsiteX881" fmla="*/ 6101444 w 9580296"/>
              <a:gd name="connsiteY881" fmla="*/ 4432803 h 5096778"/>
              <a:gd name="connsiteX882" fmla="*/ 6083799 w 9580296"/>
              <a:gd name="connsiteY882" fmla="*/ 4444599 h 5096778"/>
              <a:gd name="connsiteX883" fmla="*/ 6066705 w 9580296"/>
              <a:gd name="connsiteY883" fmla="*/ 4455554 h 5096778"/>
              <a:gd name="connsiteX884" fmla="*/ 6050163 w 9580296"/>
              <a:gd name="connsiteY884" fmla="*/ 4466508 h 5096778"/>
              <a:gd name="connsiteX885" fmla="*/ 6035274 w 9580296"/>
              <a:gd name="connsiteY885" fmla="*/ 4478304 h 5096778"/>
              <a:gd name="connsiteX886" fmla="*/ 5991711 w 9580296"/>
              <a:gd name="connsiteY886" fmla="*/ 4512008 h 5096778"/>
              <a:gd name="connsiteX887" fmla="*/ 5943739 w 9580296"/>
              <a:gd name="connsiteY887" fmla="*/ 4548240 h 5096778"/>
              <a:gd name="connsiteX888" fmla="*/ 5893008 w 9580296"/>
              <a:gd name="connsiteY888" fmla="*/ 4585736 h 5096778"/>
              <a:gd name="connsiteX889" fmla="*/ 5840071 w 9580296"/>
              <a:gd name="connsiteY889" fmla="*/ 4623232 h 5096778"/>
              <a:gd name="connsiteX890" fmla="*/ 5786584 w 9580296"/>
              <a:gd name="connsiteY890" fmla="*/ 4661150 h 5096778"/>
              <a:gd name="connsiteX891" fmla="*/ 5733647 w 9580296"/>
              <a:gd name="connsiteY891" fmla="*/ 4696539 h 5096778"/>
              <a:gd name="connsiteX892" fmla="*/ 5707730 w 9580296"/>
              <a:gd name="connsiteY892" fmla="*/ 4713813 h 5096778"/>
              <a:gd name="connsiteX893" fmla="*/ 5681814 w 9580296"/>
              <a:gd name="connsiteY893" fmla="*/ 4730244 h 5096778"/>
              <a:gd name="connsiteX894" fmla="*/ 5657000 w 9580296"/>
              <a:gd name="connsiteY894" fmla="*/ 4746253 h 5096778"/>
              <a:gd name="connsiteX895" fmla="*/ 5633841 w 9580296"/>
              <a:gd name="connsiteY895" fmla="*/ 4760578 h 5096778"/>
              <a:gd name="connsiteX896" fmla="*/ 5578698 w 9580296"/>
              <a:gd name="connsiteY896" fmla="*/ 4794704 h 5096778"/>
              <a:gd name="connsiteX897" fmla="*/ 5529622 w 9580296"/>
              <a:gd name="connsiteY897" fmla="*/ 4824616 h 5096778"/>
              <a:gd name="connsiteX898" fmla="*/ 5506463 w 9580296"/>
              <a:gd name="connsiteY898" fmla="*/ 4838519 h 5096778"/>
              <a:gd name="connsiteX899" fmla="*/ 5483302 w 9580296"/>
              <a:gd name="connsiteY899" fmla="*/ 4851579 h 5096778"/>
              <a:gd name="connsiteX900" fmla="*/ 5460694 w 9580296"/>
              <a:gd name="connsiteY900" fmla="*/ 4864219 h 5096778"/>
              <a:gd name="connsiteX901" fmla="*/ 5438637 w 9580296"/>
              <a:gd name="connsiteY901" fmla="*/ 4876858 h 5096778"/>
              <a:gd name="connsiteX902" fmla="*/ 5415478 w 9580296"/>
              <a:gd name="connsiteY902" fmla="*/ 4889075 h 5096778"/>
              <a:gd name="connsiteX903" fmla="*/ 5391767 w 9580296"/>
              <a:gd name="connsiteY903" fmla="*/ 4900872 h 5096778"/>
              <a:gd name="connsiteX904" fmla="*/ 5368056 w 9580296"/>
              <a:gd name="connsiteY904" fmla="*/ 4913090 h 5096778"/>
              <a:gd name="connsiteX905" fmla="*/ 5342691 w 9580296"/>
              <a:gd name="connsiteY905" fmla="*/ 4925307 h 5096778"/>
              <a:gd name="connsiteX906" fmla="*/ 5316223 w 9580296"/>
              <a:gd name="connsiteY906" fmla="*/ 4937525 h 5096778"/>
              <a:gd name="connsiteX907" fmla="*/ 5288100 w 9580296"/>
              <a:gd name="connsiteY907" fmla="*/ 4950586 h 5096778"/>
              <a:gd name="connsiteX908" fmla="*/ 5257220 w 9580296"/>
              <a:gd name="connsiteY908" fmla="*/ 4964067 h 5096778"/>
              <a:gd name="connsiteX909" fmla="*/ 5224687 w 9580296"/>
              <a:gd name="connsiteY909" fmla="*/ 4978392 h 5096778"/>
              <a:gd name="connsiteX910" fmla="*/ 5203181 w 9580296"/>
              <a:gd name="connsiteY910" fmla="*/ 4987239 h 5096778"/>
              <a:gd name="connsiteX911" fmla="*/ 5177264 w 9580296"/>
              <a:gd name="connsiteY911" fmla="*/ 4996508 h 5096778"/>
              <a:gd name="connsiteX912" fmla="*/ 5149142 w 9580296"/>
              <a:gd name="connsiteY912" fmla="*/ 5007040 h 5096778"/>
              <a:gd name="connsiteX913" fmla="*/ 5117712 w 9580296"/>
              <a:gd name="connsiteY913" fmla="*/ 5017573 h 5096778"/>
              <a:gd name="connsiteX914" fmla="*/ 5084075 w 9580296"/>
              <a:gd name="connsiteY914" fmla="*/ 5028527 h 5096778"/>
              <a:gd name="connsiteX915" fmla="*/ 5048232 w 9580296"/>
              <a:gd name="connsiteY915" fmla="*/ 5039480 h 5096778"/>
              <a:gd name="connsiteX916" fmla="*/ 5010735 w 9580296"/>
              <a:gd name="connsiteY916" fmla="*/ 5049592 h 5096778"/>
              <a:gd name="connsiteX917" fmla="*/ 4973239 w 9580296"/>
              <a:gd name="connsiteY917" fmla="*/ 5059704 h 5096778"/>
              <a:gd name="connsiteX918" fmla="*/ 4934640 w 9580296"/>
              <a:gd name="connsiteY918" fmla="*/ 5068972 h 5096778"/>
              <a:gd name="connsiteX919" fmla="*/ 4896040 w 9580296"/>
              <a:gd name="connsiteY919" fmla="*/ 5077398 h 5096778"/>
              <a:gd name="connsiteX920" fmla="*/ 4877292 w 9580296"/>
              <a:gd name="connsiteY920" fmla="*/ 5080768 h 5096778"/>
              <a:gd name="connsiteX921" fmla="*/ 4857992 w 9580296"/>
              <a:gd name="connsiteY921" fmla="*/ 5084138 h 5096778"/>
              <a:gd name="connsiteX922" fmla="*/ 4839243 w 9580296"/>
              <a:gd name="connsiteY922" fmla="*/ 5087509 h 5096778"/>
              <a:gd name="connsiteX923" fmla="*/ 4821048 w 9580296"/>
              <a:gd name="connsiteY923" fmla="*/ 5090037 h 5096778"/>
              <a:gd name="connsiteX924" fmla="*/ 4803401 w 9580296"/>
              <a:gd name="connsiteY924" fmla="*/ 5092565 h 5096778"/>
              <a:gd name="connsiteX925" fmla="*/ 4785756 w 9580296"/>
              <a:gd name="connsiteY925" fmla="*/ 5094250 h 5096778"/>
              <a:gd name="connsiteX926" fmla="*/ 4768663 w 9580296"/>
              <a:gd name="connsiteY926" fmla="*/ 5095514 h 5096778"/>
              <a:gd name="connsiteX927" fmla="*/ 4752120 w 9580296"/>
              <a:gd name="connsiteY927" fmla="*/ 5096357 h 5096778"/>
              <a:gd name="connsiteX928" fmla="*/ 4736128 w 9580296"/>
              <a:gd name="connsiteY928" fmla="*/ 5096778 h 5096778"/>
              <a:gd name="connsiteX929" fmla="*/ 4720689 w 9580296"/>
              <a:gd name="connsiteY929" fmla="*/ 5096778 h 5096778"/>
              <a:gd name="connsiteX930" fmla="*/ 4706351 w 9580296"/>
              <a:gd name="connsiteY930" fmla="*/ 5095936 h 5096778"/>
              <a:gd name="connsiteX931" fmla="*/ 4692566 w 9580296"/>
              <a:gd name="connsiteY931" fmla="*/ 5094250 h 5096778"/>
              <a:gd name="connsiteX932" fmla="*/ 4661135 w 9580296"/>
              <a:gd name="connsiteY932" fmla="*/ 5090037 h 5096778"/>
              <a:gd name="connsiteX933" fmla="*/ 4630807 w 9580296"/>
              <a:gd name="connsiteY933" fmla="*/ 5085402 h 5096778"/>
              <a:gd name="connsiteX934" fmla="*/ 4600480 w 9580296"/>
              <a:gd name="connsiteY934" fmla="*/ 5080347 h 5096778"/>
              <a:gd name="connsiteX935" fmla="*/ 4571805 w 9580296"/>
              <a:gd name="connsiteY935" fmla="*/ 5074449 h 5096778"/>
              <a:gd name="connsiteX936" fmla="*/ 4542580 w 9580296"/>
              <a:gd name="connsiteY936" fmla="*/ 5068972 h 5096778"/>
              <a:gd name="connsiteX937" fmla="*/ 4514459 w 9580296"/>
              <a:gd name="connsiteY937" fmla="*/ 5062653 h 5096778"/>
              <a:gd name="connsiteX938" fmla="*/ 4486336 w 9580296"/>
              <a:gd name="connsiteY938" fmla="*/ 5055912 h 5096778"/>
              <a:gd name="connsiteX939" fmla="*/ 4459316 w 9580296"/>
              <a:gd name="connsiteY939" fmla="*/ 5048749 h 5096778"/>
              <a:gd name="connsiteX940" fmla="*/ 4432848 w 9580296"/>
              <a:gd name="connsiteY940" fmla="*/ 5041166 h 5096778"/>
              <a:gd name="connsiteX941" fmla="*/ 4406380 w 9580296"/>
              <a:gd name="connsiteY941" fmla="*/ 5033161 h 5096778"/>
              <a:gd name="connsiteX942" fmla="*/ 4380463 w 9580296"/>
              <a:gd name="connsiteY942" fmla="*/ 5025157 h 5096778"/>
              <a:gd name="connsiteX943" fmla="*/ 4355097 w 9580296"/>
              <a:gd name="connsiteY943" fmla="*/ 5016731 h 5096778"/>
              <a:gd name="connsiteX944" fmla="*/ 4329732 w 9580296"/>
              <a:gd name="connsiteY944" fmla="*/ 5007461 h 5096778"/>
              <a:gd name="connsiteX945" fmla="*/ 4304918 w 9580296"/>
              <a:gd name="connsiteY945" fmla="*/ 4998614 h 5096778"/>
              <a:gd name="connsiteX946" fmla="*/ 4280655 w 9580296"/>
              <a:gd name="connsiteY946" fmla="*/ 4988924 h 5096778"/>
              <a:gd name="connsiteX947" fmla="*/ 4256393 w 9580296"/>
              <a:gd name="connsiteY947" fmla="*/ 4979235 h 5096778"/>
              <a:gd name="connsiteX948" fmla="*/ 4232130 w 9580296"/>
              <a:gd name="connsiteY948" fmla="*/ 4969123 h 5096778"/>
              <a:gd name="connsiteX949" fmla="*/ 4208971 w 9580296"/>
              <a:gd name="connsiteY949" fmla="*/ 4958590 h 5096778"/>
              <a:gd name="connsiteX950" fmla="*/ 4185259 w 9580296"/>
              <a:gd name="connsiteY950" fmla="*/ 4947637 h 5096778"/>
              <a:gd name="connsiteX951" fmla="*/ 4162100 w 9580296"/>
              <a:gd name="connsiteY951" fmla="*/ 4936682 h 5096778"/>
              <a:gd name="connsiteX952" fmla="*/ 4139492 w 9580296"/>
              <a:gd name="connsiteY952" fmla="*/ 4925728 h 5096778"/>
              <a:gd name="connsiteX953" fmla="*/ 4116332 w 9580296"/>
              <a:gd name="connsiteY953" fmla="*/ 4913932 h 5096778"/>
              <a:gd name="connsiteX954" fmla="*/ 4093173 w 9580296"/>
              <a:gd name="connsiteY954" fmla="*/ 4902557 h 5096778"/>
              <a:gd name="connsiteX955" fmla="*/ 4070565 w 9580296"/>
              <a:gd name="connsiteY955" fmla="*/ 4890339 h 5096778"/>
              <a:gd name="connsiteX956" fmla="*/ 4025899 w 9580296"/>
              <a:gd name="connsiteY956" fmla="*/ 4866325 h 5096778"/>
              <a:gd name="connsiteX957" fmla="*/ 3980132 w 9580296"/>
              <a:gd name="connsiteY957" fmla="*/ 4840625 h 5096778"/>
              <a:gd name="connsiteX958" fmla="*/ 3935467 w 9580296"/>
              <a:gd name="connsiteY958" fmla="*/ 4814926 h 5096778"/>
              <a:gd name="connsiteX959" fmla="*/ 3890250 w 9580296"/>
              <a:gd name="connsiteY959" fmla="*/ 4788384 h 5096778"/>
              <a:gd name="connsiteX960" fmla="*/ 3865988 w 9580296"/>
              <a:gd name="connsiteY960" fmla="*/ 4773638 h 5096778"/>
              <a:gd name="connsiteX961" fmla="*/ 3842828 w 9580296"/>
              <a:gd name="connsiteY961" fmla="*/ 4759314 h 5096778"/>
              <a:gd name="connsiteX962" fmla="*/ 3831248 w 9580296"/>
              <a:gd name="connsiteY962" fmla="*/ 4751731 h 5096778"/>
              <a:gd name="connsiteX963" fmla="*/ 3820771 w 9580296"/>
              <a:gd name="connsiteY963" fmla="*/ 4743725 h 5096778"/>
              <a:gd name="connsiteX964" fmla="*/ 3809742 w 9580296"/>
              <a:gd name="connsiteY964" fmla="*/ 4735721 h 5096778"/>
              <a:gd name="connsiteX965" fmla="*/ 3799817 w 9580296"/>
              <a:gd name="connsiteY965" fmla="*/ 4726873 h 5096778"/>
              <a:gd name="connsiteX966" fmla="*/ 3790994 w 9580296"/>
              <a:gd name="connsiteY966" fmla="*/ 4722239 h 5096778"/>
              <a:gd name="connsiteX967" fmla="*/ 3775555 w 9580296"/>
              <a:gd name="connsiteY967" fmla="*/ 4711706 h 5096778"/>
              <a:gd name="connsiteX968" fmla="*/ 3754050 w 9580296"/>
              <a:gd name="connsiteY968" fmla="*/ 4696961 h 5096778"/>
              <a:gd name="connsiteX969" fmla="*/ 3727581 w 9580296"/>
              <a:gd name="connsiteY969" fmla="*/ 4678003 h 5096778"/>
              <a:gd name="connsiteX970" fmla="*/ 3696702 w 9580296"/>
              <a:gd name="connsiteY970" fmla="*/ 4656094 h 5096778"/>
              <a:gd name="connsiteX971" fmla="*/ 3662514 w 9580296"/>
              <a:gd name="connsiteY971" fmla="*/ 4631658 h 5096778"/>
              <a:gd name="connsiteX972" fmla="*/ 3626120 w 9580296"/>
              <a:gd name="connsiteY972" fmla="*/ 4605117 h 5096778"/>
              <a:gd name="connsiteX973" fmla="*/ 3589174 w 9580296"/>
              <a:gd name="connsiteY973" fmla="*/ 4577732 h 5096778"/>
              <a:gd name="connsiteX974" fmla="*/ 3551678 w 9580296"/>
              <a:gd name="connsiteY974" fmla="*/ 4549926 h 5096778"/>
              <a:gd name="connsiteX975" fmla="*/ 3514734 w 9580296"/>
              <a:gd name="connsiteY975" fmla="*/ 4522119 h 5096778"/>
              <a:gd name="connsiteX976" fmla="*/ 3478891 w 9580296"/>
              <a:gd name="connsiteY976" fmla="*/ 4495578 h 5096778"/>
              <a:gd name="connsiteX977" fmla="*/ 3445806 w 9580296"/>
              <a:gd name="connsiteY977" fmla="*/ 4471142 h 5096778"/>
              <a:gd name="connsiteX978" fmla="*/ 3416029 w 9580296"/>
              <a:gd name="connsiteY978" fmla="*/ 4448391 h 5096778"/>
              <a:gd name="connsiteX979" fmla="*/ 3390112 w 9580296"/>
              <a:gd name="connsiteY979" fmla="*/ 4428590 h 5096778"/>
              <a:gd name="connsiteX980" fmla="*/ 3369710 w 9580296"/>
              <a:gd name="connsiteY980" fmla="*/ 4413002 h 5096778"/>
              <a:gd name="connsiteX981" fmla="*/ 3355925 w 9580296"/>
              <a:gd name="connsiteY981" fmla="*/ 4401627 h 5096778"/>
              <a:gd name="connsiteX982" fmla="*/ 3338279 w 9580296"/>
              <a:gd name="connsiteY982" fmla="*/ 4387724 h 5096778"/>
              <a:gd name="connsiteX983" fmla="*/ 3320082 w 9580296"/>
              <a:gd name="connsiteY983" fmla="*/ 4373821 h 5096778"/>
              <a:gd name="connsiteX984" fmla="*/ 3303539 w 9580296"/>
              <a:gd name="connsiteY984" fmla="*/ 4360339 h 5096778"/>
              <a:gd name="connsiteX985" fmla="*/ 3286445 w 9580296"/>
              <a:gd name="connsiteY985" fmla="*/ 4346858 h 5096778"/>
              <a:gd name="connsiteX986" fmla="*/ 3269351 w 9580296"/>
              <a:gd name="connsiteY986" fmla="*/ 4333375 h 5096778"/>
              <a:gd name="connsiteX987" fmla="*/ 3251706 w 9580296"/>
              <a:gd name="connsiteY987" fmla="*/ 4319473 h 5096778"/>
              <a:gd name="connsiteX988" fmla="*/ 3234060 w 9580296"/>
              <a:gd name="connsiteY988" fmla="*/ 4305991 h 5096778"/>
              <a:gd name="connsiteX989" fmla="*/ 3215312 w 9580296"/>
              <a:gd name="connsiteY989" fmla="*/ 4292088 h 5096778"/>
              <a:gd name="connsiteX990" fmla="*/ 3112197 w 9580296"/>
              <a:gd name="connsiteY990" fmla="*/ 4203614 h 5096778"/>
              <a:gd name="connsiteX991" fmla="*/ 3101168 w 9580296"/>
              <a:gd name="connsiteY991" fmla="*/ 4194767 h 5096778"/>
              <a:gd name="connsiteX992" fmla="*/ 3093999 w 9580296"/>
              <a:gd name="connsiteY992" fmla="*/ 4188869 h 5096778"/>
              <a:gd name="connsiteX993" fmla="*/ 3087383 w 9580296"/>
              <a:gd name="connsiteY993" fmla="*/ 4183812 h 5096778"/>
              <a:gd name="connsiteX994" fmla="*/ 3078560 w 9580296"/>
              <a:gd name="connsiteY994" fmla="*/ 4174965 h 5096778"/>
              <a:gd name="connsiteX995" fmla="*/ 3062017 w 9580296"/>
              <a:gd name="connsiteY995" fmla="*/ 4159799 h 5096778"/>
              <a:gd name="connsiteX996" fmla="*/ 3041615 w 9580296"/>
              <a:gd name="connsiteY996" fmla="*/ 4140418 h 5096778"/>
              <a:gd name="connsiteX997" fmla="*/ 3017352 w 9580296"/>
              <a:gd name="connsiteY997" fmla="*/ 4118932 h 5096778"/>
              <a:gd name="connsiteX998" fmla="*/ 2990333 w 9580296"/>
              <a:gd name="connsiteY998" fmla="*/ 4095339 h 5096778"/>
              <a:gd name="connsiteX999" fmla="*/ 2960556 w 9580296"/>
              <a:gd name="connsiteY999" fmla="*/ 4070060 h 5096778"/>
              <a:gd name="connsiteX1000" fmla="*/ 2930228 w 9580296"/>
              <a:gd name="connsiteY1000" fmla="*/ 4043519 h 5096778"/>
              <a:gd name="connsiteX1001" fmla="*/ 2898797 w 9580296"/>
              <a:gd name="connsiteY1001" fmla="*/ 4016134 h 5096778"/>
              <a:gd name="connsiteX1002" fmla="*/ 2866815 w 9580296"/>
              <a:gd name="connsiteY1002" fmla="*/ 3988328 h 5096778"/>
              <a:gd name="connsiteX1003" fmla="*/ 2835935 w 9580296"/>
              <a:gd name="connsiteY1003" fmla="*/ 3960943 h 5096778"/>
              <a:gd name="connsiteX1004" fmla="*/ 2805607 w 9580296"/>
              <a:gd name="connsiteY1004" fmla="*/ 3934823 h 5096778"/>
              <a:gd name="connsiteX1005" fmla="*/ 2777485 w 9580296"/>
              <a:gd name="connsiteY1005" fmla="*/ 3909544 h 5096778"/>
              <a:gd name="connsiteX1006" fmla="*/ 2751568 w 9580296"/>
              <a:gd name="connsiteY1006" fmla="*/ 3886373 h 5096778"/>
              <a:gd name="connsiteX1007" fmla="*/ 2728960 w 9580296"/>
              <a:gd name="connsiteY1007" fmla="*/ 3864886 h 5096778"/>
              <a:gd name="connsiteX1008" fmla="*/ 2710763 w 9580296"/>
              <a:gd name="connsiteY1008" fmla="*/ 3846770 h 5096778"/>
              <a:gd name="connsiteX1009" fmla="*/ 2703043 w 9580296"/>
              <a:gd name="connsiteY1009" fmla="*/ 3839186 h 5096778"/>
              <a:gd name="connsiteX1010" fmla="*/ 2696426 w 9580296"/>
              <a:gd name="connsiteY1010" fmla="*/ 3832024 h 5096778"/>
              <a:gd name="connsiteX1011" fmla="*/ 2691463 w 9580296"/>
              <a:gd name="connsiteY1011" fmla="*/ 3825705 h 5096778"/>
              <a:gd name="connsiteX1012" fmla="*/ 2687603 w 9580296"/>
              <a:gd name="connsiteY1012" fmla="*/ 3820228 h 5096778"/>
              <a:gd name="connsiteX1013" fmla="*/ 2680986 w 9580296"/>
              <a:gd name="connsiteY1013" fmla="*/ 3815594 h 5096778"/>
              <a:gd name="connsiteX1014" fmla="*/ 2671061 w 9580296"/>
              <a:gd name="connsiteY1014" fmla="*/ 3807588 h 5096778"/>
              <a:gd name="connsiteX1015" fmla="*/ 2658929 w 9580296"/>
              <a:gd name="connsiteY1015" fmla="*/ 3797056 h 5096778"/>
              <a:gd name="connsiteX1016" fmla="*/ 2644593 w 9580296"/>
              <a:gd name="connsiteY1016" fmla="*/ 3783996 h 5096778"/>
              <a:gd name="connsiteX1017" fmla="*/ 2609302 w 9580296"/>
              <a:gd name="connsiteY1017" fmla="*/ 3751134 h 5096778"/>
              <a:gd name="connsiteX1018" fmla="*/ 2566291 w 9580296"/>
              <a:gd name="connsiteY1018" fmla="*/ 3710689 h 5096778"/>
              <a:gd name="connsiteX1019" fmla="*/ 2517766 w 9580296"/>
              <a:gd name="connsiteY1019" fmla="*/ 3663924 h 5096778"/>
              <a:gd name="connsiteX1020" fmla="*/ 2464830 w 9580296"/>
              <a:gd name="connsiteY1020" fmla="*/ 3612946 h 5096778"/>
              <a:gd name="connsiteX1021" fmla="*/ 2409136 w 9580296"/>
              <a:gd name="connsiteY1021" fmla="*/ 3558598 h 5096778"/>
              <a:gd name="connsiteX1022" fmla="*/ 2352341 w 9580296"/>
              <a:gd name="connsiteY1022" fmla="*/ 3502564 h 5096778"/>
              <a:gd name="connsiteX1023" fmla="*/ 2296096 w 9580296"/>
              <a:gd name="connsiteY1023" fmla="*/ 3446532 h 5096778"/>
              <a:gd name="connsiteX1024" fmla="*/ 2241506 w 9580296"/>
              <a:gd name="connsiteY1024" fmla="*/ 3391761 h 5096778"/>
              <a:gd name="connsiteX1025" fmla="*/ 2189672 w 9580296"/>
              <a:gd name="connsiteY1025" fmla="*/ 3339942 h 5096778"/>
              <a:gd name="connsiteX1026" fmla="*/ 2142801 w 9580296"/>
              <a:gd name="connsiteY1026" fmla="*/ 3292334 h 5096778"/>
              <a:gd name="connsiteX1027" fmla="*/ 2103098 w 9580296"/>
              <a:gd name="connsiteY1027" fmla="*/ 3251047 h 5096778"/>
              <a:gd name="connsiteX1028" fmla="*/ 2071116 w 9580296"/>
              <a:gd name="connsiteY1028" fmla="*/ 3216500 h 5096778"/>
              <a:gd name="connsiteX1029" fmla="*/ 2057882 w 9580296"/>
              <a:gd name="connsiteY1029" fmla="*/ 3202596 h 5096778"/>
              <a:gd name="connsiteX1030" fmla="*/ 2047406 w 9580296"/>
              <a:gd name="connsiteY1030" fmla="*/ 3191221 h 5096778"/>
              <a:gd name="connsiteX1031" fmla="*/ 2040788 w 9580296"/>
              <a:gd name="connsiteY1031" fmla="*/ 3182374 h 5096778"/>
              <a:gd name="connsiteX1032" fmla="*/ 2035825 w 9580296"/>
              <a:gd name="connsiteY1032" fmla="*/ 3176055 h 5096778"/>
              <a:gd name="connsiteX1033" fmla="*/ 2020936 w 9580296"/>
              <a:gd name="connsiteY1033" fmla="*/ 3162151 h 5096778"/>
              <a:gd name="connsiteX1034" fmla="*/ 1999431 w 9580296"/>
              <a:gd name="connsiteY1034" fmla="*/ 3140244 h 5096778"/>
              <a:gd name="connsiteX1035" fmla="*/ 1972411 w 9580296"/>
              <a:gd name="connsiteY1035" fmla="*/ 3111595 h 5096778"/>
              <a:gd name="connsiteX1036" fmla="*/ 1940982 w 9580296"/>
              <a:gd name="connsiteY1036" fmla="*/ 3077891 h 5096778"/>
              <a:gd name="connsiteX1037" fmla="*/ 1905689 w 9580296"/>
              <a:gd name="connsiteY1037" fmla="*/ 3039131 h 5096778"/>
              <a:gd name="connsiteX1038" fmla="*/ 1867642 w 9580296"/>
              <a:gd name="connsiteY1038" fmla="*/ 2998264 h 5096778"/>
              <a:gd name="connsiteX1039" fmla="*/ 1828491 w 9580296"/>
              <a:gd name="connsiteY1039" fmla="*/ 2954449 h 5096778"/>
              <a:gd name="connsiteX1040" fmla="*/ 1788789 w 9580296"/>
              <a:gd name="connsiteY1040" fmla="*/ 2910212 h 5096778"/>
              <a:gd name="connsiteX1041" fmla="*/ 1749087 w 9580296"/>
              <a:gd name="connsiteY1041" fmla="*/ 2865553 h 5096778"/>
              <a:gd name="connsiteX1042" fmla="*/ 1711038 w 9580296"/>
              <a:gd name="connsiteY1042" fmla="*/ 2822159 h 5096778"/>
              <a:gd name="connsiteX1043" fmla="*/ 1675196 w 9580296"/>
              <a:gd name="connsiteY1043" fmla="*/ 2781293 h 5096778"/>
              <a:gd name="connsiteX1044" fmla="*/ 1643214 w 9580296"/>
              <a:gd name="connsiteY1044" fmla="*/ 2743797 h 5096778"/>
              <a:gd name="connsiteX1045" fmla="*/ 1616194 w 9580296"/>
              <a:gd name="connsiteY1045" fmla="*/ 2710935 h 5096778"/>
              <a:gd name="connsiteX1046" fmla="*/ 1593587 w 9580296"/>
              <a:gd name="connsiteY1046" fmla="*/ 2683551 h 5096778"/>
              <a:gd name="connsiteX1047" fmla="*/ 1584764 w 9580296"/>
              <a:gd name="connsiteY1047" fmla="*/ 2671754 h 5096778"/>
              <a:gd name="connsiteX1048" fmla="*/ 1578146 w 9580296"/>
              <a:gd name="connsiteY1048" fmla="*/ 2662906 h 5096778"/>
              <a:gd name="connsiteX1049" fmla="*/ 1573184 w 9580296"/>
              <a:gd name="connsiteY1049" fmla="*/ 2654902 h 5096778"/>
              <a:gd name="connsiteX1050" fmla="*/ 1569875 w 9580296"/>
              <a:gd name="connsiteY1050" fmla="*/ 2649846 h 5096778"/>
              <a:gd name="connsiteX1051" fmla="*/ 1564361 w 9580296"/>
              <a:gd name="connsiteY1051" fmla="*/ 2645633 h 5096778"/>
              <a:gd name="connsiteX1052" fmla="*/ 1556640 w 9580296"/>
              <a:gd name="connsiteY1052" fmla="*/ 2637628 h 5096778"/>
              <a:gd name="connsiteX1053" fmla="*/ 1547267 w 9580296"/>
              <a:gd name="connsiteY1053" fmla="*/ 2627096 h 5096778"/>
              <a:gd name="connsiteX1054" fmla="*/ 1535135 w 9580296"/>
              <a:gd name="connsiteY1054" fmla="*/ 2613614 h 5096778"/>
              <a:gd name="connsiteX1055" fmla="*/ 1507013 w 9580296"/>
              <a:gd name="connsiteY1055" fmla="*/ 2579489 h 5096778"/>
              <a:gd name="connsiteX1056" fmla="*/ 1471171 w 9580296"/>
              <a:gd name="connsiteY1056" fmla="*/ 2536094 h 5096778"/>
              <a:gd name="connsiteX1057" fmla="*/ 1430918 w 9580296"/>
              <a:gd name="connsiteY1057" fmla="*/ 2485537 h 5096778"/>
              <a:gd name="connsiteX1058" fmla="*/ 1387355 w 9580296"/>
              <a:gd name="connsiteY1058" fmla="*/ 2429504 h 5096778"/>
              <a:gd name="connsiteX1059" fmla="*/ 1341587 w 9580296"/>
              <a:gd name="connsiteY1059" fmla="*/ 2369679 h 5096778"/>
              <a:gd name="connsiteX1060" fmla="*/ 1293614 w 9580296"/>
              <a:gd name="connsiteY1060" fmla="*/ 2306905 h 5096778"/>
              <a:gd name="connsiteX1061" fmla="*/ 1246192 w 9580296"/>
              <a:gd name="connsiteY1061" fmla="*/ 2243709 h 5096778"/>
              <a:gd name="connsiteX1062" fmla="*/ 1199322 w 9580296"/>
              <a:gd name="connsiteY1062" fmla="*/ 2181777 h 5096778"/>
              <a:gd name="connsiteX1063" fmla="*/ 1155759 w 9580296"/>
              <a:gd name="connsiteY1063" fmla="*/ 2121953 h 5096778"/>
              <a:gd name="connsiteX1064" fmla="*/ 1115505 w 9580296"/>
              <a:gd name="connsiteY1064" fmla="*/ 2066340 h 5096778"/>
              <a:gd name="connsiteX1065" fmla="*/ 1079663 w 9580296"/>
              <a:gd name="connsiteY1065" fmla="*/ 2016205 h 5096778"/>
              <a:gd name="connsiteX1066" fmla="*/ 1050438 w 9580296"/>
              <a:gd name="connsiteY1066" fmla="*/ 1974075 h 5096778"/>
              <a:gd name="connsiteX1067" fmla="*/ 1037755 w 9580296"/>
              <a:gd name="connsiteY1067" fmla="*/ 1955959 h 5096778"/>
              <a:gd name="connsiteX1068" fmla="*/ 1028381 w 9580296"/>
              <a:gd name="connsiteY1068" fmla="*/ 1940792 h 5096778"/>
              <a:gd name="connsiteX1069" fmla="*/ 1020109 w 9580296"/>
              <a:gd name="connsiteY1069" fmla="*/ 1927731 h 5096778"/>
              <a:gd name="connsiteX1070" fmla="*/ 1014595 w 9580296"/>
              <a:gd name="connsiteY1070" fmla="*/ 1917620 h 5096778"/>
              <a:gd name="connsiteX1071" fmla="*/ 1002464 w 9580296"/>
              <a:gd name="connsiteY1071" fmla="*/ 1902453 h 5096778"/>
              <a:gd name="connsiteX1072" fmla="*/ 990333 w 9580296"/>
              <a:gd name="connsiteY1072" fmla="*/ 1887286 h 5096778"/>
              <a:gd name="connsiteX1073" fmla="*/ 978753 w 9580296"/>
              <a:gd name="connsiteY1073" fmla="*/ 1870856 h 5096778"/>
              <a:gd name="connsiteX1074" fmla="*/ 966622 w 9580296"/>
              <a:gd name="connsiteY1074" fmla="*/ 1854003 h 5096778"/>
              <a:gd name="connsiteX1075" fmla="*/ 944014 w 9580296"/>
              <a:gd name="connsiteY1075" fmla="*/ 1818613 h 5096778"/>
              <a:gd name="connsiteX1076" fmla="*/ 921405 w 9580296"/>
              <a:gd name="connsiteY1076" fmla="*/ 1781960 h 5096778"/>
              <a:gd name="connsiteX1077" fmla="*/ 898798 w 9580296"/>
              <a:gd name="connsiteY1077" fmla="*/ 1745307 h 5096778"/>
              <a:gd name="connsiteX1078" fmla="*/ 876741 w 9580296"/>
              <a:gd name="connsiteY1078" fmla="*/ 1708654 h 5096778"/>
              <a:gd name="connsiteX1079" fmla="*/ 855787 w 9580296"/>
              <a:gd name="connsiteY1079" fmla="*/ 1673686 h 5096778"/>
              <a:gd name="connsiteX1080" fmla="*/ 834281 w 9580296"/>
              <a:gd name="connsiteY1080" fmla="*/ 1640403 h 5096778"/>
              <a:gd name="connsiteX1081" fmla="*/ 822701 w 9580296"/>
              <a:gd name="connsiteY1081" fmla="*/ 1623129 h 5096778"/>
              <a:gd name="connsiteX1082" fmla="*/ 812224 w 9580296"/>
              <a:gd name="connsiteY1082" fmla="*/ 1605434 h 5096778"/>
              <a:gd name="connsiteX1083" fmla="*/ 801197 w 9580296"/>
              <a:gd name="connsiteY1083" fmla="*/ 1587739 h 5096778"/>
              <a:gd name="connsiteX1084" fmla="*/ 791270 w 9580296"/>
              <a:gd name="connsiteY1084" fmla="*/ 1570045 h 5096778"/>
              <a:gd name="connsiteX1085" fmla="*/ 780242 w 9580296"/>
              <a:gd name="connsiteY1085" fmla="*/ 1552771 h 5096778"/>
              <a:gd name="connsiteX1086" fmla="*/ 770317 w 9580296"/>
              <a:gd name="connsiteY1086" fmla="*/ 1534655 h 5096778"/>
              <a:gd name="connsiteX1087" fmla="*/ 760390 w 9580296"/>
              <a:gd name="connsiteY1087" fmla="*/ 1516960 h 5096778"/>
              <a:gd name="connsiteX1088" fmla="*/ 749363 w 9580296"/>
              <a:gd name="connsiteY1088" fmla="*/ 1499687 h 5096778"/>
              <a:gd name="connsiteX1089" fmla="*/ 739988 w 9580296"/>
              <a:gd name="connsiteY1089" fmla="*/ 1484099 h 5096778"/>
              <a:gd name="connsiteX1090" fmla="*/ 728960 w 9580296"/>
              <a:gd name="connsiteY1090" fmla="*/ 1466825 h 5096778"/>
              <a:gd name="connsiteX1091" fmla="*/ 717380 w 9580296"/>
              <a:gd name="connsiteY1091" fmla="*/ 1447446 h 5096778"/>
              <a:gd name="connsiteX1092" fmla="*/ 705249 w 9580296"/>
              <a:gd name="connsiteY1092" fmla="*/ 1427223 h 5096778"/>
              <a:gd name="connsiteX1093" fmla="*/ 693117 w 9580296"/>
              <a:gd name="connsiteY1093" fmla="*/ 1407421 h 5096778"/>
              <a:gd name="connsiteX1094" fmla="*/ 683192 w 9580296"/>
              <a:gd name="connsiteY1094" fmla="*/ 1388041 h 5096778"/>
              <a:gd name="connsiteX1095" fmla="*/ 674370 w 9580296"/>
              <a:gd name="connsiteY1095" fmla="*/ 1369925 h 5096778"/>
              <a:gd name="connsiteX1096" fmla="*/ 667752 w 9580296"/>
              <a:gd name="connsiteY1096" fmla="*/ 1354337 h 5096778"/>
              <a:gd name="connsiteX1097" fmla="*/ 653967 w 9580296"/>
              <a:gd name="connsiteY1097" fmla="*/ 1334115 h 5096778"/>
              <a:gd name="connsiteX1098" fmla="*/ 640733 w 9580296"/>
              <a:gd name="connsiteY1098" fmla="*/ 1311364 h 5096778"/>
              <a:gd name="connsiteX1099" fmla="*/ 626947 w 9580296"/>
              <a:gd name="connsiteY1099" fmla="*/ 1287349 h 5096778"/>
              <a:gd name="connsiteX1100" fmla="*/ 613713 w 9580296"/>
              <a:gd name="connsiteY1100" fmla="*/ 1262493 h 5096778"/>
              <a:gd name="connsiteX1101" fmla="*/ 600479 w 9580296"/>
              <a:gd name="connsiteY1101" fmla="*/ 1236793 h 5096778"/>
              <a:gd name="connsiteX1102" fmla="*/ 587796 w 9580296"/>
              <a:gd name="connsiteY1102" fmla="*/ 1211936 h 5096778"/>
              <a:gd name="connsiteX1103" fmla="*/ 576217 w 9580296"/>
              <a:gd name="connsiteY1103" fmla="*/ 1187501 h 5096778"/>
              <a:gd name="connsiteX1104" fmla="*/ 564085 w 9580296"/>
              <a:gd name="connsiteY1104" fmla="*/ 1165593 h 5096778"/>
              <a:gd name="connsiteX1105" fmla="*/ 553056 w 9580296"/>
              <a:gd name="connsiteY1105" fmla="*/ 1144949 h 5096778"/>
              <a:gd name="connsiteX1106" fmla="*/ 538720 w 9580296"/>
              <a:gd name="connsiteY1106" fmla="*/ 1116722 h 5096778"/>
              <a:gd name="connsiteX1107" fmla="*/ 521075 w 9580296"/>
              <a:gd name="connsiteY1107" fmla="*/ 1083017 h 5096778"/>
              <a:gd name="connsiteX1108" fmla="*/ 500120 w 9580296"/>
              <a:gd name="connsiteY1108" fmla="*/ 1044679 h 5096778"/>
              <a:gd name="connsiteX1109" fmla="*/ 478063 w 9580296"/>
              <a:gd name="connsiteY1109" fmla="*/ 1001706 h 5096778"/>
              <a:gd name="connsiteX1110" fmla="*/ 453802 w 9580296"/>
              <a:gd name="connsiteY1110" fmla="*/ 955784 h 5096778"/>
              <a:gd name="connsiteX1111" fmla="*/ 428987 w 9580296"/>
              <a:gd name="connsiteY1111" fmla="*/ 908597 h 5096778"/>
              <a:gd name="connsiteX1112" fmla="*/ 403621 w 9580296"/>
              <a:gd name="connsiteY1112" fmla="*/ 860990 h 5096778"/>
              <a:gd name="connsiteX1113" fmla="*/ 379360 w 9580296"/>
              <a:gd name="connsiteY1113" fmla="*/ 812962 h 5096778"/>
              <a:gd name="connsiteX1114" fmla="*/ 355098 w 9580296"/>
              <a:gd name="connsiteY1114" fmla="*/ 766618 h 5096778"/>
              <a:gd name="connsiteX1115" fmla="*/ 333041 w 9580296"/>
              <a:gd name="connsiteY1115" fmla="*/ 723224 h 5096778"/>
              <a:gd name="connsiteX1116" fmla="*/ 312638 w 9580296"/>
              <a:gd name="connsiteY1116" fmla="*/ 683621 h 5096778"/>
              <a:gd name="connsiteX1117" fmla="*/ 295544 w 9580296"/>
              <a:gd name="connsiteY1117" fmla="*/ 648232 h 5096778"/>
              <a:gd name="connsiteX1118" fmla="*/ 281758 w 9580296"/>
              <a:gd name="connsiteY1118" fmla="*/ 618741 h 5096778"/>
              <a:gd name="connsiteX1119" fmla="*/ 271833 w 9580296"/>
              <a:gd name="connsiteY1119" fmla="*/ 596833 h 5096778"/>
              <a:gd name="connsiteX1120" fmla="*/ 266318 w 9580296"/>
              <a:gd name="connsiteY1120" fmla="*/ 582088 h 5096778"/>
              <a:gd name="connsiteX1121" fmla="*/ 261908 w 9580296"/>
              <a:gd name="connsiteY1121" fmla="*/ 575346 h 5096778"/>
              <a:gd name="connsiteX1122" fmla="*/ 254739 w 9580296"/>
              <a:gd name="connsiteY1122" fmla="*/ 564392 h 5096778"/>
              <a:gd name="connsiteX1123" fmla="*/ 245916 w 9580296"/>
              <a:gd name="connsiteY1123" fmla="*/ 549226 h 5096778"/>
              <a:gd name="connsiteX1124" fmla="*/ 236542 w 9580296"/>
              <a:gd name="connsiteY1124" fmla="*/ 530688 h 5096778"/>
              <a:gd name="connsiteX1125" fmla="*/ 213934 w 9580296"/>
              <a:gd name="connsiteY1125" fmla="*/ 485187 h 5096778"/>
              <a:gd name="connsiteX1126" fmla="*/ 189120 w 9580296"/>
              <a:gd name="connsiteY1126" fmla="*/ 434210 h 5096778"/>
              <a:gd name="connsiteX1127" fmla="*/ 165409 w 9580296"/>
              <a:gd name="connsiteY1127" fmla="*/ 381546 h 5096778"/>
              <a:gd name="connsiteX1128" fmla="*/ 142248 w 9580296"/>
              <a:gd name="connsiteY1128" fmla="*/ 333097 h 5096778"/>
              <a:gd name="connsiteX1129" fmla="*/ 124052 w 9580296"/>
              <a:gd name="connsiteY1129" fmla="*/ 293073 h 5096778"/>
              <a:gd name="connsiteX1130" fmla="*/ 113024 w 9580296"/>
              <a:gd name="connsiteY1130" fmla="*/ 266952 h 5096778"/>
              <a:gd name="connsiteX1131" fmla="*/ 84350 w 9580296"/>
              <a:gd name="connsiteY1131" fmla="*/ 201650 h 5096778"/>
              <a:gd name="connsiteX1132" fmla="*/ 56779 w 9580296"/>
              <a:gd name="connsiteY1132" fmla="*/ 137612 h 5096778"/>
              <a:gd name="connsiteX1133" fmla="*/ 30311 w 9580296"/>
              <a:gd name="connsiteY1133" fmla="*/ 73995 h 5096778"/>
              <a:gd name="connsiteX1134" fmla="*/ 4394 w 9580296"/>
              <a:gd name="connsiteY1134" fmla="*/ 10799 h 5096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Lst>
            <a:rect l="l" t="t" r="r" b="b"/>
            <a:pathLst>
              <a:path w="9580296" h="5096778">
                <a:moveTo>
                  <a:pt x="1526488" y="1"/>
                </a:moveTo>
                <a:lnTo>
                  <a:pt x="8052672" y="1"/>
                </a:lnTo>
                <a:lnTo>
                  <a:pt x="8051297" y="8125"/>
                </a:lnTo>
                <a:lnTo>
                  <a:pt x="8046265" y="38330"/>
                </a:lnTo>
                <a:lnTo>
                  <a:pt x="8041234" y="65789"/>
                </a:lnTo>
                <a:lnTo>
                  <a:pt x="8036562" y="89678"/>
                </a:lnTo>
                <a:lnTo>
                  <a:pt x="8032608" y="109448"/>
                </a:lnTo>
                <a:lnTo>
                  <a:pt x="8029015" y="124001"/>
                </a:lnTo>
                <a:lnTo>
                  <a:pt x="8021108" y="155029"/>
                </a:lnTo>
                <a:lnTo>
                  <a:pt x="8012842" y="185508"/>
                </a:lnTo>
                <a:lnTo>
                  <a:pt x="8004217" y="216262"/>
                </a:lnTo>
                <a:lnTo>
                  <a:pt x="7995232" y="247015"/>
                </a:lnTo>
                <a:lnTo>
                  <a:pt x="7985528" y="277495"/>
                </a:lnTo>
                <a:lnTo>
                  <a:pt x="7975465" y="308248"/>
                </a:lnTo>
                <a:lnTo>
                  <a:pt x="7965043" y="338727"/>
                </a:lnTo>
                <a:lnTo>
                  <a:pt x="7953902" y="369481"/>
                </a:lnTo>
                <a:lnTo>
                  <a:pt x="7942761" y="399960"/>
                </a:lnTo>
                <a:lnTo>
                  <a:pt x="7931260" y="430714"/>
                </a:lnTo>
                <a:lnTo>
                  <a:pt x="7919401" y="461193"/>
                </a:lnTo>
                <a:lnTo>
                  <a:pt x="7907181" y="491672"/>
                </a:lnTo>
                <a:lnTo>
                  <a:pt x="7894243" y="522151"/>
                </a:lnTo>
                <a:lnTo>
                  <a:pt x="7881665" y="552630"/>
                </a:lnTo>
                <a:lnTo>
                  <a:pt x="7868367" y="583109"/>
                </a:lnTo>
                <a:lnTo>
                  <a:pt x="7854710" y="613588"/>
                </a:lnTo>
                <a:lnTo>
                  <a:pt x="7841413" y="643793"/>
                </a:lnTo>
                <a:lnTo>
                  <a:pt x="7827397" y="673997"/>
                </a:lnTo>
                <a:lnTo>
                  <a:pt x="7813021" y="704202"/>
                </a:lnTo>
                <a:lnTo>
                  <a:pt x="7798645" y="733857"/>
                </a:lnTo>
                <a:lnTo>
                  <a:pt x="7784270" y="764061"/>
                </a:lnTo>
                <a:lnTo>
                  <a:pt x="7769176" y="793991"/>
                </a:lnTo>
                <a:lnTo>
                  <a:pt x="7754081" y="823921"/>
                </a:lnTo>
                <a:lnTo>
                  <a:pt x="7738987" y="853302"/>
                </a:lnTo>
                <a:lnTo>
                  <a:pt x="7708439" y="912338"/>
                </a:lnTo>
                <a:lnTo>
                  <a:pt x="7677172" y="970825"/>
                </a:lnTo>
                <a:lnTo>
                  <a:pt x="7645545" y="1029037"/>
                </a:lnTo>
                <a:lnTo>
                  <a:pt x="7613919" y="1086151"/>
                </a:lnTo>
                <a:lnTo>
                  <a:pt x="7608888" y="1095487"/>
                </a:lnTo>
                <a:lnTo>
                  <a:pt x="7603497" y="1105647"/>
                </a:lnTo>
                <a:lnTo>
                  <a:pt x="7598106" y="1116356"/>
                </a:lnTo>
                <a:lnTo>
                  <a:pt x="7592715" y="1127064"/>
                </a:lnTo>
                <a:lnTo>
                  <a:pt x="7586965" y="1137499"/>
                </a:lnTo>
                <a:lnTo>
                  <a:pt x="7581214" y="1147384"/>
                </a:lnTo>
                <a:lnTo>
                  <a:pt x="7575105" y="1156445"/>
                </a:lnTo>
                <a:lnTo>
                  <a:pt x="7568995" y="1164957"/>
                </a:lnTo>
                <a:lnTo>
                  <a:pt x="7566479" y="1171547"/>
                </a:lnTo>
                <a:lnTo>
                  <a:pt x="7563245" y="1178961"/>
                </a:lnTo>
                <a:lnTo>
                  <a:pt x="7560010" y="1186375"/>
                </a:lnTo>
                <a:lnTo>
                  <a:pt x="7556417" y="1194064"/>
                </a:lnTo>
                <a:lnTo>
                  <a:pt x="7547791" y="1209990"/>
                </a:lnTo>
                <a:lnTo>
                  <a:pt x="7538447" y="1225916"/>
                </a:lnTo>
                <a:lnTo>
                  <a:pt x="7529103" y="1242391"/>
                </a:lnTo>
                <a:lnTo>
                  <a:pt x="7520118" y="1258042"/>
                </a:lnTo>
                <a:lnTo>
                  <a:pt x="7511133" y="1273144"/>
                </a:lnTo>
                <a:lnTo>
                  <a:pt x="7503586" y="1287148"/>
                </a:lnTo>
                <a:lnTo>
                  <a:pt x="7492086" y="1308291"/>
                </a:lnTo>
                <a:lnTo>
                  <a:pt x="7480226" y="1329984"/>
                </a:lnTo>
                <a:lnTo>
                  <a:pt x="7468007" y="1351951"/>
                </a:lnTo>
                <a:lnTo>
                  <a:pt x="7455068" y="1374192"/>
                </a:lnTo>
                <a:lnTo>
                  <a:pt x="7441771" y="1396983"/>
                </a:lnTo>
                <a:lnTo>
                  <a:pt x="7428833" y="1419773"/>
                </a:lnTo>
                <a:lnTo>
                  <a:pt x="7414817" y="1443113"/>
                </a:lnTo>
                <a:lnTo>
                  <a:pt x="7401160" y="1465904"/>
                </a:lnTo>
                <a:lnTo>
                  <a:pt x="7387144" y="1488969"/>
                </a:lnTo>
                <a:lnTo>
                  <a:pt x="7373128" y="1511485"/>
                </a:lnTo>
                <a:lnTo>
                  <a:pt x="7359111" y="1534276"/>
                </a:lnTo>
                <a:lnTo>
                  <a:pt x="7345814" y="1556517"/>
                </a:lnTo>
                <a:lnTo>
                  <a:pt x="7331798" y="1578210"/>
                </a:lnTo>
                <a:lnTo>
                  <a:pt x="7318141" y="1599353"/>
                </a:lnTo>
                <a:lnTo>
                  <a:pt x="7304484" y="1619947"/>
                </a:lnTo>
                <a:lnTo>
                  <a:pt x="7291546" y="1639717"/>
                </a:lnTo>
                <a:lnTo>
                  <a:pt x="7272498" y="1668274"/>
                </a:lnTo>
                <a:lnTo>
                  <a:pt x="7253091" y="1696831"/>
                </a:lnTo>
                <a:lnTo>
                  <a:pt x="7233684" y="1725662"/>
                </a:lnTo>
                <a:lnTo>
                  <a:pt x="7214277" y="1753945"/>
                </a:lnTo>
                <a:lnTo>
                  <a:pt x="7194511" y="1782227"/>
                </a:lnTo>
                <a:lnTo>
                  <a:pt x="7174744" y="1809960"/>
                </a:lnTo>
                <a:lnTo>
                  <a:pt x="7154618" y="1837968"/>
                </a:lnTo>
                <a:lnTo>
                  <a:pt x="7134493" y="1865976"/>
                </a:lnTo>
                <a:lnTo>
                  <a:pt x="7114007" y="1893709"/>
                </a:lnTo>
                <a:lnTo>
                  <a:pt x="7093522" y="1920893"/>
                </a:lnTo>
                <a:lnTo>
                  <a:pt x="7073037" y="1948077"/>
                </a:lnTo>
                <a:lnTo>
                  <a:pt x="7052552" y="1974987"/>
                </a:lnTo>
                <a:lnTo>
                  <a:pt x="7032067" y="2001622"/>
                </a:lnTo>
                <a:lnTo>
                  <a:pt x="7010863" y="2028257"/>
                </a:lnTo>
                <a:lnTo>
                  <a:pt x="6990018" y="2054617"/>
                </a:lnTo>
                <a:lnTo>
                  <a:pt x="6968455" y="2080153"/>
                </a:lnTo>
                <a:lnTo>
                  <a:pt x="6946532" y="2107063"/>
                </a:lnTo>
                <a:lnTo>
                  <a:pt x="6924609" y="2133698"/>
                </a:lnTo>
                <a:lnTo>
                  <a:pt x="6902686" y="2160058"/>
                </a:lnTo>
                <a:lnTo>
                  <a:pt x="6881123" y="2186418"/>
                </a:lnTo>
                <a:lnTo>
                  <a:pt x="6858841" y="2212504"/>
                </a:lnTo>
                <a:lnTo>
                  <a:pt x="6836918" y="2238590"/>
                </a:lnTo>
                <a:lnTo>
                  <a:pt x="6814636" y="2264675"/>
                </a:lnTo>
                <a:lnTo>
                  <a:pt x="6791635" y="2290486"/>
                </a:lnTo>
                <a:lnTo>
                  <a:pt x="6767915" y="2317670"/>
                </a:lnTo>
                <a:lnTo>
                  <a:pt x="6743836" y="2344305"/>
                </a:lnTo>
                <a:lnTo>
                  <a:pt x="6720475" y="2370391"/>
                </a:lnTo>
                <a:lnTo>
                  <a:pt x="6697115" y="2395378"/>
                </a:lnTo>
                <a:lnTo>
                  <a:pt x="6674114" y="2420366"/>
                </a:lnTo>
                <a:lnTo>
                  <a:pt x="6651113" y="2444529"/>
                </a:lnTo>
                <a:lnTo>
                  <a:pt x="6628471" y="2468693"/>
                </a:lnTo>
                <a:lnTo>
                  <a:pt x="6605470" y="2492582"/>
                </a:lnTo>
                <a:lnTo>
                  <a:pt x="6582829" y="2516196"/>
                </a:lnTo>
                <a:lnTo>
                  <a:pt x="6559828" y="2539811"/>
                </a:lnTo>
                <a:lnTo>
                  <a:pt x="6536468" y="2563700"/>
                </a:lnTo>
                <a:lnTo>
                  <a:pt x="6513107" y="2587589"/>
                </a:lnTo>
                <a:lnTo>
                  <a:pt x="6489387" y="2612027"/>
                </a:lnTo>
                <a:lnTo>
                  <a:pt x="6465668" y="2636465"/>
                </a:lnTo>
                <a:lnTo>
                  <a:pt x="6440870" y="2661452"/>
                </a:lnTo>
                <a:lnTo>
                  <a:pt x="6416072" y="2687264"/>
                </a:lnTo>
                <a:lnTo>
                  <a:pt x="6392352" y="2711153"/>
                </a:lnTo>
                <a:lnTo>
                  <a:pt x="6367554" y="2735316"/>
                </a:lnTo>
                <a:lnTo>
                  <a:pt x="6342038" y="2759480"/>
                </a:lnTo>
                <a:lnTo>
                  <a:pt x="6316521" y="2783369"/>
                </a:lnTo>
                <a:lnTo>
                  <a:pt x="6291364" y="2806983"/>
                </a:lnTo>
                <a:lnTo>
                  <a:pt x="6265847" y="2830598"/>
                </a:lnTo>
                <a:lnTo>
                  <a:pt x="6241049" y="2854212"/>
                </a:lnTo>
                <a:lnTo>
                  <a:pt x="6217689" y="2877003"/>
                </a:lnTo>
                <a:lnTo>
                  <a:pt x="5690823" y="3334463"/>
                </a:lnTo>
                <a:lnTo>
                  <a:pt x="5679681" y="3343250"/>
                </a:lnTo>
                <a:lnTo>
                  <a:pt x="5668181" y="3351762"/>
                </a:lnTo>
                <a:lnTo>
                  <a:pt x="5656681" y="3359725"/>
                </a:lnTo>
                <a:lnTo>
                  <a:pt x="5645180" y="3367414"/>
                </a:lnTo>
                <a:lnTo>
                  <a:pt x="5633680" y="3375102"/>
                </a:lnTo>
                <a:lnTo>
                  <a:pt x="5622538" y="3382241"/>
                </a:lnTo>
                <a:lnTo>
                  <a:pt x="5611757" y="3389381"/>
                </a:lnTo>
                <a:lnTo>
                  <a:pt x="5602053" y="3397069"/>
                </a:lnTo>
                <a:lnTo>
                  <a:pt x="5573661" y="3419036"/>
                </a:lnTo>
                <a:lnTo>
                  <a:pt x="5542394" y="3442650"/>
                </a:lnTo>
                <a:lnTo>
                  <a:pt x="5509331" y="3467089"/>
                </a:lnTo>
                <a:lnTo>
                  <a:pt x="5474829" y="3491527"/>
                </a:lnTo>
                <a:lnTo>
                  <a:pt x="5439968" y="3516240"/>
                </a:lnTo>
                <a:lnTo>
                  <a:pt x="5405467" y="3539305"/>
                </a:lnTo>
                <a:lnTo>
                  <a:pt x="5388575" y="3550563"/>
                </a:lnTo>
                <a:lnTo>
                  <a:pt x="5371684" y="3561272"/>
                </a:lnTo>
                <a:lnTo>
                  <a:pt x="5355512" y="3571706"/>
                </a:lnTo>
                <a:lnTo>
                  <a:pt x="5340417" y="3581042"/>
                </a:lnTo>
                <a:lnTo>
                  <a:pt x="5304478" y="3603283"/>
                </a:lnTo>
                <a:lnTo>
                  <a:pt x="5272492" y="3622779"/>
                </a:lnTo>
                <a:lnTo>
                  <a:pt x="5257398" y="3631840"/>
                </a:lnTo>
                <a:lnTo>
                  <a:pt x="5242304" y="3640353"/>
                </a:lnTo>
                <a:lnTo>
                  <a:pt x="5227569" y="3648590"/>
                </a:lnTo>
                <a:lnTo>
                  <a:pt x="5213193" y="3656828"/>
                </a:lnTo>
                <a:lnTo>
                  <a:pt x="5198099" y="3664791"/>
                </a:lnTo>
                <a:lnTo>
                  <a:pt x="5182645" y="3672479"/>
                </a:lnTo>
                <a:lnTo>
                  <a:pt x="5167191" y="3680442"/>
                </a:lnTo>
                <a:lnTo>
                  <a:pt x="5150659" y="3688405"/>
                </a:lnTo>
                <a:lnTo>
                  <a:pt x="5133409" y="3696368"/>
                </a:lnTo>
                <a:lnTo>
                  <a:pt x="5115080" y="3704880"/>
                </a:lnTo>
                <a:lnTo>
                  <a:pt x="5094954" y="3713667"/>
                </a:lnTo>
                <a:lnTo>
                  <a:pt x="5073750" y="3723003"/>
                </a:lnTo>
                <a:lnTo>
                  <a:pt x="5059734" y="3728769"/>
                </a:lnTo>
                <a:lnTo>
                  <a:pt x="5042842" y="3734810"/>
                </a:lnTo>
                <a:lnTo>
                  <a:pt x="5024513" y="3741675"/>
                </a:lnTo>
                <a:lnTo>
                  <a:pt x="5004028" y="3748540"/>
                </a:lnTo>
                <a:lnTo>
                  <a:pt x="4982105" y="3755679"/>
                </a:lnTo>
                <a:lnTo>
                  <a:pt x="4958745" y="3762818"/>
                </a:lnTo>
                <a:lnTo>
                  <a:pt x="4934306" y="3769408"/>
                </a:lnTo>
                <a:lnTo>
                  <a:pt x="4909868" y="3775998"/>
                </a:lnTo>
                <a:lnTo>
                  <a:pt x="4884711" y="3782039"/>
                </a:lnTo>
                <a:lnTo>
                  <a:pt x="4859553" y="3787531"/>
                </a:lnTo>
                <a:lnTo>
                  <a:pt x="4847334" y="3789727"/>
                </a:lnTo>
                <a:lnTo>
                  <a:pt x="4834755" y="3791924"/>
                </a:lnTo>
                <a:lnTo>
                  <a:pt x="4822536" y="3794121"/>
                </a:lnTo>
                <a:lnTo>
                  <a:pt x="4810676" y="3795768"/>
                </a:lnTo>
                <a:lnTo>
                  <a:pt x="4799176" y="3797416"/>
                </a:lnTo>
                <a:lnTo>
                  <a:pt x="4787675" y="3798514"/>
                </a:lnTo>
                <a:lnTo>
                  <a:pt x="4776534" y="3799338"/>
                </a:lnTo>
                <a:lnTo>
                  <a:pt x="4765752" y="3799887"/>
                </a:lnTo>
                <a:lnTo>
                  <a:pt x="4755330" y="3800162"/>
                </a:lnTo>
                <a:lnTo>
                  <a:pt x="4745267" y="3800162"/>
                </a:lnTo>
                <a:lnTo>
                  <a:pt x="4735923" y="3799613"/>
                </a:lnTo>
                <a:lnTo>
                  <a:pt x="4726938" y="3798514"/>
                </a:lnTo>
                <a:lnTo>
                  <a:pt x="4706453" y="3795768"/>
                </a:lnTo>
                <a:lnTo>
                  <a:pt x="4686687" y="3792748"/>
                </a:lnTo>
                <a:lnTo>
                  <a:pt x="4666920" y="3789453"/>
                </a:lnTo>
                <a:lnTo>
                  <a:pt x="4648232" y="3785609"/>
                </a:lnTo>
                <a:lnTo>
                  <a:pt x="4629184" y="3782039"/>
                </a:lnTo>
                <a:lnTo>
                  <a:pt x="4610855" y="3777920"/>
                </a:lnTo>
                <a:lnTo>
                  <a:pt x="4592526" y="3773527"/>
                </a:lnTo>
                <a:lnTo>
                  <a:pt x="4574916" y="3768859"/>
                </a:lnTo>
                <a:lnTo>
                  <a:pt x="4557666" y="3763916"/>
                </a:lnTo>
                <a:lnTo>
                  <a:pt x="4540415" y="3758699"/>
                </a:lnTo>
                <a:lnTo>
                  <a:pt x="4523523" y="3753482"/>
                </a:lnTo>
                <a:lnTo>
                  <a:pt x="4506992" y="3747990"/>
                </a:lnTo>
                <a:lnTo>
                  <a:pt x="4490460" y="3741949"/>
                </a:lnTo>
                <a:lnTo>
                  <a:pt x="4474287" y="3736183"/>
                </a:lnTo>
                <a:lnTo>
                  <a:pt x="4458474" y="3729868"/>
                </a:lnTo>
                <a:lnTo>
                  <a:pt x="4442661" y="3723552"/>
                </a:lnTo>
                <a:lnTo>
                  <a:pt x="4426848" y="3716962"/>
                </a:lnTo>
                <a:lnTo>
                  <a:pt x="4411753" y="3710097"/>
                </a:lnTo>
                <a:lnTo>
                  <a:pt x="4396299" y="3702958"/>
                </a:lnTo>
                <a:lnTo>
                  <a:pt x="4381205" y="3695819"/>
                </a:lnTo>
                <a:lnTo>
                  <a:pt x="4366470" y="3688680"/>
                </a:lnTo>
                <a:lnTo>
                  <a:pt x="4351376" y="3680991"/>
                </a:lnTo>
                <a:lnTo>
                  <a:pt x="4336281" y="3673577"/>
                </a:lnTo>
                <a:lnTo>
                  <a:pt x="4321546" y="3665614"/>
                </a:lnTo>
                <a:lnTo>
                  <a:pt x="4292436" y="3649963"/>
                </a:lnTo>
                <a:lnTo>
                  <a:pt x="4262606" y="3633213"/>
                </a:lnTo>
                <a:lnTo>
                  <a:pt x="4233496" y="3616464"/>
                </a:lnTo>
                <a:lnTo>
                  <a:pt x="4204026" y="3599165"/>
                </a:lnTo>
                <a:lnTo>
                  <a:pt x="4188213" y="3589554"/>
                </a:lnTo>
                <a:lnTo>
                  <a:pt x="4173118" y="3580218"/>
                </a:lnTo>
                <a:lnTo>
                  <a:pt x="4165571" y="3575276"/>
                </a:lnTo>
                <a:lnTo>
                  <a:pt x="4158743" y="3570058"/>
                </a:lnTo>
                <a:lnTo>
                  <a:pt x="4151555" y="3564841"/>
                </a:lnTo>
                <a:lnTo>
                  <a:pt x="4145086" y="3559075"/>
                </a:lnTo>
                <a:lnTo>
                  <a:pt x="4139335" y="3556055"/>
                </a:lnTo>
                <a:lnTo>
                  <a:pt x="4129273" y="3549190"/>
                </a:lnTo>
                <a:lnTo>
                  <a:pt x="4115256" y="3539579"/>
                </a:lnTo>
                <a:lnTo>
                  <a:pt x="4098006" y="3527223"/>
                </a:lnTo>
                <a:lnTo>
                  <a:pt x="4077880" y="3512945"/>
                </a:lnTo>
                <a:lnTo>
                  <a:pt x="4055598" y="3497019"/>
                </a:lnTo>
                <a:lnTo>
                  <a:pt x="4031878" y="3479720"/>
                </a:lnTo>
                <a:lnTo>
                  <a:pt x="4007799" y="3461871"/>
                </a:lnTo>
                <a:lnTo>
                  <a:pt x="3983360" y="3443749"/>
                </a:lnTo>
                <a:lnTo>
                  <a:pt x="3959281" y="3425626"/>
                </a:lnTo>
                <a:lnTo>
                  <a:pt x="3935921" y="3408327"/>
                </a:lnTo>
                <a:lnTo>
                  <a:pt x="3914357" y="3392401"/>
                </a:lnTo>
                <a:lnTo>
                  <a:pt x="3894950" y="3377574"/>
                </a:lnTo>
                <a:lnTo>
                  <a:pt x="3878059" y="3364668"/>
                </a:lnTo>
                <a:lnTo>
                  <a:pt x="3864762" y="3354508"/>
                </a:lnTo>
                <a:lnTo>
                  <a:pt x="3855777" y="3347094"/>
                </a:lnTo>
                <a:lnTo>
                  <a:pt x="3844276" y="3338033"/>
                </a:lnTo>
                <a:lnTo>
                  <a:pt x="3832416" y="3328972"/>
                </a:lnTo>
                <a:lnTo>
                  <a:pt x="3821635" y="3320185"/>
                </a:lnTo>
                <a:lnTo>
                  <a:pt x="3810494" y="3311398"/>
                </a:lnTo>
                <a:lnTo>
                  <a:pt x="3799353" y="3302611"/>
                </a:lnTo>
                <a:lnTo>
                  <a:pt x="3787852" y="3293550"/>
                </a:lnTo>
                <a:lnTo>
                  <a:pt x="3776352" y="3284763"/>
                </a:lnTo>
                <a:lnTo>
                  <a:pt x="3764132" y="3275702"/>
                </a:lnTo>
                <a:lnTo>
                  <a:pt x="3696926" y="3218039"/>
                </a:lnTo>
                <a:lnTo>
                  <a:pt x="3689739" y="3212273"/>
                </a:lnTo>
                <a:lnTo>
                  <a:pt x="3685066" y="3208428"/>
                </a:lnTo>
                <a:lnTo>
                  <a:pt x="3680754" y="3205133"/>
                </a:lnTo>
                <a:lnTo>
                  <a:pt x="3675004" y="3199367"/>
                </a:lnTo>
                <a:lnTo>
                  <a:pt x="3664222" y="3189482"/>
                </a:lnTo>
                <a:lnTo>
                  <a:pt x="3650924" y="3176851"/>
                </a:lnTo>
                <a:lnTo>
                  <a:pt x="3635111" y="3162847"/>
                </a:lnTo>
                <a:lnTo>
                  <a:pt x="3617501" y="3147470"/>
                </a:lnTo>
                <a:lnTo>
                  <a:pt x="3598094" y="3130995"/>
                </a:lnTo>
                <a:lnTo>
                  <a:pt x="3578328" y="3113696"/>
                </a:lnTo>
                <a:lnTo>
                  <a:pt x="3557842" y="3095848"/>
                </a:lnTo>
                <a:lnTo>
                  <a:pt x="3536998" y="3077725"/>
                </a:lnTo>
                <a:lnTo>
                  <a:pt x="3516872" y="3059877"/>
                </a:lnTo>
                <a:lnTo>
                  <a:pt x="3497105" y="3042853"/>
                </a:lnTo>
                <a:lnTo>
                  <a:pt x="3478777" y="3026378"/>
                </a:lnTo>
                <a:lnTo>
                  <a:pt x="3461885" y="3011275"/>
                </a:lnTo>
                <a:lnTo>
                  <a:pt x="3447150" y="2997271"/>
                </a:lnTo>
                <a:lnTo>
                  <a:pt x="3435290" y="2985464"/>
                </a:lnTo>
                <a:lnTo>
                  <a:pt x="3430259" y="2980522"/>
                </a:lnTo>
                <a:lnTo>
                  <a:pt x="3425946" y="2975854"/>
                </a:lnTo>
                <a:lnTo>
                  <a:pt x="3422712" y="2971735"/>
                </a:lnTo>
                <a:lnTo>
                  <a:pt x="3420196" y="2968165"/>
                </a:lnTo>
                <a:lnTo>
                  <a:pt x="3415883" y="2965145"/>
                </a:lnTo>
                <a:lnTo>
                  <a:pt x="3409414" y="2959928"/>
                </a:lnTo>
                <a:lnTo>
                  <a:pt x="3401508" y="2953063"/>
                </a:lnTo>
                <a:lnTo>
                  <a:pt x="3392164" y="2944551"/>
                </a:lnTo>
                <a:lnTo>
                  <a:pt x="3369163" y="2923133"/>
                </a:lnTo>
                <a:lnTo>
                  <a:pt x="3341130" y="2896773"/>
                </a:lnTo>
                <a:lnTo>
                  <a:pt x="3309504" y="2866294"/>
                </a:lnTo>
                <a:lnTo>
                  <a:pt x="3275002" y="2833069"/>
                </a:lnTo>
                <a:lnTo>
                  <a:pt x="3238704" y="2797647"/>
                </a:lnTo>
                <a:lnTo>
                  <a:pt x="3201687" y="2761127"/>
                </a:lnTo>
                <a:lnTo>
                  <a:pt x="3165029" y="2724607"/>
                </a:lnTo>
                <a:lnTo>
                  <a:pt x="3129449" y="2688911"/>
                </a:lnTo>
                <a:lnTo>
                  <a:pt x="3095667" y="2655137"/>
                </a:lnTo>
                <a:lnTo>
                  <a:pt x="3065119" y="2624109"/>
                </a:lnTo>
                <a:lnTo>
                  <a:pt x="3039242" y="2597199"/>
                </a:lnTo>
                <a:lnTo>
                  <a:pt x="3018398" y="2574683"/>
                </a:lnTo>
                <a:lnTo>
                  <a:pt x="3009772" y="2565622"/>
                </a:lnTo>
                <a:lnTo>
                  <a:pt x="3002944" y="2558208"/>
                </a:lnTo>
                <a:lnTo>
                  <a:pt x="2998631" y="2552442"/>
                </a:lnTo>
                <a:lnTo>
                  <a:pt x="2995397" y="2548323"/>
                </a:lnTo>
                <a:lnTo>
                  <a:pt x="2985693" y="2539262"/>
                </a:lnTo>
                <a:lnTo>
                  <a:pt x="2971677" y="2524983"/>
                </a:lnTo>
                <a:lnTo>
                  <a:pt x="2954067" y="2506311"/>
                </a:lnTo>
                <a:lnTo>
                  <a:pt x="2933582" y="2484344"/>
                </a:lnTo>
                <a:lnTo>
                  <a:pt x="2910581" y="2459082"/>
                </a:lnTo>
                <a:lnTo>
                  <a:pt x="2885783" y="2432448"/>
                </a:lnTo>
                <a:lnTo>
                  <a:pt x="2860266" y="2403891"/>
                </a:lnTo>
                <a:lnTo>
                  <a:pt x="2834390" y="2375059"/>
                </a:lnTo>
                <a:lnTo>
                  <a:pt x="2808514" y="2345953"/>
                </a:lnTo>
                <a:lnTo>
                  <a:pt x="2783716" y="2317670"/>
                </a:lnTo>
                <a:lnTo>
                  <a:pt x="2760356" y="2291036"/>
                </a:lnTo>
                <a:lnTo>
                  <a:pt x="2739511" y="2266597"/>
                </a:lnTo>
                <a:lnTo>
                  <a:pt x="2721901" y="2245180"/>
                </a:lnTo>
                <a:lnTo>
                  <a:pt x="2707166" y="2227332"/>
                </a:lnTo>
                <a:lnTo>
                  <a:pt x="2701416" y="2219643"/>
                </a:lnTo>
                <a:lnTo>
                  <a:pt x="2697103" y="2213877"/>
                </a:lnTo>
                <a:lnTo>
                  <a:pt x="2693869" y="2208660"/>
                </a:lnTo>
                <a:lnTo>
                  <a:pt x="2691712" y="2205365"/>
                </a:lnTo>
                <a:lnTo>
                  <a:pt x="2688118" y="2202619"/>
                </a:lnTo>
                <a:lnTo>
                  <a:pt x="2683087" y="2197402"/>
                </a:lnTo>
                <a:lnTo>
                  <a:pt x="2676977" y="2190537"/>
                </a:lnTo>
                <a:lnTo>
                  <a:pt x="2669071" y="2181750"/>
                </a:lnTo>
                <a:lnTo>
                  <a:pt x="2650742" y="2159509"/>
                </a:lnTo>
                <a:lnTo>
                  <a:pt x="2627381" y="2131226"/>
                </a:lnTo>
                <a:lnTo>
                  <a:pt x="2601146" y="2098276"/>
                </a:lnTo>
                <a:lnTo>
                  <a:pt x="2572754" y="2061756"/>
                </a:lnTo>
                <a:lnTo>
                  <a:pt x="2542925" y="2022765"/>
                </a:lnTo>
                <a:lnTo>
                  <a:pt x="2511658" y="1981851"/>
                </a:lnTo>
                <a:lnTo>
                  <a:pt x="2480750" y="1940664"/>
                </a:lnTo>
                <a:lnTo>
                  <a:pt x="2450202" y="1900299"/>
                </a:lnTo>
                <a:lnTo>
                  <a:pt x="2421810" y="1861308"/>
                </a:lnTo>
                <a:lnTo>
                  <a:pt x="2395575" y="1825063"/>
                </a:lnTo>
                <a:lnTo>
                  <a:pt x="2372214" y="1792387"/>
                </a:lnTo>
                <a:lnTo>
                  <a:pt x="2353167" y="1764928"/>
                </a:lnTo>
                <a:lnTo>
                  <a:pt x="2344901" y="1753121"/>
                </a:lnTo>
                <a:lnTo>
                  <a:pt x="2338791" y="1743236"/>
                </a:lnTo>
                <a:lnTo>
                  <a:pt x="2333400" y="1734724"/>
                </a:lnTo>
                <a:lnTo>
                  <a:pt x="2329806" y="1728134"/>
                </a:lnTo>
                <a:lnTo>
                  <a:pt x="2321900" y="1718249"/>
                </a:lnTo>
                <a:lnTo>
                  <a:pt x="2313993" y="1708364"/>
                </a:lnTo>
                <a:lnTo>
                  <a:pt x="2306446" y="1697655"/>
                </a:lnTo>
                <a:lnTo>
                  <a:pt x="2298539" y="1686671"/>
                </a:lnTo>
                <a:lnTo>
                  <a:pt x="2283804" y="1663606"/>
                </a:lnTo>
                <a:lnTo>
                  <a:pt x="2269069" y="1639717"/>
                </a:lnTo>
                <a:lnTo>
                  <a:pt x="2254334" y="1615828"/>
                </a:lnTo>
                <a:lnTo>
                  <a:pt x="2239959" y="1591939"/>
                </a:lnTo>
                <a:lnTo>
                  <a:pt x="2226302" y="1569148"/>
                </a:lnTo>
                <a:lnTo>
                  <a:pt x="2212286" y="1547456"/>
                </a:lnTo>
                <a:lnTo>
                  <a:pt x="2204739" y="1536198"/>
                </a:lnTo>
                <a:lnTo>
                  <a:pt x="2197910" y="1524665"/>
                </a:lnTo>
                <a:lnTo>
                  <a:pt x="2190722" y="1513133"/>
                </a:lnTo>
                <a:lnTo>
                  <a:pt x="2184253" y="1501600"/>
                </a:lnTo>
                <a:lnTo>
                  <a:pt x="2177066" y="1490342"/>
                </a:lnTo>
                <a:lnTo>
                  <a:pt x="2170597" y="1478535"/>
                </a:lnTo>
                <a:lnTo>
                  <a:pt x="2164128" y="1467002"/>
                </a:lnTo>
                <a:lnTo>
                  <a:pt x="2156940" y="1455744"/>
                </a:lnTo>
                <a:lnTo>
                  <a:pt x="2150830" y="1445585"/>
                </a:lnTo>
                <a:lnTo>
                  <a:pt x="2143642" y="1434326"/>
                </a:lnTo>
                <a:lnTo>
                  <a:pt x="2136095" y="1421696"/>
                </a:lnTo>
                <a:lnTo>
                  <a:pt x="2128189" y="1408515"/>
                </a:lnTo>
                <a:lnTo>
                  <a:pt x="2120282" y="1395610"/>
                </a:lnTo>
                <a:lnTo>
                  <a:pt x="2113813" y="1382979"/>
                </a:lnTo>
                <a:lnTo>
                  <a:pt x="2108063" y="1371172"/>
                </a:lnTo>
                <a:lnTo>
                  <a:pt x="2103750" y="1361012"/>
                </a:lnTo>
                <a:lnTo>
                  <a:pt x="2094765" y="1347832"/>
                </a:lnTo>
                <a:lnTo>
                  <a:pt x="2086140" y="1333004"/>
                </a:lnTo>
                <a:lnTo>
                  <a:pt x="2077155" y="1317353"/>
                </a:lnTo>
                <a:lnTo>
                  <a:pt x="2068530" y="1301152"/>
                </a:lnTo>
                <a:lnTo>
                  <a:pt x="2059904" y="1284402"/>
                </a:lnTo>
                <a:lnTo>
                  <a:pt x="2051638" y="1268202"/>
                </a:lnTo>
                <a:lnTo>
                  <a:pt x="2044091" y="1252276"/>
                </a:lnTo>
                <a:lnTo>
                  <a:pt x="2036185" y="1237997"/>
                </a:lnTo>
                <a:lnTo>
                  <a:pt x="2028997" y="1224543"/>
                </a:lnTo>
                <a:lnTo>
                  <a:pt x="2019653" y="1206145"/>
                </a:lnTo>
                <a:lnTo>
                  <a:pt x="2008152" y="1184178"/>
                </a:lnTo>
                <a:lnTo>
                  <a:pt x="1994495" y="1159191"/>
                </a:lnTo>
                <a:lnTo>
                  <a:pt x="1980120" y="1131183"/>
                </a:lnTo>
                <a:lnTo>
                  <a:pt x="1964307" y="1101253"/>
                </a:lnTo>
                <a:lnTo>
                  <a:pt x="1948134" y="1070500"/>
                </a:lnTo>
                <a:lnTo>
                  <a:pt x="1931602" y="1039471"/>
                </a:lnTo>
                <a:lnTo>
                  <a:pt x="1915789" y="1008169"/>
                </a:lnTo>
                <a:lnTo>
                  <a:pt x="1899976" y="977964"/>
                </a:lnTo>
                <a:lnTo>
                  <a:pt x="1885600" y="949682"/>
                </a:lnTo>
                <a:lnTo>
                  <a:pt x="1872303" y="923871"/>
                </a:lnTo>
                <a:lnTo>
                  <a:pt x="1861162" y="900805"/>
                </a:lnTo>
                <a:lnTo>
                  <a:pt x="1852177" y="881584"/>
                </a:lnTo>
                <a:lnTo>
                  <a:pt x="1845708" y="867306"/>
                </a:lnTo>
                <a:lnTo>
                  <a:pt x="1842114" y="857695"/>
                </a:lnTo>
                <a:lnTo>
                  <a:pt x="1839239" y="853302"/>
                </a:lnTo>
                <a:lnTo>
                  <a:pt x="1834567" y="846163"/>
                </a:lnTo>
                <a:lnTo>
                  <a:pt x="1828817" y="836278"/>
                </a:lnTo>
                <a:lnTo>
                  <a:pt x="1822707" y="824196"/>
                </a:lnTo>
                <a:lnTo>
                  <a:pt x="1807972" y="794540"/>
                </a:lnTo>
                <a:lnTo>
                  <a:pt x="1791799" y="761316"/>
                </a:lnTo>
                <a:lnTo>
                  <a:pt x="1776346" y="726992"/>
                </a:lnTo>
                <a:lnTo>
                  <a:pt x="1761251" y="695415"/>
                </a:lnTo>
                <a:lnTo>
                  <a:pt x="1749391" y="669329"/>
                </a:lnTo>
                <a:lnTo>
                  <a:pt x="1742204" y="652305"/>
                </a:lnTo>
                <a:lnTo>
                  <a:pt x="1723515" y="609744"/>
                </a:lnTo>
                <a:lnTo>
                  <a:pt x="1705546" y="568007"/>
                </a:lnTo>
                <a:lnTo>
                  <a:pt x="1688295" y="526544"/>
                </a:lnTo>
                <a:lnTo>
                  <a:pt x="1671404" y="485356"/>
                </a:lnTo>
                <a:lnTo>
                  <a:pt x="1654872" y="444718"/>
                </a:lnTo>
                <a:lnTo>
                  <a:pt x="1638699" y="403530"/>
                </a:lnTo>
                <a:lnTo>
                  <a:pt x="1623605" y="362616"/>
                </a:lnTo>
                <a:lnTo>
                  <a:pt x="1609229" y="321428"/>
                </a:lnTo>
                <a:lnTo>
                  <a:pt x="1602401" y="300834"/>
                </a:lnTo>
                <a:lnTo>
                  <a:pt x="1595213" y="279966"/>
                </a:lnTo>
                <a:lnTo>
                  <a:pt x="1588744" y="259097"/>
                </a:lnTo>
                <a:lnTo>
                  <a:pt x="1582634" y="238503"/>
                </a:lnTo>
                <a:lnTo>
                  <a:pt x="1576165" y="217360"/>
                </a:lnTo>
                <a:lnTo>
                  <a:pt x="1570056" y="195942"/>
                </a:lnTo>
                <a:lnTo>
                  <a:pt x="1564305" y="175074"/>
                </a:lnTo>
                <a:lnTo>
                  <a:pt x="1558555" y="153656"/>
                </a:lnTo>
                <a:lnTo>
                  <a:pt x="1553164" y="131964"/>
                </a:lnTo>
                <a:lnTo>
                  <a:pt x="1548492" y="109997"/>
                </a:lnTo>
                <a:lnTo>
                  <a:pt x="1543461" y="88305"/>
                </a:lnTo>
                <a:lnTo>
                  <a:pt x="1538429" y="66063"/>
                </a:lnTo>
                <a:lnTo>
                  <a:pt x="1534117" y="43822"/>
                </a:lnTo>
                <a:lnTo>
                  <a:pt x="1529804" y="21031"/>
                </a:lnTo>
                <a:close/>
                <a:moveTo>
                  <a:pt x="0" y="0"/>
                </a:moveTo>
                <a:lnTo>
                  <a:pt x="1191188" y="0"/>
                </a:lnTo>
                <a:lnTo>
                  <a:pt x="1195310" y="16586"/>
                </a:lnTo>
                <a:lnTo>
                  <a:pt x="1201707" y="40411"/>
                </a:lnTo>
                <a:lnTo>
                  <a:pt x="1208103" y="63625"/>
                </a:lnTo>
                <a:lnTo>
                  <a:pt x="1214900" y="87449"/>
                </a:lnTo>
                <a:lnTo>
                  <a:pt x="1222094" y="110968"/>
                </a:lnTo>
                <a:lnTo>
                  <a:pt x="1228891" y="133876"/>
                </a:lnTo>
                <a:lnTo>
                  <a:pt x="1236087" y="157089"/>
                </a:lnTo>
                <a:lnTo>
                  <a:pt x="1244083" y="180303"/>
                </a:lnTo>
                <a:lnTo>
                  <a:pt x="1251679" y="203211"/>
                </a:lnTo>
                <a:lnTo>
                  <a:pt x="1267669" y="249027"/>
                </a:lnTo>
                <a:lnTo>
                  <a:pt x="1284459" y="294538"/>
                </a:lnTo>
                <a:lnTo>
                  <a:pt x="1302450" y="340354"/>
                </a:lnTo>
                <a:lnTo>
                  <a:pt x="1320839" y="385559"/>
                </a:lnTo>
                <a:lnTo>
                  <a:pt x="1339628" y="431375"/>
                </a:lnTo>
                <a:lnTo>
                  <a:pt x="1358818" y="477496"/>
                </a:lnTo>
                <a:lnTo>
                  <a:pt x="1378807" y="523924"/>
                </a:lnTo>
                <a:lnTo>
                  <a:pt x="1399595" y="571267"/>
                </a:lnTo>
                <a:lnTo>
                  <a:pt x="1407589" y="590204"/>
                </a:lnTo>
                <a:lnTo>
                  <a:pt x="1420782" y="619221"/>
                </a:lnTo>
                <a:lnTo>
                  <a:pt x="1437572" y="654346"/>
                </a:lnTo>
                <a:lnTo>
                  <a:pt x="1454763" y="692527"/>
                </a:lnTo>
                <a:lnTo>
                  <a:pt x="1472752" y="729485"/>
                </a:lnTo>
                <a:lnTo>
                  <a:pt x="1489143" y="762473"/>
                </a:lnTo>
                <a:lnTo>
                  <a:pt x="1495939" y="775912"/>
                </a:lnTo>
                <a:lnTo>
                  <a:pt x="1502336" y="786908"/>
                </a:lnTo>
                <a:lnTo>
                  <a:pt x="1507533" y="794849"/>
                </a:lnTo>
                <a:lnTo>
                  <a:pt x="1510731" y="799737"/>
                </a:lnTo>
                <a:lnTo>
                  <a:pt x="1514729" y="810426"/>
                </a:lnTo>
                <a:lnTo>
                  <a:pt x="1521924" y="826310"/>
                </a:lnTo>
                <a:lnTo>
                  <a:pt x="1531918" y="847690"/>
                </a:lnTo>
                <a:lnTo>
                  <a:pt x="1544313" y="873347"/>
                </a:lnTo>
                <a:lnTo>
                  <a:pt x="1559104" y="902059"/>
                </a:lnTo>
                <a:lnTo>
                  <a:pt x="1575094" y="933519"/>
                </a:lnTo>
                <a:lnTo>
                  <a:pt x="1592685" y="967118"/>
                </a:lnTo>
                <a:lnTo>
                  <a:pt x="1610275" y="1001938"/>
                </a:lnTo>
                <a:lnTo>
                  <a:pt x="1628664" y="1036452"/>
                </a:lnTo>
                <a:lnTo>
                  <a:pt x="1646654" y="1070662"/>
                </a:lnTo>
                <a:lnTo>
                  <a:pt x="1664244" y="1103955"/>
                </a:lnTo>
                <a:lnTo>
                  <a:pt x="1680236" y="1135110"/>
                </a:lnTo>
                <a:lnTo>
                  <a:pt x="1695426" y="1162905"/>
                </a:lnTo>
                <a:lnTo>
                  <a:pt x="1708220" y="1187340"/>
                </a:lnTo>
                <a:lnTo>
                  <a:pt x="1718613" y="1207805"/>
                </a:lnTo>
                <a:lnTo>
                  <a:pt x="1726609" y="1222771"/>
                </a:lnTo>
                <a:lnTo>
                  <a:pt x="1735403" y="1238655"/>
                </a:lnTo>
                <a:lnTo>
                  <a:pt x="1743799" y="1256370"/>
                </a:lnTo>
                <a:lnTo>
                  <a:pt x="1752994" y="1274391"/>
                </a:lnTo>
                <a:lnTo>
                  <a:pt x="1762588" y="1293023"/>
                </a:lnTo>
                <a:lnTo>
                  <a:pt x="1772183" y="1311043"/>
                </a:lnTo>
                <a:lnTo>
                  <a:pt x="1782177" y="1328454"/>
                </a:lnTo>
                <a:lnTo>
                  <a:pt x="1791772" y="1344948"/>
                </a:lnTo>
                <a:lnTo>
                  <a:pt x="1801766" y="1359609"/>
                </a:lnTo>
                <a:lnTo>
                  <a:pt x="1806564" y="1370910"/>
                </a:lnTo>
                <a:lnTo>
                  <a:pt x="1812959" y="1384044"/>
                </a:lnTo>
                <a:lnTo>
                  <a:pt x="1820156" y="1398094"/>
                </a:lnTo>
                <a:lnTo>
                  <a:pt x="1828951" y="1412450"/>
                </a:lnTo>
                <a:lnTo>
                  <a:pt x="1837745" y="1427111"/>
                </a:lnTo>
                <a:lnTo>
                  <a:pt x="1846141" y="1441161"/>
                </a:lnTo>
                <a:lnTo>
                  <a:pt x="1854137" y="1453684"/>
                </a:lnTo>
                <a:lnTo>
                  <a:pt x="1860933" y="1464986"/>
                </a:lnTo>
                <a:lnTo>
                  <a:pt x="1868928" y="1477509"/>
                </a:lnTo>
                <a:lnTo>
                  <a:pt x="1876124" y="1490337"/>
                </a:lnTo>
                <a:lnTo>
                  <a:pt x="1883320" y="1503471"/>
                </a:lnTo>
                <a:lnTo>
                  <a:pt x="1891314" y="1515994"/>
                </a:lnTo>
                <a:lnTo>
                  <a:pt x="1898511" y="1528823"/>
                </a:lnTo>
                <a:lnTo>
                  <a:pt x="1906507" y="1541651"/>
                </a:lnTo>
                <a:lnTo>
                  <a:pt x="1914102" y="1554480"/>
                </a:lnTo>
                <a:lnTo>
                  <a:pt x="1922497" y="1567003"/>
                </a:lnTo>
                <a:lnTo>
                  <a:pt x="1938089" y="1591133"/>
                </a:lnTo>
                <a:lnTo>
                  <a:pt x="1953280" y="1616484"/>
                </a:lnTo>
                <a:lnTo>
                  <a:pt x="1969270" y="1643058"/>
                </a:lnTo>
                <a:lnTo>
                  <a:pt x="1985662" y="1669631"/>
                </a:lnTo>
                <a:lnTo>
                  <a:pt x="2002052" y="1696204"/>
                </a:lnTo>
                <a:lnTo>
                  <a:pt x="2018443" y="1721861"/>
                </a:lnTo>
                <a:lnTo>
                  <a:pt x="2027239" y="1734079"/>
                </a:lnTo>
                <a:lnTo>
                  <a:pt x="2035634" y="1745991"/>
                </a:lnTo>
                <a:lnTo>
                  <a:pt x="2044427" y="1756986"/>
                </a:lnTo>
                <a:lnTo>
                  <a:pt x="2053224" y="1767983"/>
                </a:lnTo>
                <a:lnTo>
                  <a:pt x="2057222" y="1775313"/>
                </a:lnTo>
                <a:lnTo>
                  <a:pt x="2063218" y="1784781"/>
                </a:lnTo>
                <a:lnTo>
                  <a:pt x="2070014" y="1795778"/>
                </a:lnTo>
                <a:lnTo>
                  <a:pt x="2079208" y="1808912"/>
                </a:lnTo>
                <a:lnTo>
                  <a:pt x="2100397" y="1839456"/>
                </a:lnTo>
                <a:lnTo>
                  <a:pt x="2126382" y="1875804"/>
                </a:lnTo>
                <a:lnTo>
                  <a:pt x="2155565" y="1916121"/>
                </a:lnTo>
                <a:lnTo>
                  <a:pt x="2187147" y="1959494"/>
                </a:lnTo>
                <a:lnTo>
                  <a:pt x="2221129" y="2004393"/>
                </a:lnTo>
                <a:lnTo>
                  <a:pt x="2255509" y="2050210"/>
                </a:lnTo>
                <a:lnTo>
                  <a:pt x="2290289" y="2095721"/>
                </a:lnTo>
                <a:lnTo>
                  <a:pt x="2323470" y="2139093"/>
                </a:lnTo>
                <a:lnTo>
                  <a:pt x="2355053" y="2179717"/>
                </a:lnTo>
                <a:lnTo>
                  <a:pt x="2384236" y="2216370"/>
                </a:lnTo>
                <a:lnTo>
                  <a:pt x="2410221" y="2247830"/>
                </a:lnTo>
                <a:lnTo>
                  <a:pt x="2430610" y="2272571"/>
                </a:lnTo>
                <a:lnTo>
                  <a:pt x="2439404" y="2282344"/>
                </a:lnTo>
                <a:lnTo>
                  <a:pt x="2446200" y="2289980"/>
                </a:lnTo>
                <a:lnTo>
                  <a:pt x="2451798" y="2295784"/>
                </a:lnTo>
                <a:lnTo>
                  <a:pt x="2455795" y="2298838"/>
                </a:lnTo>
                <a:lnTo>
                  <a:pt x="2458194" y="2302503"/>
                </a:lnTo>
                <a:lnTo>
                  <a:pt x="2461791" y="2308307"/>
                </a:lnTo>
                <a:lnTo>
                  <a:pt x="2466589" y="2314722"/>
                </a:lnTo>
                <a:lnTo>
                  <a:pt x="2472986" y="2323273"/>
                </a:lnTo>
                <a:lnTo>
                  <a:pt x="2489375" y="2343128"/>
                </a:lnTo>
                <a:lnTo>
                  <a:pt x="2508965" y="2366951"/>
                </a:lnTo>
                <a:lnTo>
                  <a:pt x="2532153" y="2394135"/>
                </a:lnTo>
                <a:lnTo>
                  <a:pt x="2558137" y="2423763"/>
                </a:lnTo>
                <a:lnTo>
                  <a:pt x="2585722" y="2455224"/>
                </a:lnTo>
                <a:lnTo>
                  <a:pt x="2614505" y="2487600"/>
                </a:lnTo>
                <a:lnTo>
                  <a:pt x="2643289" y="2519672"/>
                </a:lnTo>
                <a:lnTo>
                  <a:pt x="2671673" y="2551438"/>
                </a:lnTo>
                <a:lnTo>
                  <a:pt x="2699257" y="2581065"/>
                </a:lnTo>
                <a:lnTo>
                  <a:pt x="2724842" y="2609166"/>
                </a:lnTo>
                <a:lnTo>
                  <a:pt x="2747629" y="2633602"/>
                </a:lnTo>
                <a:lnTo>
                  <a:pt x="2767218" y="2654371"/>
                </a:lnTo>
                <a:lnTo>
                  <a:pt x="2782809" y="2670254"/>
                </a:lnTo>
                <a:lnTo>
                  <a:pt x="2793603" y="2680334"/>
                </a:lnTo>
                <a:lnTo>
                  <a:pt x="2797201" y="2684915"/>
                </a:lnTo>
                <a:lnTo>
                  <a:pt x="2801998" y="2691330"/>
                </a:lnTo>
                <a:lnTo>
                  <a:pt x="2809594" y="2699576"/>
                </a:lnTo>
                <a:lnTo>
                  <a:pt x="2819188" y="2709656"/>
                </a:lnTo>
                <a:lnTo>
                  <a:pt x="2842375" y="2734702"/>
                </a:lnTo>
                <a:lnTo>
                  <a:pt x="2871159" y="2764635"/>
                </a:lnTo>
                <a:lnTo>
                  <a:pt x="2905140" y="2799150"/>
                </a:lnTo>
                <a:lnTo>
                  <a:pt x="2942719" y="2836719"/>
                </a:lnTo>
                <a:lnTo>
                  <a:pt x="2982297" y="2876426"/>
                </a:lnTo>
                <a:lnTo>
                  <a:pt x="3023073" y="2917050"/>
                </a:lnTo>
                <a:lnTo>
                  <a:pt x="3064250" y="2957674"/>
                </a:lnTo>
                <a:lnTo>
                  <a:pt x="3104627" y="2997075"/>
                </a:lnTo>
                <a:lnTo>
                  <a:pt x="3143005" y="3034034"/>
                </a:lnTo>
                <a:lnTo>
                  <a:pt x="3178185" y="3067937"/>
                </a:lnTo>
                <a:lnTo>
                  <a:pt x="3209367" y="3097260"/>
                </a:lnTo>
                <a:lnTo>
                  <a:pt x="3234952" y="3121084"/>
                </a:lnTo>
                <a:lnTo>
                  <a:pt x="3245347" y="3130553"/>
                </a:lnTo>
                <a:lnTo>
                  <a:pt x="3254143" y="3138189"/>
                </a:lnTo>
                <a:lnTo>
                  <a:pt x="3261339" y="3143993"/>
                </a:lnTo>
                <a:lnTo>
                  <a:pt x="3266135" y="3147352"/>
                </a:lnTo>
                <a:lnTo>
                  <a:pt x="3268934" y="3151322"/>
                </a:lnTo>
                <a:lnTo>
                  <a:pt x="3272532" y="3155905"/>
                </a:lnTo>
                <a:lnTo>
                  <a:pt x="3277329" y="3161097"/>
                </a:lnTo>
                <a:lnTo>
                  <a:pt x="3282926" y="3166595"/>
                </a:lnTo>
                <a:lnTo>
                  <a:pt x="3296118" y="3179728"/>
                </a:lnTo>
                <a:lnTo>
                  <a:pt x="3312508" y="3195306"/>
                </a:lnTo>
                <a:lnTo>
                  <a:pt x="3331299" y="3212106"/>
                </a:lnTo>
                <a:lnTo>
                  <a:pt x="3351686" y="3230432"/>
                </a:lnTo>
                <a:lnTo>
                  <a:pt x="3373674" y="3249370"/>
                </a:lnTo>
                <a:lnTo>
                  <a:pt x="3396062" y="3269223"/>
                </a:lnTo>
                <a:lnTo>
                  <a:pt x="3419248" y="3289382"/>
                </a:lnTo>
                <a:lnTo>
                  <a:pt x="3442035" y="3309235"/>
                </a:lnTo>
                <a:lnTo>
                  <a:pt x="3464023" y="3328478"/>
                </a:lnTo>
                <a:lnTo>
                  <a:pt x="3485611" y="3346805"/>
                </a:lnTo>
                <a:lnTo>
                  <a:pt x="3505200" y="3363909"/>
                </a:lnTo>
                <a:lnTo>
                  <a:pt x="3522790" y="3379487"/>
                </a:lnTo>
                <a:lnTo>
                  <a:pt x="3537581" y="3393537"/>
                </a:lnTo>
                <a:lnTo>
                  <a:pt x="3549575" y="3404533"/>
                </a:lnTo>
                <a:lnTo>
                  <a:pt x="3555971" y="3410948"/>
                </a:lnTo>
                <a:lnTo>
                  <a:pt x="3560768" y="3414612"/>
                </a:lnTo>
                <a:lnTo>
                  <a:pt x="3565965" y="3418889"/>
                </a:lnTo>
                <a:lnTo>
                  <a:pt x="3573961" y="3425303"/>
                </a:lnTo>
                <a:lnTo>
                  <a:pt x="3648719" y="3489446"/>
                </a:lnTo>
                <a:lnTo>
                  <a:pt x="3662310" y="3499525"/>
                </a:lnTo>
                <a:lnTo>
                  <a:pt x="3675103" y="3509299"/>
                </a:lnTo>
                <a:lnTo>
                  <a:pt x="3687896" y="3519378"/>
                </a:lnTo>
                <a:lnTo>
                  <a:pt x="3700290" y="3529153"/>
                </a:lnTo>
                <a:lnTo>
                  <a:pt x="3712682" y="3538927"/>
                </a:lnTo>
                <a:lnTo>
                  <a:pt x="3724675" y="3548701"/>
                </a:lnTo>
                <a:lnTo>
                  <a:pt x="3737868" y="3558781"/>
                </a:lnTo>
                <a:lnTo>
                  <a:pt x="3750660" y="3568860"/>
                </a:lnTo>
                <a:lnTo>
                  <a:pt x="3760655" y="3577107"/>
                </a:lnTo>
                <a:lnTo>
                  <a:pt x="3775447" y="3588409"/>
                </a:lnTo>
                <a:lnTo>
                  <a:pt x="3794236" y="3602764"/>
                </a:lnTo>
                <a:lnTo>
                  <a:pt x="3815824" y="3619257"/>
                </a:lnTo>
                <a:lnTo>
                  <a:pt x="3839810" y="3636973"/>
                </a:lnTo>
                <a:lnTo>
                  <a:pt x="3865795" y="3656216"/>
                </a:lnTo>
                <a:lnTo>
                  <a:pt x="3892581" y="3676375"/>
                </a:lnTo>
                <a:lnTo>
                  <a:pt x="3919765" y="3696534"/>
                </a:lnTo>
                <a:lnTo>
                  <a:pt x="3946549" y="3716388"/>
                </a:lnTo>
                <a:lnTo>
                  <a:pt x="3972934" y="3735631"/>
                </a:lnTo>
                <a:lnTo>
                  <a:pt x="3997721" y="3753346"/>
                </a:lnTo>
                <a:lnTo>
                  <a:pt x="4020108" y="3769229"/>
                </a:lnTo>
                <a:lnTo>
                  <a:pt x="4039298" y="3782974"/>
                </a:lnTo>
                <a:lnTo>
                  <a:pt x="4054888" y="3793665"/>
                </a:lnTo>
                <a:lnTo>
                  <a:pt x="4066082" y="3801301"/>
                </a:lnTo>
                <a:lnTo>
                  <a:pt x="4072478" y="3804660"/>
                </a:lnTo>
                <a:lnTo>
                  <a:pt x="4079674" y="3811074"/>
                </a:lnTo>
                <a:lnTo>
                  <a:pt x="4087670" y="3816877"/>
                </a:lnTo>
                <a:lnTo>
                  <a:pt x="4095266" y="3822681"/>
                </a:lnTo>
                <a:lnTo>
                  <a:pt x="4103661" y="3828179"/>
                </a:lnTo>
                <a:lnTo>
                  <a:pt x="4120451" y="3838564"/>
                </a:lnTo>
                <a:lnTo>
                  <a:pt x="4138041" y="3849255"/>
                </a:lnTo>
                <a:lnTo>
                  <a:pt x="4170822" y="3868497"/>
                </a:lnTo>
                <a:lnTo>
                  <a:pt x="4203205" y="3887129"/>
                </a:lnTo>
                <a:lnTo>
                  <a:pt x="4236385" y="3905761"/>
                </a:lnTo>
                <a:lnTo>
                  <a:pt x="4268767" y="3923171"/>
                </a:lnTo>
                <a:lnTo>
                  <a:pt x="4285157" y="3932029"/>
                </a:lnTo>
                <a:lnTo>
                  <a:pt x="4301948" y="3940276"/>
                </a:lnTo>
                <a:lnTo>
                  <a:pt x="4318739" y="3948828"/>
                </a:lnTo>
                <a:lnTo>
                  <a:pt x="4335129" y="3956770"/>
                </a:lnTo>
                <a:lnTo>
                  <a:pt x="4351919" y="3964711"/>
                </a:lnTo>
                <a:lnTo>
                  <a:pt x="4369109" y="3972652"/>
                </a:lnTo>
                <a:lnTo>
                  <a:pt x="4385901" y="3980288"/>
                </a:lnTo>
                <a:lnTo>
                  <a:pt x="4403491" y="3987619"/>
                </a:lnTo>
                <a:lnTo>
                  <a:pt x="4421080" y="3994644"/>
                </a:lnTo>
                <a:lnTo>
                  <a:pt x="4438670" y="4001669"/>
                </a:lnTo>
                <a:lnTo>
                  <a:pt x="4456660" y="4008083"/>
                </a:lnTo>
                <a:lnTo>
                  <a:pt x="4475050" y="4014803"/>
                </a:lnTo>
                <a:lnTo>
                  <a:pt x="4493440" y="4020912"/>
                </a:lnTo>
                <a:lnTo>
                  <a:pt x="4512229" y="4026716"/>
                </a:lnTo>
                <a:lnTo>
                  <a:pt x="4531418" y="4032519"/>
                </a:lnTo>
                <a:lnTo>
                  <a:pt x="4550607" y="4038017"/>
                </a:lnTo>
                <a:lnTo>
                  <a:pt x="4570196" y="4043209"/>
                </a:lnTo>
                <a:lnTo>
                  <a:pt x="4590585" y="4048096"/>
                </a:lnTo>
                <a:lnTo>
                  <a:pt x="4610972" y="4052678"/>
                </a:lnTo>
                <a:lnTo>
                  <a:pt x="4632160" y="4056649"/>
                </a:lnTo>
                <a:lnTo>
                  <a:pt x="4652949" y="4060925"/>
                </a:lnTo>
                <a:lnTo>
                  <a:pt x="4674937" y="4064590"/>
                </a:lnTo>
                <a:lnTo>
                  <a:pt x="4696925" y="4067950"/>
                </a:lnTo>
                <a:lnTo>
                  <a:pt x="4719711" y="4071005"/>
                </a:lnTo>
                <a:lnTo>
                  <a:pt x="4729705" y="4072226"/>
                </a:lnTo>
                <a:lnTo>
                  <a:pt x="4740099" y="4072837"/>
                </a:lnTo>
                <a:lnTo>
                  <a:pt x="4751293" y="4072837"/>
                </a:lnTo>
                <a:lnTo>
                  <a:pt x="4762887" y="4072531"/>
                </a:lnTo>
                <a:lnTo>
                  <a:pt x="4774880" y="4071920"/>
                </a:lnTo>
                <a:lnTo>
                  <a:pt x="4787273" y="4071005"/>
                </a:lnTo>
                <a:lnTo>
                  <a:pt x="4800066" y="4069783"/>
                </a:lnTo>
                <a:lnTo>
                  <a:pt x="4812859" y="4067950"/>
                </a:lnTo>
                <a:lnTo>
                  <a:pt x="4826051" y="4066117"/>
                </a:lnTo>
                <a:lnTo>
                  <a:pt x="4839643" y="4063674"/>
                </a:lnTo>
                <a:lnTo>
                  <a:pt x="4853635" y="4061230"/>
                </a:lnTo>
                <a:lnTo>
                  <a:pt x="4867227" y="4058786"/>
                </a:lnTo>
                <a:lnTo>
                  <a:pt x="4895212" y="4052678"/>
                </a:lnTo>
                <a:lnTo>
                  <a:pt x="4923196" y="4045958"/>
                </a:lnTo>
                <a:lnTo>
                  <a:pt x="4950380" y="4038627"/>
                </a:lnTo>
                <a:lnTo>
                  <a:pt x="4977565" y="4031297"/>
                </a:lnTo>
                <a:lnTo>
                  <a:pt x="5003550" y="4023355"/>
                </a:lnTo>
                <a:lnTo>
                  <a:pt x="5027936" y="4015414"/>
                </a:lnTo>
                <a:lnTo>
                  <a:pt x="5050723" y="4007778"/>
                </a:lnTo>
                <a:lnTo>
                  <a:pt x="5071112" y="4000142"/>
                </a:lnTo>
                <a:lnTo>
                  <a:pt x="5089901" y="3993422"/>
                </a:lnTo>
                <a:lnTo>
                  <a:pt x="5105492" y="3987008"/>
                </a:lnTo>
                <a:lnTo>
                  <a:pt x="5129079" y="3976623"/>
                </a:lnTo>
                <a:lnTo>
                  <a:pt x="5151467" y="3966849"/>
                </a:lnTo>
                <a:lnTo>
                  <a:pt x="5171855" y="3957381"/>
                </a:lnTo>
                <a:lnTo>
                  <a:pt x="5191044" y="3948523"/>
                </a:lnTo>
                <a:lnTo>
                  <a:pt x="5209434" y="3939665"/>
                </a:lnTo>
                <a:lnTo>
                  <a:pt x="5226624" y="3930807"/>
                </a:lnTo>
                <a:lnTo>
                  <a:pt x="5243814" y="3922255"/>
                </a:lnTo>
                <a:lnTo>
                  <a:pt x="5260604" y="3913397"/>
                </a:lnTo>
                <a:lnTo>
                  <a:pt x="5276596" y="3904234"/>
                </a:lnTo>
                <a:lnTo>
                  <a:pt x="5292986" y="3895070"/>
                </a:lnTo>
                <a:lnTo>
                  <a:pt x="5309776" y="3885602"/>
                </a:lnTo>
                <a:lnTo>
                  <a:pt x="5326568" y="3875522"/>
                </a:lnTo>
                <a:lnTo>
                  <a:pt x="5362147" y="3853836"/>
                </a:lnTo>
                <a:lnTo>
                  <a:pt x="5402124" y="3829096"/>
                </a:lnTo>
                <a:lnTo>
                  <a:pt x="5418915" y="3818710"/>
                </a:lnTo>
                <a:lnTo>
                  <a:pt x="5436904" y="3807104"/>
                </a:lnTo>
                <a:lnTo>
                  <a:pt x="5455694" y="3795191"/>
                </a:lnTo>
                <a:lnTo>
                  <a:pt x="5474483" y="3782668"/>
                </a:lnTo>
                <a:lnTo>
                  <a:pt x="5512861" y="3757012"/>
                </a:lnTo>
                <a:lnTo>
                  <a:pt x="5551639" y="3729522"/>
                </a:lnTo>
                <a:lnTo>
                  <a:pt x="5590017" y="3702338"/>
                </a:lnTo>
                <a:lnTo>
                  <a:pt x="5626797" y="3675153"/>
                </a:lnTo>
                <a:lnTo>
                  <a:pt x="5661577" y="3648885"/>
                </a:lnTo>
                <a:lnTo>
                  <a:pt x="5693159" y="3624451"/>
                </a:lnTo>
                <a:lnTo>
                  <a:pt x="5703953" y="3615898"/>
                </a:lnTo>
                <a:lnTo>
                  <a:pt x="5715946" y="3607956"/>
                </a:lnTo>
                <a:lnTo>
                  <a:pt x="5728339" y="3600015"/>
                </a:lnTo>
                <a:lnTo>
                  <a:pt x="5741132" y="3591462"/>
                </a:lnTo>
                <a:lnTo>
                  <a:pt x="5753924" y="3582910"/>
                </a:lnTo>
                <a:lnTo>
                  <a:pt x="5766717" y="3574053"/>
                </a:lnTo>
                <a:lnTo>
                  <a:pt x="5779510" y="3564584"/>
                </a:lnTo>
                <a:lnTo>
                  <a:pt x="5791904" y="3554809"/>
                </a:lnTo>
                <a:lnTo>
                  <a:pt x="6377971" y="3045946"/>
                </a:lnTo>
                <a:lnTo>
                  <a:pt x="6403956" y="3020594"/>
                </a:lnTo>
                <a:lnTo>
                  <a:pt x="6431540" y="2994327"/>
                </a:lnTo>
                <a:lnTo>
                  <a:pt x="6459924" y="2968058"/>
                </a:lnTo>
                <a:lnTo>
                  <a:pt x="6487909" y="2941791"/>
                </a:lnTo>
                <a:lnTo>
                  <a:pt x="6516293" y="2915218"/>
                </a:lnTo>
                <a:lnTo>
                  <a:pt x="6544677" y="2888339"/>
                </a:lnTo>
                <a:lnTo>
                  <a:pt x="6572261" y="2861459"/>
                </a:lnTo>
                <a:lnTo>
                  <a:pt x="6598645" y="2834886"/>
                </a:lnTo>
                <a:lnTo>
                  <a:pt x="6626230" y="2806175"/>
                </a:lnTo>
                <a:lnTo>
                  <a:pt x="6653814" y="2778380"/>
                </a:lnTo>
                <a:lnTo>
                  <a:pt x="6680200" y="2751196"/>
                </a:lnTo>
                <a:lnTo>
                  <a:pt x="6706584" y="2724012"/>
                </a:lnTo>
                <a:lnTo>
                  <a:pt x="6732569" y="2697439"/>
                </a:lnTo>
                <a:lnTo>
                  <a:pt x="6758555" y="2670865"/>
                </a:lnTo>
                <a:lnTo>
                  <a:pt x="6784140" y="2644597"/>
                </a:lnTo>
                <a:lnTo>
                  <a:pt x="6809326" y="2618329"/>
                </a:lnTo>
                <a:lnTo>
                  <a:pt x="6834912" y="2591756"/>
                </a:lnTo>
                <a:lnTo>
                  <a:pt x="6860097" y="2564877"/>
                </a:lnTo>
                <a:lnTo>
                  <a:pt x="6885682" y="2537998"/>
                </a:lnTo>
                <a:lnTo>
                  <a:pt x="6911268" y="2510203"/>
                </a:lnTo>
                <a:lnTo>
                  <a:pt x="6937253" y="2482408"/>
                </a:lnTo>
                <a:lnTo>
                  <a:pt x="6963238" y="2453391"/>
                </a:lnTo>
                <a:lnTo>
                  <a:pt x="6990024" y="2423763"/>
                </a:lnTo>
                <a:lnTo>
                  <a:pt x="7016409" y="2393524"/>
                </a:lnTo>
                <a:lnTo>
                  <a:pt x="7041994" y="2364814"/>
                </a:lnTo>
                <a:lnTo>
                  <a:pt x="7066780" y="2335797"/>
                </a:lnTo>
                <a:lnTo>
                  <a:pt x="7091166" y="2306780"/>
                </a:lnTo>
                <a:lnTo>
                  <a:pt x="7115952" y="2277763"/>
                </a:lnTo>
                <a:lnTo>
                  <a:pt x="7139938" y="2248441"/>
                </a:lnTo>
                <a:lnTo>
                  <a:pt x="7164325" y="2219118"/>
                </a:lnTo>
                <a:lnTo>
                  <a:pt x="7188711" y="2189490"/>
                </a:lnTo>
                <a:lnTo>
                  <a:pt x="7213098" y="2159558"/>
                </a:lnTo>
                <a:lnTo>
                  <a:pt x="7237083" y="2131152"/>
                </a:lnTo>
                <a:lnTo>
                  <a:pt x="7260270" y="2101830"/>
                </a:lnTo>
                <a:lnTo>
                  <a:pt x="7283856" y="2072202"/>
                </a:lnTo>
                <a:lnTo>
                  <a:pt x="7306644" y="2042574"/>
                </a:lnTo>
                <a:lnTo>
                  <a:pt x="7329432" y="2012640"/>
                </a:lnTo>
                <a:lnTo>
                  <a:pt x="7352218" y="1982402"/>
                </a:lnTo>
                <a:lnTo>
                  <a:pt x="7375005" y="1952164"/>
                </a:lnTo>
                <a:lnTo>
                  <a:pt x="7397793" y="1921314"/>
                </a:lnTo>
                <a:lnTo>
                  <a:pt x="7420179" y="1890159"/>
                </a:lnTo>
                <a:lnTo>
                  <a:pt x="7442567" y="1859004"/>
                </a:lnTo>
                <a:lnTo>
                  <a:pt x="7464555" y="1828154"/>
                </a:lnTo>
                <a:lnTo>
                  <a:pt x="7486543" y="1796694"/>
                </a:lnTo>
                <a:lnTo>
                  <a:pt x="7508130" y="1765233"/>
                </a:lnTo>
                <a:lnTo>
                  <a:pt x="7529718" y="1733163"/>
                </a:lnTo>
                <a:lnTo>
                  <a:pt x="7551306" y="1701396"/>
                </a:lnTo>
                <a:lnTo>
                  <a:pt x="7572494" y="1669631"/>
                </a:lnTo>
                <a:lnTo>
                  <a:pt x="7586885" y="1647639"/>
                </a:lnTo>
                <a:lnTo>
                  <a:pt x="7602077" y="1624731"/>
                </a:lnTo>
                <a:lnTo>
                  <a:pt x="7617268" y="1601212"/>
                </a:lnTo>
                <a:lnTo>
                  <a:pt x="7632860" y="1577082"/>
                </a:lnTo>
                <a:lnTo>
                  <a:pt x="7647651" y="1552341"/>
                </a:lnTo>
                <a:lnTo>
                  <a:pt x="7663242" y="1526990"/>
                </a:lnTo>
                <a:lnTo>
                  <a:pt x="7678834" y="1501944"/>
                </a:lnTo>
                <a:lnTo>
                  <a:pt x="7694424" y="1476287"/>
                </a:lnTo>
                <a:lnTo>
                  <a:pt x="7709616" y="1450936"/>
                </a:lnTo>
                <a:lnTo>
                  <a:pt x="7725207" y="1424973"/>
                </a:lnTo>
                <a:lnTo>
                  <a:pt x="7739599" y="1399621"/>
                </a:lnTo>
                <a:lnTo>
                  <a:pt x="7754390" y="1374270"/>
                </a:lnTo>
                <a:lnTo>
                  <a:pt x="7768783" y="1349529"/>
                </a:lnTo>
                <a:lnTo>
                  <a:pt x="7782374" y="1325093"/>
                </a:lnTo>
                <a:lnTo>
                  <a:pt x="7795567" y="1300964"/>
                </a:lnTo>
                <a:lnTo>
                  <a:pt x="7808359" y="1277445"/>
                </a:lnTo>
                <a:lnTo>
                  <a:pt x="7816754" y="1261867"/>
                </a:lnTo>
                <a:lnTo>
                  <a:pt x="7826749" y="1245069"/>
                </a:lnTo>
                <a:lnTo>
                  <a:pt x="7836743" y="1227658"/>
                </a:lnTo>
                <a:lnTo>
                  <a:pt x="7847137" y="1209332"/>
                </a:lnTo>
                <a:lnTo>
                  <a:pt x="7857532" y="1191616"/>
                </a:lnTo>
                <a:lnTo>
                  <a:pt x="7867126" y="1173901"/>
                </a:lnTo>
                <a:lnTo>
                  <a:pt x="7871124" y="1165348"/>
                </a:lnTo>
                <a:lnTo>
                  <a:pt x="7874723" y="1157101"/>
                </a:lnTo>
                <a:lnTo>
                  <a:pt x="7878320" y="1148854"/>
                </a:lnTo>
                <a:lnTo>
                  <a:pt x="7881119" y="1141524"/>
                </a:lnTo>
                <a:lnTo>
                  <a:pt x="7887914" y="1132056"/>
                </a:lnTo>
                <a:lnTo>
                  <a:pt x="7894710" y="1121976"/>
                </a:lnTo>
                <a:lnTo>
                  <a:pt x="7901107" y="1110980"/>
                </a:lnTo>
                <a:lnTo>
                  <a:pt x="7907503" y="1099373"/>
                </a:lnTo>
                <a:lnTo>
                  <a:pt x="7913501" y="1087461"/>
                </a:lnTo>
                <a:lnTo>
                  <a:pt x="7919497" y="1075549"/>
                </a:lnTo>
                <a:lnTo>
                  <a:pt x="7925493" y="1064247"/>
                </a:lnTo>
                <a:lnTo>
                  <a:pt x="7931090" y="1053863"/>
                </a:lnTo>
                <a:lnTo>
                  <a:pt x="7966270" y="990331"/>
                </a:lnTo>
                <a:lnTo>
                  <a:pt x="8001450" y="925578"/>
                </a:lnTo>
                <a:lnTo>
                  <a:pt x="8036231" y="860519"/>
                </a:lnTo>
                <a:lnTo>
                  <a:pt x="8070211" y="794849"/>
                </a:lnTo>
                <a:lnTo>
                  <a:pt x="8087002" y="762167"/>
                </a:lnTo>
                <a:lnTo>
                  <a:pt x="8103792" y="728874"/>
                </a:lnTo>
                <a:lnTo>
                  <a:pt x="8120582" y="695581"/>
                </a:lnTo>
                <a:lnTo>
                  <a:pt x="8136574" y="661982"/>
                </a:lnTo>
                <a:lnTo>
                  <a:pt x="8152565" y="628995"/>
                </a:lnTo>
                <a:lnTo>
                  <a:pt x="8168555" y="595397"/>
                </a:lnTo>
                <a:lnTo>
                  <a:pt x="8184147" y="561798"/>
                </a:lnTo>
                <a:lnTo>
                  <a:pt x="8198938" y="528200"/>
                </a:lnTo>
                <a:lnTo>
                  <a:pt x="8214129" y="494296"/>
                </a:lnTo>
                <a:lnTo>
                  <a:pt x="8228921" y="460392"/>
                </a:lnTo>
                <a:lnTo>
                  <a:pt x="8242914" y="426488"/>
                </a:lnTo>
                <a:lnTo>
                  <a:pt x="8257305" y="392584"/>
                </a:lnTo>
                <a:lnTo>
                  <a:pt x="8270898" y="358680"/>
                </a:lnTo>
                <a:lnTo>
                  <a:pt x="8284090" y="324776"/>
                </a:lnTo>
                <a:lnTo>
                  <a:pt x="8296883" y="290567"/>
                </a:lnTo>
                <a:lnTo>
                  <a:pt x="8309276" y="256663"/>
                </a:lnTo>
                <a:lnTo>
                  <a:pt x="8321668" y="222453"/>
                </a:lnTo>
                <a:lnTo>
                  <a:pt x="8333262" y="188550"/>
                </a:lnTo>
                <a:lnTo>
                  <a:pt x="8344456" y="154341"/>
                </a:lnTo>
                <a:lnTo>
                  <a:pt x="8355250" y="120437"/>
                </a:lnTo>
                <a:lnTo>
                  <a:pt x="8365244" y="86228"/>
                </a:lnTo>
                <a:lnTo>
                  <a:pt x="8374839" y="52018"/>
                </a:lnTo>
                <a:lnTo>
                  <a:pt x="8384033" y="18114"/>
                </a:lnTo>
                <a:lnTo>
                  <a:pt x="8388649" y="0"/>
                </a:lnTo>
                <a:lnTo>
                  <a:pt x="9580296" y="0"/>
                </a:lnTo>
                <a:lnTo>
                  <a:pt x="9572082" y="20490"/>
                </a:lnTo>
                <a:lnTo>
                  <a:pt x="9552230" y="67254"/>
                </a:lnTo>
                <a:lnTo>
                  <a:pt x="9532931" y="114019"/>
                </a:lnTo>
                <a:lnTo>
                  <a:pt x="9512528" y="160783"/>
                </a:lnTo>
                <a:lnTo>
                  <a:pt x="9491575" y="207549"/>
                </a:lnTo>
                <a:lnTo>
                  <a:pt x="9471172" y="253892"/>
                </a:lnTo>
                <a:lnTo>
                  <a:pt x="9449666" y="300235"/>
                </a:lnTo>
                <a:lnTo>
                  <a:pt x="9427610" y="346578"/>
                </a:lnTo>
                <a:lnTo>
                  <a:pt x="9405553" y="392079"/>
                </a:lnTo>
                <a:lnTo>
                  <a:pt x="9383496" y="438423"/>
                </a:lnTo>
                <a:lnTo>
                  <a:pt x="9360337" y="484345"/>
                </a:lnTo>
                <a:lnTo>
                  <a:pt x="9337177" y="530267"/>
                </a:lnTo>
                <a:lnTo>
                  <a:pt x="9314018" y="575346"/>
                </a:lnTo>
                <a:lnTo>
                  <a:pt x="9267147" y="665927"/>
                </a:lnTo>
                <a:lnTo>
                  <a:pt x="9219173" y="755664"/>
                </a:lnTo>
                <a:lnTo>
                  <a:pt x="9170648" y="844981"/>
                </a:lnTo>
                <a:lnTo>
                  <a:pt x="9122123" y="932612"/>
                </a:lnTo>
                <a:lnTo>
                  <a:pt x="9114403" y="946936"/>
                </a:lnTo>
                <a:lnTo>
                  <a:pt x="9106131" y="962525"/>
                </a:lnTo>
                <a:lnTo>
                  <a:pt x="9097861" y="978955"/>
                </a:lnTo>
                <a:lnTo>
                  <a:pt x="9089590" y="995387"/>
                </a:lnTo>
                <a:lnTo>
                  <a:pt x="9080767" y="1011396"/>
                </a:lnTo>
                <a:lnTo>
                  <a:pt x="9071944" y="1026562"/>
                </a:lnTo>
                <a:lnTo>
                  <a:pt x="9062570" y="1040466"/>
                </a:lnTo>
                <a:lnTo>
                  <a:pt x="9053195" y="1053526"/>
                </a:lnTo>
                <a:lnTo>
                  <a:pt x="9049336" y="1063637"/>
                </a:lnTo>
                <a:lnTo>
                  <a:pt x="9044372" y="1075013"/>
                </a:lnTo>
                <a:lnTo>
                  <a:pt x="9039410" y="1086388"/>
                </a:lnTo>
                <a:lnTo>
                  <a:pt x="9033896" y="1098184"/>
                </a:lnTo>
                <a:lnTo>
                  <a:pt x="9020662" y="1122620"/>
                </a:lnTo>
                <a:lnTo>
                  <a:pt x="9006325" y="1147056"/>
                </a:lnTo>
                <a:lnTo>
                  <a:pt x="8991988" y="1172333"/>
                </a:lnTo>
                <a:lnTo>
                  <a:pt x="8978202" y="1196348"/>
                </a:lnTo>
                <a:lnTo>
                  <a:pt x="8964417" y="1219520"/>
                </a:lnTo>
                <a:lnTo>
                  <a:pt x="8952837" y="1241006"/>
                </a:lnTo>
                <a:lnTo>
                  <a:pt x="8935192" y="1273447"/>
                </a:lnTo>
                <a:lnTo>
                  <a:pt x="8916995" y="1306730"/>
                </a:lnTo>
                <a:lnTo>
                  <a:pt x="8898246" y="1340434"/>
                </a:lnTo>
                <a:lnTo>
                  <a:pt x="8878396" y="1374560"/>
                </a:lnTo>
                <a:lnTo>
                  <a:pt x="8857993" y="1409528"/>
                </a:lnTo>
                <a:lnTo>
                  <a:pt x="8838142" y="1444496"/>
                </a:lnTo>
                <a:lnTo>
                  <a:pt x="8816637" y="1480306"/>
                </a:lnTo>
                <a:lnTo>
                  <a:pt x="8795682" y="1515276"/>
                </a:lnTo>
                <a:lnTo>
                  <a:pt x="8774177" y="1550664"/>
                </a:lnTo>
                <a:lnTo>
                  <a:pt x="8752671" y="1585211"/>
                </a:lnTo>
                <a:lnTo>
                  <a:pt x="8731167" y="1620180"/>
                </a:lnTo>
                <a:lnTo>
                  <a:pt x="8710764" y="1654305"/>
                </a:lnTo>
                <a:lnTo>
                  <a:pt x="8689258" y="1687588"/>
                </a:lnTo>
                <a:lnTo>
                  <a:pt x="8668304" y="1720029"/>
                </a:lnTo>
                <a:lnTo>
                  <a:pt x="8647351" y="1751627"/>
                </a:lnTo>
                <a:lnTo>
                  <a:pt x="8627499" y="1781960"/>
                </a:lnTo>
                <a:lnTo>
                  <a:pt x="8598274" y="1825776"/>
                </a:lnTo>
                <a:lnTo>
                  <a:pt x="8568498" y="1869592"/>
                </a:lnTo>
                <a:lnTo>
                  <a:pt x="8538721" y="1913828"/>
                </a:lnTo>
                <a:lnTo>
                  <a:pt x="8508944" y="1957223"/>
                </a:lnTo>
                <a:lnTo>
                  <a:pt x="8478616" y="2000617"/>
                </a:lnTo>
                <a:lnTo>
                  <a:pt x="8448288" y="2043169"/>
                </a:lnTo>
                <a:lnTo>
                  <a:pt x="8417408" y="2086142"/>
                </a:lnTo>
                <a:lnTo>
                  <a:pt x="8386528" y="2129115"/>
                </a:lnTo>
                <a:lnTo>
                  <a:pt x="8355097" y="2171666"/>
                </a:lnTo>
                <a:lnTo>
                  <a:pt x="8323667" y="2213375"/>
                </a:lnTo>
                <a:lnTo>
                  <a:pt x="8292236" y="2255084"/>
                </a:lnTo>
                <a:lnTo>
                  <a:pt x="8260805" y="2296372"/>
                </a:lnTo>
                <a:lnTo>
                  <a:pt x="8229374" y="2337238"/>
                </a:lnTo>
                <a:lnTo>
                  <a:pt x="8196841" y="2378105"/>
                </a:lnTo>
                <a:lnTo>
                  <a:pt x="8164858" y="2418550"/>
                </a:lnTo>
                <a:lnTo>
                  <a:pt x="8131773" y="2457732"/>
                </a:lnTo>
                <a:lnTo>
                  <a:pt x="8098136" y="2499020"/>
                </a:lnTo>
                <a:lnTo>
                  <a:pt x="8064500" y="2539886"/>
                </a:lnTo>
                <a:lnTo>
                  <a:pt x="8030863" y="2580331"/>
                </a:lnTo>
                <a:lnTo>
                  <a:pt x="7997778" y="2620776"/>
                </a:lnTo>
                <a:lnTo>
                  <a:pt x="7963590" y="2660800"/>
                </a:lnTo>
                <a:lnTo>
                  <a:pt x="7929953" y="2700824"/>
                </a:lnTo>
                <a:lnTo>
                  <a:pt x="7895766" y="2740848"/>
                </a:lnTo>
                <a:lnTo>
                  <a:pt x="7860474" y="2780450"/>
                </a:lnTo>
                <a:lnTo>
                  <a:pt x="7824080" y="2822159"/>
                </a:lnTo>
                <a:lnTo>
                  <a:pt x="7787135" y="2863025"/>
                </a:lnTo>
                <a:lnTo>
                  <a:pt x="7751293" y="2903049"/>
                </a:lnTo>
                <a:lnTo>
                  <a:pt x="7715450" y="2941388"/>
                </a:lnTo>
                <a:lnTo>
                  <a:pt x="7680160" y="2979726"/>
                </a:lnTo>
                <a:lnTo>
                  <a:pt x="7644868" y="3016801"/>
                </a:lnTo>
                <a:lnTo>
                  <a:pt x="7610130" y="3053876"/>
                </a:lnTo>
                <a:lnTo>
                  <a:pt x="7574839" y="3090529"/>
                </a:lnTo>
                <a:lnTo>
                  <a:pt x="7540099" y="3126762"/>
                </a:lnTo>
                <a:lnTo>
                  <a:pt x="7504808" y="3162994"/>
                </a:lnTo>
                <a:lnTo>
                  <a:pt x="7468966" y="3199647"/>
                </a:lnTo>
                <a:lnTo>
                  <a:pt x="7433124" y="3236301"/>
                </a:lnTo>
                <a:lnTo>
                  <a:pt x="7396729" y="3273797"/>
                </a:lnTo>
                <a:lnTo>
                  <a:pt x="7360336" y="3311293"/>
                </a:lnTo>
                <a:lnTo>
                  <a:pt x="7322288" y="3349631"/>
                </a:lnTo>
                <a:lnTo>
                  <a:pt x="7284240" y="3389234"/>
                </a:lnTo>
                <a:lnTo>
                  <a:pt x="7247847" y="3425887"/>
                </a:lnTo>
                <a:lnTo>
                  <a:pt x="7209798" y="3462962"/>
                </a:lnTo>
                <a:lnTo>
                  <a:pt x="7170647" y="3500037"/>
                </a:lnTo>
                <a:lnTo>
                  <a:pt x="7131496" y="3536690"/>
                </a:lnTo>
                <a:lnTo>
                  <a:pt x="7092898" y="3572922"/>
                </a:lnTo>
                <a:lnTo>
                  <a:pt x="7053747" y="3609154"/>
                </a:lnTo>
                <a:lnTo>
                  <a:pt x="7015698" y="3645387"/>
                </a:lnTo>
                <a:lnTo>
                  <a:pt x="6979856" y="3680355"/>
                </a:lnTo>
                <a:lnTo>
                  <a:pt x="6171475" y="4382247"/>
                </a:lnTo>
                <a:lnTo>
                  <a:pt x="6154380" y="4395729"/>
                </a:lnTo>
                <a:lnTo>
                  <a:pt x="6136735" y="4408789"/>
                </a:lnTo>
                <a:lnTo>
                  <a:pt x="6119090" y="4421007"/>
                </a:lnTo>
                <a:lnTo>
                  <a:pt x="6101444" y="4432803"/>
                </a:lnTo>
                <a:lnTo>
                  <a:pt x="6083799" y="4444599"/>
                </a:lnTo>
                <a:lnTo>
                  <a:pt x="6066705" y="4455554"/>
                </a:lnTo>
                <a:lnTo>
                  <a:pt x="6050163" y="4466508"/>
                </a:lnTo>
                <a:lnTo>
                  <a:pt x="6035274" y="4478304"/>
                </a:lnTo>
                <a:lnTo>
                  <a:pt x="5991711" y="4512008"/>
                </a:lnTo>
                <a:lnTo>
                  <a:pt x="5943739" y="4548240"/>
                </a:lnTo>
                <a:lnTo>
                  <a:pt x="5893008" y="4585736"/>
                </a:lnTo>
                <a:lnTo>
                  <a:pt x="5840071" y="4623232"/>
                </a:lnTo>
                <a:lnTo>
                  <a:pt x="5786584" y="4661150"/>
                </a:lnTo>
                <a:lnTo>
                  <a:pt x="5733647" y="4696539"/>
                </a:lnTo>
                <a:lnTo>
                  <a:pt x="5707730" y="4713813"/>
                </a:lnTo>
                <a:lnTo>
                  <a:pt x="5681814" y="4730244"/>
                </a:lnTo>
                <a:lnTo>
                  <a:pt x="5657000" y="4746253"/>
                </a:lnTo>
                <a:lnTo>
                  <a:pt x="5633841" y="4760578"/>
                </a:lnTo>
                <a:lnTo>
                  <a:pt x="5578698" y="4794704"/>
                </a:lnTo>
                <a:lnTo>
                  <a:pt x="5529622" y="4824616"/>
                </a:lnTo>
                <a:lnTo>
                  <a:pt x="5506463" y="4838519"/>
                </a:lnTo>
                <a:lnTo>
                  <a:pt x="5483302" y="4851579"/>
                </a:lnTo>
                <a:lnTo>
                  <a:pt x="5460694" y="4864219"/>
                </a:lnTo>
                <a:lnTo>
                  <a:pt x="5438637" y="4876858"/>
                </a:lnTo>
                <a:lnTo>
                  <a:pt x="5415478" y="4889075"/>
                </a:lnTo>
                <a:lnTo>
                  <a:pt x="5391767" y="4900872"/>
                </a:lnTo>
                <a:lnTo>
                  <a:pt x="5368056" y="4913090"/>
                </a:lnTo>
                <a:lnTo>
                  <a:pt x="5342691" y="4925307"/>
                </a:lnTo>
                <a:lnTo>
                  <a:pt x="5316223" y="4937525"/>
                </a:lnTo>
                <a:lnTo>
                  <a:pt x="5288100" y="4950586"/>
                </a:lnTo>
                <a:lnTo>
                  <a:pt x="5257220" y="4964067"/>
                </a:lnTo>
                <a:lnTo>
                  <a:pt x="5224687" y="4978392"/>
                </a:lnTo>
                <a:lnTo>
                  <a:pt x="5203181" y="4987239"/>
                </a:lnTo>
                <a:lnTo>
                  <a:pt x="5177264" y="4996508"/>
                </a:lnTo>
                <a:lnTo>
                  <a:pt x="5149142" y="5007040"/>
                </a:lnTo>
                <a:lnTo>
                  <a:pt x="5117712" y="5017573"/>
                </a:lnTo>
                <a:lnTo>
                  <a:pt x="5084075" y="5028527"/>
                </a:lnTo>
                <a:lnTo>
                  <a:pt x="5048232" y="5039480"/>
                </a:lnTo>
                <a:lnTo>
                  <a:pt x="5010735" y="5049592"/>
                </a:lnTo>
                <a:lnTo>
                  <a:pt x="4973239" y="5059704"/>
                </a:lnTo>
                <a:lnTo>
                  <a:pt x="4934640" y="5068972"/>
                </a:lnTo>
                <a:lnTo>
                  <a:pt x="4896040" y="5077398"/>
                </a:lnTo>
                <a:lnTo>
                  <a:pt x="4877292" y="5080768"/>
                </a:lnTo>
                <a:lnTo>
                  <a:pt x="4857992" y="5084138"/>
                </a:lnTo>
                <a:lnTo>
                  <a:pt x="4839243" y="5087509"/>
                </a:lnTo>
                <a:lnTo>
                  <a:pt x="4821048" y="5090037"/>
                </a:lnTo>
                <a:lnTo>
                  <a:pt x="4803401" y="5092565"/>
                </a:lnTo>
                <a:lnTo>
                  <a:pt x="4785756" y="5094250"/>
                </a:lnTo>
                <a:lnTo>
                  <a:pt x="4768663" y="5095514"/>
                </a:lnTo>
                <a:lnTo>
                  <a:pt x="4752120" y="5096357"/>
                </a:lnTo>
                <a:lnTo>
                  <a:pt x="4736128" y="5096778"/>
                </a:lnTo>
                <a:lnTo>
                  <a:pt x="4720689" y="5096778"/>
                </a:lnTo>
                <a:lnTo>
                  <a:pt x="4706351" y="5095936"/>
                </a:lnTo>
                <a:lnTo>
                  <a:pt x="4692566" y="5094250"/>
                </a:lnTo>
                <a:lnTo>
                  <a:pt x="4661135" y="5090037"/>
                </a:lnTo>
                <a:lnTo>
                  <a:pt x="4630807" y="5085402"/>
                </a:lnTo>
                <a:lnTo>
                  <a:pt x="4600480" y="5080347"/>
                </a:lnTo>
                <a:lnTo>
                  <a:pt x="4571805" y="5074449"/>
                </a:lnTo>
                <a:lnTo>
                  <a:pt x="4542580" y="5068972"/>
                </a:lnTo>
                <a:lnTo>
                  <a:pt x="4514459" y="5062653"/>
                </a:lnTo>
                <a:lnTo>
                  <a:pt x="4486336" y="5055912"/>
                </a:lnTo>
                <a:lnTo>
                  <a:pt x="4459316" y="5048749"/>
                </a:lnTo>
                <a:lnTo>
                  <a:pt x="4432848" y="5041166"/>
                </a:lnTo>
                <a:lnTo>
                  <a:pt x="4406380" y="5033161"/>
                </a:lnTo>
                <a:lnTo>
                  <a:pt x="4380463" y="5025157"/>
                </a:lnTo>
                <a:lnTo>
                  <a:pt x="4355097" y="5016731"/>
                </a:lnTo>
                <a:lnTo>
                  <a:pt x="4329732" y="5007461"/>
                </a:lnTo>
                <a:lnTo>
                  <a:pt x="4304918" y="4998614"/>
                </a:lnTo>
                <a:lnTo>
                  <a:pt x="4280655" y="4988924"/>
                </a:lnTo>
                <a:lnTo>
                  <a:pt x="4256393" y="4979235"/>
                </a:lnTo>
                <a:lnTo>
                  <a:pt x="4232130" y="4969123"/>
                </a:lnTo>
                <a:lnTo>
                  <a:pt x="4208971" y="4958590"/>
                </a:lnTo>
                <a:lnTo>
                  <a:pt x="4185259" y="4947637"/>
                </a:lnTo>
                <a:lnTo>
                  <a:pt x="4162100" y="4936682"/>
                </a:lnTo>
                <a:lnTo>
                  <a:pt x="4139492" y="4925728"/>
                </a:lnTo>
                <a:lnTo>
                  <a:pt x="4116332" y="4913932"/>
                </a:lnTo>
                <a:lnTo>
                  <a:pt x="4093173" y="4902557"/>
                </a:lnTo>
                <a:lnTo>
                  <a:pt x="4070565" y="4890339"/>
                </a:lnTo>
                <a:lnTo>
                  <a:pt x="4025899" y="4866325"/>
                </a:lnTo>
                <a:lnTo>
                  <a:pt x="3980132" y="4840625"/>
                </a:lnTo>
                <a:lnTo>
                  <a:pt x="3935467" y="4814926"/>
                </a:lnTo>
                <a:lnTo>
                  <a:pt x="3890250" y="4788384"/>
                </a:lnTo>
                <a:lnTo>
                  <a:pt x="3865988" y="4773638"/>
                </a:lnTo>
                <a:lnTo>
                  <a:pt x="3842828" y="4759314"/>
                </a:lnTo>
                <a:lnTo>
                  <a:pt x="3831248" y="4751731"/>
                </a:lnTo>
                <a:lnTo>
                  <a:pt x="3820771" y="4743725"/>
                </a:lnTo>
                <a:lnTo>
                  <a:pt x="3809742" y="4735721"/>
                </a:lnTo>
                <a:lnTo>
                  <a:pt x="3799817" y="4726873"/>
                </a:lnTo>
                <a:lnTo>
                  <a:pt x="3790994" y="4722239"/>
                </a:lnTo>
                <a:lnTo>
                  <a:pt x="3775555" y="4711706"/>
                </a:lnTo>
                <a:lnTo>
                  <a:pt x="3754050" y="4696961"/>
                </a:lnTo>
                <a:lnTo>
                  <a:pt x="3727581" y="4678003"/>
                </a:lnTo>
                <a:lnTo>
                  <a:pt x="3696702" y="4656094"/>
                </a:lnTo>
                <a:lnTo>
                  <a:pt x="3662514" y="4631658"/>
                </a:lnTo>
                <a:lnTo>
                  <a:pt x="3626120" y="4605117"/>
                </a:lnTo>
                <a:lnTo>
                  <a:pt x="3589174" y="4577732"/>
                </a:lnTo>
                <a:lnTo>
                  <a:pt x="3551678" y="4549926"/>
                </a:lnTo>
                <a:lnTo>
                  <a:pt x="3514734" y="4522119"/>
                </a:lnTo>
                <a:lnTo>
                  <a:pt x="3478891" y="4495578"/>
                </a:lnTo>
                <a:lnTo>
                  <a:pt x="3445806" y="4471142"/>
                </a:lnTo>
                <a:lnTo>
                  <a:pt x="3416029" y="4448391"/>
                </a:lnTo>
                <a:lnTo>
                  <a:pt x="3390112" y="4428590"/>
                </a:lnTo>
                <a:lnTo>
                  <a:pt x="3369710" y="4413002"/>
                </a:lnTo>
                <a:lnTo>
                  <a:pt x="3355925" y="4401627"/>
                </a:lnTo>
                <a:lnTo>
                  <a:pt x="3338279" y="4387724"/>
                </a:lnTo>
                <a:lnTo>
                  <a:pt x="3320082" y="4373821"/>
                </a:lnTo>
                <a:lnTo>
                  <a:pt x="3303539" y="4360339"/>
                </a:lnTo>
                <a:lnTo>
                  <a:pt x="3286445" y="4346858"/>
                </a:lnTo>
                <a:lnTo>
                  <a:pt x="3269351" y="4333375"/>
                </a:lnTo>
                <a:lnTo>
                  <a:pt x="3251706" y="4319473"/>
                </a:lnTo>
                <a:lnTo>
                  <a:pt x="3234060" y="4305991"/>
                </a:lnTo>
                <a:lnTo>
                  <a:pt x="3215312" y="4292088"/>
                </a:lnTo>
                <a:lnTo>
                  <a:pt x="3112197" y="4203614"/>
                </a:lnTo>
                <a:lnTo>
                  <a:pt x="3101168" y="4194767"/>
                </a:lnTo>
                <a:lnTo>
                  <a:pt x="3093999" y="4188869"/>
                </a:lnTo>
                <a:lnTo>
                  <a:pt x="3087383" y="4183812"/>
                </a:lnTo>
                <a:lnTo>
                  <a:pt x="3078560" y="4174965"/>
                </a:lnTo>
                <a:lnTo>
                  <a:pt x="3062017" y="4159799"/>
                </a:lnTo>
                <a:lnTo>
                  <a:pt x="3041615" y="4140418"/>
                </a:lnTo>
                <a:lnTo>
                  <a:pt x="3017352" y="4118932"/>
                </a:lnTo>
                <a:lnTo>
                  <a:pt x="2990333" y="4095339"/>
                </a:lnTo>
                <a:lnTo>
                  <a:pt x="2960556" y="4070060"/>
                </a:lnTo>
                <a:lnTo>
                  <a:pt x="2930228" y="4043519"/>
                </a:lnTo>
                <a:lnTo>
                  <a:pt x="2898797" y="4016134"/>
                </a:lnTo>
                <a:lnTo>
                  <a:pt x="2866815" y="3988328"/>
                </a:lnTo>
                <a:lnTo>
                  <a:pt x="2835935" y="3960943"/>
                </a:lnTo>
                <a:lnTo>
                  <a:pt x="2805607" y="3934823"/>
                </a:lnTo>
                <a:lnTo>
                  <a:pt x="2777485" y="3909544"/>
                </a:lnTo>
                <a:lnTo>
                  <a:pt x="2751568" y="3886373"/>
                </a:lnTo>
                <a:lnTo>
                  <a:pt x="2728960" y="3864886"/>
                </a:lnTo>
                <a:lnTo>
                  <a:pt x="2710763" y="3846770"/>
                </a:lnTo>
                <a:lnTo>
                  <a:pt x="2703043" y="3839186"/>
                </a:lnTo>
                <a:lnTo>
                  <a:pt x="2696426" y="3832024"/>
                </a:lnTo>
                <a:lnTo>
                  <a:pt x="2691463" y="3825705"/>
                </a:lnTo>
                <a:lnTo>
                  <a:pt x="2687603" y="3820228"/>
                </a:lnTo>
                <a:lnTo>
                  <a:pt x="2680986" y="3815594"/>
                </a:lnTo>
                <a:lnTo>
                  <a:pt x="2671061" y="3807588"/>
                </a:lnTo>
                <a:lnTo>
                  <a:pt x="2658929" y="3797056"/>
                </a:lnTo>
                <a:lnTo>
                  <a:pt x="2644593" y="3783996"/>
                </a:lnTo>
                <a:lnTo>
                  <a:pt x="2609302" y="3751134"/>
                </a:lnTo>
                <a:lnTo>
                  <a:pt x="2566291" y="3710689"/>
                </a:lnTo>
                <a:lnTo>
                  <a:pt x="2517766" y="3663924"/>
                </a:lnTo>
                <a:lnTo>
                  <a:pt x="2464830" y="3612946"/>
                </a:lnTo>
                <a:lnTo>
                  <a:pt x="2409136" y="3558598"/>
                </a:lnTo>
                <a:lnTo>
                  <a:pt x="2352341" y="3502564"/>
                </a:lnTo>
                <a:lnTo>
                  <a:pt x="2296096" y="3446532"/>
                </a:lnTo>
                <a:lnTo>
                  <a:pt x="2241506" y="3391761"/>
                </a:lnTo>
                <a:lnTo>
                  <a:pt x="2189672" y="3339942"/>
                </a:lnTo>
                <a:lnTo>
                  <a:pt x="2142801" y="3292334"/>
                </a:lnTo>
                <a:lnTo>
                  <a:pt x="2103098" y="3251047"/>
                </a:lnTo>
                <a:lnTo>
                  <a:pt x="2071116" y="3216500"/>
                </a:lnTo>
                <a:lnTo>
                  <a:pt x="2057882" y="3202596"/>
                </a:lnTo>
                <a:lnTo>
                  <a:pt x="2047406" y="3191221"/>
                </a:lnTo>
                <a:lnTo>
                  <a:pt x="2040788" y="3182374"/>
                </a:lnTo>
                <a:lnTo>
                  <a:pt x="2035825" y="3176055"/>
                </a:lnTo>
                <a:lnTo>
                  <a:pt x="2020936" y="3162151"/>
                </a:lnTo>
                <a:lnTo>
                  <a:pt x="1999431" y="3140244"/>
                </a:lnTo>
                <a:lnTo>
                  <a:pt x="1972411" y="3111595"/>
                </a:lnTo>
                <a:lnTo>
                  <a:pt x="1940982" y="3077891"/>
                </a:lnTo>
                <a:lnTo>
                  <a:pt x="1905689" y="3039131"/>
                </a:lnTo>
                <a:lnTo>
                  <a:pt x="1867642" y="2998264"/>
                </a:lnTo>
                <a:lnTo>
                  <a:pt x="1828491" y="2954449"/>
                </a:lnTo>
                <a:lnTo>
                  <a:pt x="1788789" y="2910212"/>
                </a:lnTo>
                <a:lnTo>
                  <a:pt x="1749087" y="2865553"/>
                </a:lnTo>
                <a:lnTo>
                  <a:pt x="1711038" y="2822159"/>
                </a:lnTo>
                <a:lnTo>
                  <a:pt x="1675196" y="2781293"/>
                </a:lnTo>
                <a:lnTo>
                  <a:pt x="1643214" y="2743797"/>
                </a:lnTo>
                <a:lnTo>
                  <a:pt x="1616194" y="2710935"/>
                </a:lnTo>
                <a:lnTo>
                  <a:pt x="1593587" y="2683551"/>
                </a:lnTo>
                <a:lnTo>
                  <a:pt x="1584764" y="2671754"/>
                </a:lnTo>
                <a:lnTo>
                  <a:pt x="1578146" y="2662906"/>
                </a:lnTo>
                <a:lnTo>
                  <a:pt x="1573184" y="2654902"/>
                </a:lnTo>
                <a:lnTo>
                  <a:pt x="1569875" y="2649846"/>
                </a:lnTo>
                <a:lnTo>
                  <a:pt x="1564361" y="2645633"/>
                </a:lnTo>
                <a:lnTo>
                  <a:pt x="1556640" y="2637628"/>
                </a:lnTo>
                <a:lnTo>
                  <a:pt x="1547267" y="2627096"/>
                </a:lnTo>
                <a:lnTo>
                  <a:pt x="1535135" y="2613614"/>
                </a:lnTo>
                <a:lnTo>
                  <a:pt x="1507013" y="2579489"/>
                </a:lnTo>
                <a:lnTo>
                  <a:pt x="1471171" y="2536094"/>
                </a:lnTo>
                <a:lnTo>
                  <a:pt x="1430918" y="2485537"/>
                </a:lnTo>
                <a:lnTo>
                  <a:pt x="1387355" y="2429504"/>
                </a:lnTo>
                <a:lnTo>
                  <a:pt x="1341587" y="2369679"/>
                </a:lnTo>
                <a:lnTo>
                  <a:pt x="1293614" y="2306905"/>
                </a:lnTo>
                <a:lnTo>
                  <a:pt x="1246192" y="2243709"/>
                </a:lnTo>
                <a:lnTo>
                  <a:pt x="1199322" y="2181777"/>
                </a:lnTo>
                <a:lnTo>
                  <a:pt x="1155759" y="2121953"/>
                </a:lnTo>
                <a:lnTo>
                  <a:pt x="1115505" y="2066340"/>
                </a:lnTo>
                <a:lnTo>
                  <a:pt x="1079663" y="2016205"/>
                </a:lnTo>
                <a:lnTo>
                  <a:pt x="1050438" y="1974075"/>
                </a:lnTo>
                <a:lnTo>
                  <a:pt x="1037755" y="1955959"/>
                </a:lnTo>
                <a:lnTo>
                  <a:pt x="1028381" y="1940792"/>
                </a:lnTo>
                <a:lnTo>
                  <a:pt x="1020109" y="1927731"/>
                </a:lnTo>
                <a:lnTo>
                  <a:pt x="1014595" y="1917620"/>
                </a:lnTo>
                <a:lnTo>
                  <a:pt x="1002464" y="1902453"/>
                </a:lnTo>
                <a:lnTo>
                  <a:pt x="990333" y="1887286"/>
                </a:lnTo>
                <a:lnTo>
                  <a:pt x="978753" y="1870856"/>
                </a:lnTo>
                <a:lnTo>
                  <a:pt x="966622" y="1854003"/>
                </a:lnTo>
                <a:lnTo>
                  <a:pt x="944014" y="1818613"/>
                </a:lnTo>
                <a:lnTo>
                  <a:pt x="921405" y="1781960"/>
                </a:lnTo>
                <a:lnTo>
                  <a:pt x="898798" y="1745307"/>
                </a:lnTo>
                <a:lnTo>
                  <a:pt x="876741" y="1708654"/>
                </a:lnTo>
                <a:lnTo>
                  <a:pt x="855787" y="1673686"/>
                </a:lnTo>
                <a:lnTo>
                  <a:pt x="834281" y="1640403"/>
                </a:lnTo>
                <a:lnTo>
                  <a:pt x="822701" y="1623129"/>
                </a:lnTo>
                <a:lnTo>
                  <a:pt x="812224" y="1605434"/>
                </a:lnTo>
                <a:lnTo>
                  <a:pt x="801197" y="1587739"/>
                </a:lnTo>
                <a:lnTo>
                  <a:pt x="791270" y="1570045"/>
                </a:lnTo>
                <a:lnTo>
                  <a:pt x="780242" y="1552771"/>
                </a:lnTo>
                <a:lnTo>
                  <a:pt x="770317" y="1534655"/>
                </a:lnTo>
                <a:lnTo>
                  <a:pt x="760390" y="1516960"/>
                </a:lnTo>
                <a:lnTo>
                  <a:pt x="749363" y="1499687"/>
                </a:lnTo>
                <a:lnTo>
                  <a:pt x="739988" y="1484099"/>
                </a:lnTo>
                <a:lnTo>
                  <a:pt x="728960" y="1466825"/>
                </a:lnTo>
                <a:lnTo>
                  <a:pt x="717380" y="1447446"/>
                </a:lnTo>
                <a:lnTo>
                  <a:pt x="705249" y="1427223"/>
                </a:lnTo>
                <a:lnTo>
                  <a:pt x="693117" y="1407421"/>
                </a:lnTo>
                <a:lnTo>
                  <a:pt x="683192" y="1388041"/>
                </a:lnTo>
                <a:lnTo>
                  <a:pt x="674370" y="1369925"/>
                </a:lnTo>
                <a:lnTo>
                  <a:pt x="667752" y="1354337"/>
                </a:lnTo>
                <a:lnTo>
                  <a:pt x="653967" y="1334115"/>
                </a:lnTo>
                <a:lnTo>
                  <a:pt x="640733" y="1311364"/>
                </a:lnTo>
                <a:lnTo>
                  <a:pt x="626947" y="1287349"/>
                </a:lnTo>
                <a:lnTo>
                  <a:pt x="613713" y="1262493"/>
                </a:lnTo>
                <a:lnTo>
                  <a:pt x="600479" y="1236793"/>
                </a:lnTo>
                <a:lnTo>
                  <a:pt x="587796" y="1211936"/>
                </a:lnTo>
                <a:lnTo>
                  <a:pt x="576217" y="1187501"/>
                </a:lnTo>
                <a:lnTo>
                  <a:pt x="564085" y="1165593"/>
                </a:lnTo>
                <a:lnTo>
                  <a:pt x="553056" y="1144949"/>
                </a:lnTo>
                <a:lnTo>
                  <a:pt x="538720" y="1116722"/>
                </a:lnTo>
                <a:lnTo>
                  <a:pt x="521075" y="1083017"/>
                </a:lnTo>
                <a:lnTo>
                  <a:pt x="500120" y="1044679"/>
                </a:lnTo>
                <a:lnTo>
                  <a:pt x="478063" y="1001706"/>
                </a:lnTo>
                <a:lnTo>
                  <a:pt x="453802" y="955784"/>
                </a:lnTo>
                <a:lnTo>
                  <a:pt x="428987" y="908597"/>
                </a:lnTo>
                <a:lnTo>
                  <a:pt x="403621" y="860990"/>
                </a:lnTo>
                <a:lnTo>
                  <a:pt x="379360" y="812962"/>
                </a:lnTo>
                <a:lnTo>
                  <a:pt x="355098" y="766618"/>
                </a:lnTo>
                <a:lnTo>
                  <a:pt x="333041" y="723224"/>
                </a:lnTo>
                <a:lnTo>
                  <a:pt x="312638" y="683621"/>
                </a:lnTo>
                <a:lnTo>
                  <a:pt x="295544" y="648232"/>
                </a:lnTo>
                <a:lnTo>
                  <a:pt x="281758" y="618741"/>
                </a:lnTo>
                <a:lnTo>
                  <a:pt x="271833" y="596833"/>
                </a:lnTo>
                <a:lnTo>
                  <a:pt x="266318" y="582088"/>
                </a:lnTo>
                <a:lnTo>
                  <a:pt x="261908" y="575346"/>
                </a:lnTo>
                <a:lnTo>
                  <a:pt x="254739" y="564392"/>
                </a:lnTo>
                <a:lnTo>
                  <a:pt x="245916" y="549226"/>
                </a:lnTo>
                <a:lnTo>
                  <a:pt x="236542" y="530688"/>
                </a:lnTo>
                <a:lnTo>
                  <a:pt x="213934" y="485187"/>
                </a:lnTo>
                <a:lnTo>
                  <a:pt x="189120" y="434210"/>
                </a:lnTo>
                <a:lnTo>
                  <a:pt x="165409" y="381546"/>
                </a:lnTo>
                <a:lnTo>
                  <a:pt x="142248" y="333097"/>
                </a:lnTo>
                <a:lnTo>
                  <a:pt x="124052" y="293073"/>
                </a:lnTo>
                <a:lnTo>
                  <a:pt x="113024" y="266952"/>
                </a:lnTo>
                <a:lnTo>
                  <a:pt x="84350" y="201650"/>
                </a:lnTo>
                <a:lnTo>
                  <a:pt x="56779" y="137612"/>
                </a:lnTo>
                <a:lnTo>
                  <a:pt x="30311" y="73995"/>
                </a:lnTo>
                <a:lnTo>
                  <a:pt x="4394" y="10799"/>
                </a:lnTo>
                <a:close/>
              </a:path>
            </a:pathLst>
          </a:custGeom>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Image Placeholder</a:t>
            </a:r>
          </a:p>
          <a:p>
            <a:endParaRPr lang="en-US" dirty="0"/>
          </a:p>
        </p:txBody>
      </p:sp>
    </p:spTree>
    <p:extLst>
      <p:ext uri="{BB962C8B-B14F-4D97-AF65-F5344CB8AC3E}">
        <p14:creationId xmlns:p14="http://schemas.microsoft.com/office/powerpoint/2010/main" val="1347464742"/>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158_Custom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918F4FDA-EC7E-4696-802F-54A6C942E47A}"/>
              </a:ext>
            </a:extLst>
          </p:cNvPr>
          <p:cNvSpPr>
            <a:spLocks noGrp="1"/>
          </p:cNvSpPr>
          <p:nvPr>
            <p:ph type="pic" sz="quarter" idx="10" hasCustomPrompt="1"/>
          </p:nvPr>
        </p:nvSpPr>
        <p:spPr>
          <a:xfrm>
            <a:off x="6096000" y="-1"/>
            <a:ext cx="6096000" cy="342899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Image Placeholder</a:t>
            </a:r>
          </a:p>
          <a:p>
            <a:endParaRPr lang="en-US" dirty="0"/>
          </a:p>
        </p:txBody>
      </p:sp>
      <p:sp>
        <p:nvSpPr>
          <p:cNvPr id="8" name="Picture Placeholder 6">
            <a:extLst>
              <a:ext uri="{FF2B5EF4-FFF2-40B4-BE49-F238E27FC236}">
                <a16:creationId xmlns:a16="http://schemas.microsoft.com/office/drawing/2014/main" id="{1994F3BE-AA53-469D-82A2-642782CDAF50}"/>
              </a:ext>
            </a:extLst>
          </p:cNvPr>
          <p:cNvSpPr>
            <a:spLocks noGrp="1"/>
          </p:cNvSpPr>
          <p:nvPr>
            <p:ph type="pic" sz="quarter" idx="11" hasCustomPrompt="1"/>
          </p:nvPr>
        </p:nvSpPr>
        <p:spPr>
          <a:xfrm>
            <a:off x="0" y="3429003"/>
            <a:ext cx="6096000" cy="342899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Image Placeholder</a:t>
            </a:r>
          </a:p>
          <a:p>
            <a:endParaRPr lang="en-US" dirty="0"/>
          </a:p>
        </p:txBody>
      </p:sp>
    </p:spTree>
    <p:extLst>
      <p:ext uri="{BB962C8B-B14F-4D97-AF65-F5344CB8AC3E}">
        <p14:creationId xmlns:p14="http://schemas.microsoft.com/office/powerpoint/2010/main" val="658916018"/>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59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5A7326F-90F2-4CE6-B21C-83CD4C5A3B4A}"/>
              </a:ext>
            </a:extLst>
          </p:cNvPr>
          <p:cNvSpPr/>
          <p:nvPr userDrawn="1"/>
        </p:nvSpPr>
        <p:spPr>
          <a:xfrm>
            <a:off x="1" y="0"/>
            <a:ext cx="5171606"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icture Placeholder 17">
            <a:extLst>
              <a:ext uri="{FF2B5EF4-FFF2-40B4-BE49-F238E27FC236}">
                <a16:creationId xmlns:a16="http://schemas.microsoft.com/office/drawing/2014/main" id="{208B9D14-B54E-4207-8F06-450688E5213E}"/>
              </a:ext>
            </a:extLst>
          </p:cNvPr>
          <p:cNvSpPr>
            <a:spLocks noGrp="1"/>
          </p:cNvSpPr>
          <p:nvPr>
            <p:ph type="pic" sz="quarter" idx="11" hasCustomPrompt="1"/>
          </p:nvPr>
        </p:nvSpPr>
        <p:spPr>
          <a:xfrm>
            <a:off x="1533832" y="-907025"/>
            <a:ext cx="3893574" cy="2020528"/>
          </a:xfrm>
          <a:custGeom>
            <a:avLst/>
            <a:gdLst>
              <a:gd name="connsiteX0" fmla="*/ 44048 w 3893574"/>
              <a:gd name="connsiteY0" fmla="*/ 0 h 2020528"/>
              <a:gd name="connsiteX1" fmla="*/ 3849526 w 3893574"/>
              <a:gd name="connsiteY1" fmla="*/ 0 h 2020528"/>
              <a:gd name="connsiteX2" fmla="*/ 3893574 w 3893574"/>
              <a:gd name="connsiteY2" fmla="*/ 44048 h 2020528"/>
              <a:gd name="connsiteX3" fmla="*/ 3893574 w 3893574"/>
              <a:gd name="connsiteY3" fmla="*/ 1976480 h 2020528"/>
              <a:gd name="connsiteX4" fmla="*/ 3849526 w 3893574"/>
              <a:gd name="connsiteY4" fmla="*/ 2020528 h 2020528"/>
              <a:gd name="connsiteX5" fmla="*/ 44048 w 3893574"/>
              <a:gd name="connsiteY5" fmla="*/ 2020528 h 2020528"/>
              <a:gd name="connsiteX6" fmla="*/ 0 w 3893574"/>
              <a:gd name="connsiteY6" fmla="*/ 1976480 h 2020528"/>
              <a:gd name="connsiteX7" fmla="*/ 0 w 3893574"/>
              <a:gd name="connsiteY7" fmla="*/ 44048 h 2020528"/>
              <a:gd name="connsiteX8" fmla="*/ 44048 w 3893574"/>
              <a:gd name="connsiteY8" fmla="*/ 0 h 2020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93574" h="2020528">
                <a:moveTo>
                  <a:pt x="44048" y="0"/>
                </a:moveTo>
                <a:lnTo>
                  <a:pt x="3849526" y="0"/>
                </a:lnTo>
                <a:cubicBezTo>
                  <a:pt x="3873853" y="0"/>
                  <a:pt x="3893574" y="19721"/>
                  <a:pt x="3893574" y="44048"/>
                </a:cubicBezTo>
                <a:lnTo>
                  <a:pt x="3893574" y="1976480"/>
                </a:lnTo>
                <a:cubicBezTo>
                  <a:pt x="3893574" y="2000807"/>
                  <a:pt x="3873853" y="2020528"/>
                  <a:pt x="3849526" y="2020528"/>
                </a:cubicBezTo>
                <a:lnTo>
                  <a:pt x="44048" y="2020528"/>
                </a:lnTo>
                <a:cubicBezTo>
                  <a:pt x="19721" y="2020528"/>
                  <a:pt x="0" y="2000807"/>
                  <a:pt x="0" y="1976480"/>
                </a:cubicBezTo>
                <a:lnTo>
                  <a:pt x="0" y="44048"/>
                </a:lnTo>
                <a:cubicBezTo>
                  <a:pt x="0" y="19721"/>
                  <a:pt x="19721" y="0"/>
                  <a:pt x="44048" y="0"/>
                </a:cubicBezTo>
                <a:close/>
              </a:path>
            </a:pathLst>
          </a:custGeom>
          <a:noFill/>
          <a:effectLst>
            <a:outerShdw blurRad="1066800" dist="736600" dir="5400000" sx="85000" sy="85000" algn="t" rotWithShape="0">
              <a:prstClr val="black">
                <a:alpha val="40000"/>
              </a:prstClr>
            </a:outerShdw>
          </a:effectLst>
        </p:spPr>
        <p:txBody>
          <a:bodyPr wrap="square" anchor="b">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Image Placeholder</a:t>
            </a:r>
          </a:p>
        </p:txBody>
      </p:sp>
      <p:sp>
        <p:nvSpPr>
          <p:cNvPr id="17" name="Picture Placeholder 16">
            <a:extLst>
              <a:ext uri="{FF2B5EF4-FFF2-40B4-BE49-F238E27FC236}">
                <a16:creationId xmlns:a16="http://schemas.microsoft.com/office/drawing/2014/main" id="{FB21AEC5-9383-420A-B4D2-1FC524291BEF}"/>
              </a:ext>
            </a:extLst>
          </p:cNvPr>
          <p:cNvSpPr>
            <a:spLocks noGrp="1"/>
          </p:cNvSpPr>
          <p:nvPr>
            <p:ph type="pic" sz="quarter" idx="12" hasCustomPrompt="1"/>
          </p:nvPr>
        </p:nvSpPr>
        <p:spPr>
          <a:xfrm>
            <a:off x="1533832" y="5744497"/>
            <a:ext cx="3893574" cy="2020528"/>
          </a:xfrm>
          <a:custGeom>
            <a:avLst/>
            <a:gdLst>
              <a:gd name="connsiteX0" fmla="*/ 44048 w 3893574"/>
              <a:gd name="connsiteY0" fmla="*/ 0 h 2020528"/>
              <a:gd name="connsiteX1" fmla="*/ 3849526 w 3893574"/>
              <a:gd name="connsiteY1" fmla="*/ 0 h 2020528"/>
              <a:gd name="connsiteX2" fmla="*/ 3893574 w 3893574"/>
              <a:gd name="connsiteY2" fmla="*/ 44048 h 2020528"/>
              <a:gd name="connsiteX3" fmla="*/ 3893574 w 3893574"/>
              <a:gd name="connsiteY3" fmla="*/ 1976480 h 2020528"/>
              <a:gd name="connsiteX4" fmla="*/ 3849526 w 3893574"/>
              <a:gd name="connsiteY4" fmla="*/ 2020528 h 2020528"/>
              <a:gd name="connsiteX5" fmla="*/ 44048 w 3893574"/>
              <a:gd name="connsiteY5" fmla="*/ 2020528 h 2020528"/>
              <a:gd name="connsiteX6" fmla="*/ 0 w 3893574"/>
              <a:gd name="connsiteY6" fmla="*/ 1976480 h 2020528"/>
              <a:gd name="connsiteX7" fmla="*/ 0 w 3893574"/>
              <a:gd name="connsiteY7" fmla="*/ 44048 h 2020528"/>
              <a:gd name="connsiteX8" fmla="*/ 44048 w 3893574"/>
              <a:gd name="connsiteY8" fmla="*/ 0 h 2020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93574" h="2020528">
                <a:moveTo>
                  <a:pt x="44048" y="0"/>
                </a:moveTo>
                <a:lnTo>
                  <a:pt x="3849526" y="0"/>
                </a:lnTo>
                <a:cubicBezTo>
                  <a:pt x="3873853" y="0"/>
                  <a:pt x="3893574" y="19721"/>
                  <a:pt x="3893574" y="44048"/>
                </a:cubicBezTo>
                <a:lnTo>
                  <a:pt x="3893574" y="1976480"/>
                </a:lnTo>
                <a:cubicBezTo>
                  <a:pt x="3893574" y="2000807"/>
                  <a:pt x="3873853" y="2020528"/>
                  <a:pt x="3849526" y="2020528"/>
                </a:cubicBezTo>
                <a:lnTo>
                  <a:pt x="44048" y="2020528"/>
                </a:lnTo>
                <a:cubicBezTo>
                  <a:pt x="19721" y="2020528"/>
                  <a:pt x="0" y="2000807"/>
                  <a:pt x="0" y="1976480"/>
                </a:cubicBezTo>
                <a:lnTo>
                  <a:pt x="0" y="44048"/>
                </a:lnTo>
                <a:cubicBezTo>
                  <a:pt x="0" y="19721"/>
                  <a:pt x="19721" y="0"/>
                  <a:pt x="44048" y="0"/>
                </a:cubicBezTo>
                <a:close/>
              </a:path>
            </a:pathLst>
          </a:custGeom>
          <a:noFill/>
          <a:effectLst>
            <a:outerShdw blurRad="1066800" dist="736600" dir="5400000" sx="85000" sy="85000" algn="t" rotWithShape="0">
              <a:prstClr val="black">
                <a:alpha val="40000"/>
              </a:prstClr>
            </a:outerShdw>
          </a:effectLst>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Image Placeholder</a:t>
            </a:r>
          </a:p>
          <a:p>
            <a:endParaRPr lang="en-US" dirty="0"/>
          </a:p>
        </p:txBody>
      </p:sp>
      <p:sp>
        <p:nvSpPr>
          <p:cNvPr id="16" name="Picture Placeholder 15">
            <a:extLst>
              <a:ext uri="{FF2B5EF4-FFF2-40B4-BE49-F238E27FC236}">
                <a16:creationId xmlns:a16="http://schemas.microsoft.com/office/drawing/2014/main" id="{A45AF888-4FA0-442B-9915-D956BCBB3A69}"/>
              </a:ext>
            </a:extLst>
          </p:cNvPr>
          <p:cNvSpPr>
            <a:spLocks noGrp="1"/>
          </p:cNvSpPr>
          <p:nvPr>
            <p:ph type="pic" sz="quarter" idx="10" hasCustomPrompt="1"/>
          </p:nvPr>
        </p:nvSpPr>
        <p:spPr>
          <a:xfrm>
            <a:off x="1533832" y="3527323"/>
            <a:ext cx="3893574" cy="2020528"/>
          </a:xfrm>
          <a:custGeom>
            <a:avLst/>
            <a:gdLst>
              <a:gd name="connsiteX0" fmla="*/ 44048 w 3893574"/>
              <a:gd name="connsiteY0" fmla="*/ 0 h 2020528"/>
              <a:gd name="connsiteX1" fmla="*/ 3849526 w 3893574"/>
              <a:gd name="connsiteY1" fmla="*/ 0 h 2020528"/>
              <a:gd name="connsiteX2" fmla="*/ 3893574 w 3893574"/>
              <a:gd name="connsiteY2" fmla="*/ 44048 h 2020528"/>
              <a:gd name="connsiteX3" fmla="*/ 3893574 w 3893574"/>
              <a:gd name="connsiteY3" fmla="*/ 1976480 h 2020528"/>
              <a:gd name="connsiteX4" fmla="*/ 3849526 w 3893574"/>
              <a:gd name="connsiteY4" fmla="*/ 2020528 h 2020528"/>
              <a:gd name="connsiteX5" fmla="*/ 44048 w 3893574"/>
              <a:gd name="connsiteY5" fmla="*/ 2020528 h 2020528"/>
              <a:gd name="connsiteX6" fmla="*/ 0 w 3893574"/>
              <a:gd name="connsiteY6" fmla="*/ 1976480 h 2020528"/>
              <a:gd name="connsiteX7" fmla="*/ 0 w 3893574"/>
              <a:gd name="connsiteY7" fmla="*/ 44048 h 2020528"/>
              <a:gd name="connsiteX8" fmla="*/ 44048 w 3893574"/>
              <a:gd name="connsiteY8" fmla="*/ 0 h 2020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93574" h="2020528">
                <a:moveTo>
                  <a:pt x="44048" y="0"/>
                </a:moveTo>
                <a:lnTo>
                  <a:pt x="3849526" y="0"/>
                </a:lnTo>
                <a:cubicBezTo>
                  <a:pt x="3873853" y="0"/>
                  <a:pt x="3893574" y="19721"/>
                  <a:pt x="3893574" y="44048"/>
                </a:cubicBezTo>
                <a:lnTo>
                  <a:pt x="3893574" y="1976480"/>
                </a:lnTo>
                <a:cubicBezTo>
                  <a:pt x="3893574" y="2000807"/>
                  <a:pt x="3873853" y="2020528"/>
                  <a:pt x="3849526" y="2020528"/>
                </a:cubicBezTo>
                <a:lnTo>
                  <a:pt x="44048" y="2020528"/>
                </a:lnTo>
                <a:cubicBezTo>
                  <a:pt x="19721" y="2020528"/>
                  <a:pt x="0" y="2000807"/>
                  <a:pt x="0" y="1976480"/>
                </a:cubicBezTo>
                <a:lnTo>
                  <a:pt x="0" y="44048"/>
                </a:lnTo>
                <a:cubicBezTo>
                  <a:pt x="0" y="19721"/>
                  <a:pt x="19721" y="0"/>
                  <a:pt x="44048" y="0"/>
                </a:cubicBezTo>
                <a:close/>
              </a:path>
            </a:pathLst>
          </a:custGeom>
          <a:noFill/>
          <a:effectLst>
            <a:outerShdw blurRad="1066800" dist="736600" dir="5400000" sx="85000" sy="85000" algn="t" rotWithShape="0">
              <a:prstClr val="black">
                <a:alpha val="40000"/>
              </a:prstClr>
            </a:outerShdw>
          </a:effectLst>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Image Placeholder</a:t>
            </a:r>
          </a:p>
          <a:p>
            <a:endParaRPr lang="en-US" dirty="0"/>
          </a:p>
        </p:txBody>
      </p:sp>
    </p:spTree>
    <p:extLst>
      <p:ext uri="{BB962C8B-B14F-4D97-AF65-F5344CB8AC3E}">
        <p14:creationId xmlns:p14="http://schemas.microsoft.com/office/powerpoint/2010/main" val="3849620425"/>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60_Custom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24C2CAC-FDC6-4229-A8D4-AF911581DB20}"/>
              </a:ext>
            </a:extLst>
          </p:cNvPr>
          <p:cNvSpPr>
            <a:spLocks noGrp="1"/>
          </p:cNvSpPr>
          <p:nvPr>
            <p:ph type="pic" sz="quarter" idx="10" hasCustomPrompt="1"/>
          </p:nvPr>
        </p:nvSpPr>
        <p:spPr>
          <a:xfrm>
            <a:off x="3" y="2"/>
            <a:ext cx="12191999" cy="3538633"/>
          </a:xfrm>
          <a:custGeom>
            <a:avLst/>
            <a:gdLst>
              <a:gd name="connsiteX0" fmla="*/ 0 w 12191999"/>
              <a:gd name="connsiteY0" fmla="*/ 0 h 3538633"/>
              <a:gd name="connsiteX1" fmla="*/ 12191999 w 12191999"/>
              <a:gd name="connsiteY1" fmla="*/ 0 h 3538633"/>
              <a:gd name="connsiteX2" fmla="*/ 12191999 w 12191999"/>
              <a:gd name="connsiteY2" fmla="*/ 3312250 h 3538633"/>
              <a:gd name="connsiteX3" fmla="*/ 11327602 w 12191999"/>
              <a:gd name="connsiteY3" fmla="*/ 3374383 h 3538633"/>
              <a:gd name="connsiteX4" fmla="*/ 6095999 w 12191999"/>
              <a:gd name="connsiteY4" fmla="*/ 3538633 h 3538633"/>
              <a:gd name="connsiteX5" fmla="*/ 864396 w 12191999"/>
              <a:gd name="connsiteY5" fmla="*/ 3374383 h 3538633"/>
              <a:gd name="connsiteX6" fmla="*/ 0 w 12191999"/>
              <a:gd name="connsiteY6" fmla="*/ 3312251 h 3538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1999" h="3538633">
                <a:moveTo>
                  <a:pt x="0" y="0"/>
                </a:moveTo>
                <a:lnTo>
                  <a:pt x="12191999" y="0"/>
                </a:lnTo>
                <a:lnTo>
                  <a:pt x="12191999" y="3312250"/>
                </a:lnTo>
                <a:lnTo>
                  <a:pt x="11327602" y="3374383"/>
                </a:lnTo>
                <a:cubicBezTo>
                  <a:pt x="9637747" y="3482077"/>
                  <a:pt x="7888080" y="3538633"/>
                  <a:pt x="6095999" y="3538633"/>
                </a:cubicBezTo>
                <a:cubicBezTo>
                  <a:pt x="4303918" y="3538633"/>
                  <a:pt x="2554251" y="3482077"/>
                  <a:pt x="864396" y="3374383"/>
                </a:cubicBezTo>
                <a:lnTo>
                  <a:pt x="0" y="3312251"/>
                </a:lnTo>
                <a:close/>
              </a:path>
            </a:pathLst>
          </a:custGeom>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Image Placeholder</a:t>
            </a:r>
          </a:p>
          <a:p>
            <a:endParaRPr lang="en-US" dirty="0"/>
          </a:p>
        </p:txBody>
      </p:sp>
    </p:spTree>
    <p:extLst>
      <p:ext uri="{BB962C8B-B14F-4D97-AF65-F5344CB8AC3E}">
        <p14:creationId xmlns:p14="http://schemas.microsoft.com/office/powerpoint/2010/main" val="2342534429"/>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About Us Section Slide">
    <p:spTree>
      <p:nvGrpSpPr>
        <p:cNvPr id="1" name=""/>
        <p:cNvGrpSpPr/>
        <p:nvPr/>
      </p:nvGrpSpPr>
      <p:grpSpPr>
        <a:xfrm>
          <a:off x="0" y="0"/>
          <a:ext cx="0" cy="0"/>
          <a:chOff x="0" y="0"/>
          <a:chExt cx="0" cy="0"/>
        </a:xfrm>
      </p:grpSpPr>
      <p:sp>
        <p:nvSpPr>
          <p:cNvPr id="96" name="Picture Placeholder 95"/>
          <p:cNvSpPr>
            <a:spLocks noGrp="1"/>
          </p:cNvSpPr>
          <p:nvPr>
            <p:ph type="pic" sz="quarter" idx="13"/>
          </p:nvPr>
        </p:nvSpPr>
        <p:spPr>
          <a:xfrm>
            <a:off x="6716803" y="745067"/>
            <a:ext cx="5069148" cy="5128276"/>
          </a:xfrm>
          <a:custGeom>
            <a:avLst/>
            <a:gdLst>
              <a:gd name="connsiteX0" fmla="*/ 2715847 w 3801861"/>
              <a:gd name="connsiteY0" fmla="*/ 999408 h 3846207"/>
              <a:gd name="connsiteX1" fmla="*/ 3004433 w 3801861"/>
              <a:gd name="connsiteY1" fmla="*/ 999408 h 3846207"/>
              <a:gd name="connsiteX2" fmla="*/ 1977716 w 3801861"/>
              <a:gd name="connsiteY2" fmla="*/ 3845344 h 3846207"/>
              <a:gd name="connsiteX3" fmla="*/ 1688819 w 3801861"/>
              <a:gd name="connsiteY3" fmla="*/ 3846207 h 3846207"/>
              <a:gd name="connsiteX4" fmla="*/ 375075 w 3801861"/>
              <a:gd name="connsiteY4" fmla="*/ 968397 h 3846207"/>
              <a:gd name="connsiteX5" fmla="*/ 663661 w 3801861"/>
              <a:gd name="connsiteY5" fmla="*/ 968397 h 3846207"/>
              <a:gd name="connsiteX6" fmla="*/ 288586 w 3801861"/>
              <a:gd name="connsiteY6" fmla="*/ 2008061 h 3846207"/>
              <a:gd name="connsiteX7" fmla="*/ 0 w 3801861"/>
              <a:gd name="connsiteY7" fmla="*/ 2008061 h 3846207"/>
              <a:gd name="connsiteX8" fmla="*/ 3513275 w 3801861"/>
              <a:gd name="connsiteY8" fmla="*/ 699169 h 3846207"/>
              <a:gd name="connsiteX9" fmla="*/ 3801861 w 3801861"/>
              <a:gd name="connsiteY9" fmla="*/ 699169 h 3846207"/>
              <a:gd name="connsiteX10" fmla="*/ 3291462 w 3801861"/>
              <a:gd name="connsiteY10" fmla="*/ 2113935 h 3846207"/>
              <a:gd name="connsiteX11" fmla="*/ 3002877 w 3801861"/>
              <a:gd name="connsiteY11" fmla="*/ 2113935 h 3846207"/>
              <a:gd name="connsiteX12" fmla="*/ 814957 w 3801861"/>
              <a:gd name="connsiteY12" fmla="*/ 685709 h 3846207"/>
              <a:gd name="connsiteX13" fmla="*/ 1103543 w 3801861"/>
              <a:gd name="connsiteY13" fmla="*/ 685709 h 3846207"/>
              <a:gd name="connsiteX14" fmla="*/ 513100 w 3801861"/>
              <a:gd name="connsiteY14" fmla="*/ 2322344 h 3846207"/>
              <a:gd name="connsiteX15" fmla="*/ 224515 w 3801861"/>
              <a:gd name="connsiteY15" fmla="*/ 2322344 h 3846207"/>
              <a:gd name="connsiteX16" fmla="*/ 2152597 w 3801861"/>
              <a:gd name="connsiteY16" fmla="*/ 685564 h 3846207"/>
              <a:gd name="connsiteX17" fmla="*/ 2441183 w 3801861"/>
              <a:gd name="connsiteY17" fmla="*/ 685564 h 3846207"/>
              <a:gd name="connsiteX18" fmla="*/ 1414466 w 3801861"/>
              <a:gd name="connsiteY18" fmla="*/ 3531500 h 3846207"/>
              <a:gd name="connsiteX19" fmla="*/ 1125569 w 3801861"/>
              <a:gd name="connsiteY19" fmla="*/ 3532363 h 3846207"/>
              <a:gd name="connsiteX20" fmla="*/ 1594584 w 3801861"/>
              <a:gd name="connsiteY20" fmla="*/ 406402 h 3846207"/>
              <a:gd name="connsiteX21" fmla="*/ 1883170 w 3801861"/>
              <a:gd name="connsiteY21" fmla="*/ 406402 h 3846207"/>
              <a:gd name="connsiteX22" fmla="*/ 1778805 w 3801861"/>
              <a:gd name="connsiteY22" fmla="*/ 695692 h 3846207"/>
              <a:gd name="connsiteX23" fmla="*/ 1779337 w 3801861"/>
              <a:gd name="connsiteY23" fmla="*/ 695692 h 3846207"/>
              <a:gd name="connsiteX24" fmla="*/ 680132 w 3801861"/>
              <a:gd name="connsiteY24" fmla="*/ 3742555 h 3846207"/>
              <a:gd name="connsiteX25" fmla="*/ 391235 w 3801861"/>
              <a:gd name="connsiteY25" fmla="*/ 3743418 h 3846207"/>
              <a:gd name="connsiteX26" fmla="*/ 1428027 w 3801861"/>
              <a:gd name="connsiteY26" fmla="*/ 869560 h 3846207"/>
              <a:gd name="connsiteX27" fmla="*/ 1427493 w 3801861"/>
              <a:gd name="connsiteY27" fmla="*/ 869561 h 3846207"/>
              <a:gd name="connsiteX28" fmla="*/ 3290048 w 3801861"/>
              <a:gd name="connsiteY28" fmla="*/ 381325 h 3846207"/>
              <a:gd name="connsiteX29" fmla="*/ 3578634 w 3801861"/>
              <a:gd name="connsiteY29" fmla="*/ 381325 h 3846207"/>
              <a:gd name="connsiteX30" fmla="*/ 2616998 w 3801861"/>
              <a:gd name="connsiteY30" fmla="*/ 3046863 h 3846207"/>
              <a:gd name="connsiteX31" fmla="*/ 2328101 w 3801861"/>
              <a:gd name="connsiteY31" fmla="*/ 3047726 h 3846207"/>
              <a:gd name="connsiteX32" fmla="*/ 1962856 w 3801861"/>
              <a:gd name="connsiteY32" fmla="*/ 313699 h 3846207"/>
              <a:gd name="connsiteX33" fmla="*/ 2251441 w 3801861"/>
              <a:gd name="connsiteY33" fmla="*/ 313699 h 3846207"/>
              <a:gd name="connsiteX34" fmla="*/ 1265408 w 3801861"/>
              <a:gd name="connsiteY34" fmla="*/ 3046863 h 3846207"/>
              <a:gd name="connsiteX35" fmla="*/ 976511 w 3801861"/>
              <a:gd name="connsiteY35" fmla="*/ 3047726 h 3846207"/>
              <a:gd name="connsiteX36" fmla="*/ 1400233 w 3801861"/>
              <a:gd name="connsiteY36" fmla="*/ 1 h 3846207"/>
              <a:gd name="connsiteX37" fmla="*/ 1688819 w 3801861"/>
              <a:gd name="connsiteY37" fmla="*/ 1 h 3846207"/>
              <a:gd name="connsiteX38" fmla="*/ 589614 w 3801861"/>
              <a:gd name="connsiteY38" fmla="*/ 3046863 h 3846207"/>
              <a:gd name="connsiteX39" fmla="*/ 300717 w 3801861"/>
              <a:gd name="connsiteY39" fmla="*/ 3047726 h 3846207"/>
              <a:gd name="connsiteX40" fmla="*/ 2751822 w 3801861"/>
              <a:gd name="connsiteY40" fmla="*/ 0 h 3846207"/>
              <a:gd name="connsiteX41" fmla="*/ 3040408 w 3801861"/>
              <a:gd name="connsiteY41" fmla="*/ 0 h 3846207"/>
              <a:gd name="connsiteX42" fmla="*/ 2019976 w 3801861"/>
              <a:gd name="connsiteY42" fmla="*/ 2828515 h 3846207"/>
              <a:gd name="connsiteX43" fmla="*/ 2020557 w 3801861"/>
              <a:gd name="connsiteY43" fmla="*/ 2828515 h 3846207"/>
              <a:gd name="connsiteX44" fmla="*/ 1877951 w 3801861"/>
              <a:gd name="connsiteY44" fmla="*/ 3223803 h 3846207"/>
              <a:gd name="connsiteX45" fmla="*/ 1878406 w 3801861"/>
              <a:gd name="connsiteY45" fmla="*/ 3223803 h 3846207"/>
              <a:gd name="connsiteX46" fmla="*/ 1711626 w 3801861"/>
              <a:gd name="connsiteY46" fmla="*/ 3686099 h 3846207"/>
              <a:gd name="connsiteX47" fmla="*/ 1422729 w 3801861"/>
              <a:gd name="connsiteY47" fmla="*/ 3686962 h 3846207"/>
              <a:gd name="connsiteX48" fmla="*/ 1565335 w 3801861"/>
              <a:gd name="connsiteY48" fmla="*/ 3291673 h 3846207"/>
              <a:gd name="connsiteX49" fmla="*/ 1564880 w 3801861"/>
              <a:gd name="connsiteY49" fmla="*/ 3291674 h 3846207"/>
              <a:gd name="connsiteX50" fmla="*/ 1652888 w 3801861"/>
              <a:gd name="connsiteY50" fmla="*/ 3047724 h 3846207"/>
              <a:gd name="connsiteX51" fmla="*/ 1652306 w 3801861"/>
              <a:gd name="connsiteY51" fmla="*/ 3047726 h 3846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801861" h="3846207">
                <a:moveTo>
                  <a:pt x="2715847" y="999408"/>
                </a:moveTo>
                <a:lnTo>
                  <a:pt x="3004433" y="999408"/>
                </a:lnTo>
                <a:lnTo>
                  <a:pt x="1977716" y="3845344"/>
                </a:lnTo>
                <a:lnTo>
                  <a:pt x="1688819" y="3846207"/>
                </a:lnTo>
                <a:close/>
                <a:moveTo>
                  <a:pt x="375075" y="968397"/>
                </a:moveTo>
                <a:lnTo>
                  <a:pt x="663661" y="968397"/>
                </a:lnTo>
                <a:lnTo>
                  <a:pt x="288586" y="2008061"/>
                </a:lnTo>
                <a:lnTo>
                  <a:pt x="0" y="2008061"/>
                </a:lnTo>
                <a:close/>
                <a:moveTo>
                  <a:pt x="3513275" y="699169"/>
                </a:moveTo>
                <a:lnTo>
                  <a:pt x="3801861" y="699169"/>
                </a:lnTo>
                <a:lnTo>
                  <a:pt x="3291462" y="2113935"/>
                </a:lnTo>
                <a:lnTo>
                  <a:pt x="3002877" y="2113935"/>
                </a:lnTo>
                <a:close/>
                <a:moveTo>
                  <a:pt x="814957" y="685709"/>
                </a:moveTo>
                <a:lnTo>
                  <a:pt x="1103543" y="685709"/>
                </a:lnTo>
                <a:lnTo>
                  <a:pt x="513100" y="2322344"/>
                </a:lnTo>
                <a:lnTo>
                  <a:pt x="224515" y="2322344"/>
                </a:lnTo>
                <a:close/>
                <a:moveTo>
                  <a:pt x="2152597" y="685564"/>
                </a:moveTo>
                <a:lnTo>
                  <a:pt x="2441183" y="685564"/>
                </a:lnTo>
                <a:lnTo>
                  <a:pt x="1414466" y="3531500"/>
                </a:lnTo>
                <a:lnTo>
                  <a:pt x="1125569" y="3532363"/>
                </a:lnTo>
                <a:close/>
                <a:moveTo>
                  <a:pt x="1594584" y="406402"/>
                </a:moveTo>
                <a:lnTo>
                  <a:pt x="1883170" y="406402"/>
                </a:lnTo>
                <a:lnTo>
                  <a:pt x="1778805" y="695692"/>
                </a:lnTo>
                <a:lnTo>
                  <a:pt x="1779337" y="695692"/>
                </a:lnTo>
                <a:lnTo>
                  <a:pt x="680132" y="3742555"/>
                </a:lnTo>
                <a:lnTo>
                  <a:pt x="391235" y="3743418"/>
                </a:lnTo>
                <a:lnTo>
                  <a:pt x="1428027" y="869560"/>
                </a:lnTo>
                <a:lnTo>
                  <a:pt x="1427493" y="869561"/>
                </a:lnTo>
                <a:close/>
                <a:moveTo>
                  <a:pt x="3290048" y="381325"/>
                </a:moveTo>
                <a:lnTo>
                  <a:pt x="3578634" y="381325"/>
                </a:lnTo>
                <a:lnTo>
                  <a:pt x="2616998" y="3046863"/>
                </a:lnTo>
                <a:lnTo>
                  <a:pt x="2328101" y="3047726"/>
                </a:lnTo>
                <a:close/>
                <a:moveTo>
                  <a:pt x="1962856" y="313699"/>
                </a:moveTo>
                <a:lnTo>
                  <a:pt x="2251441" y="313699"/>
                </a:lnTo>
                <a:lnTo>
                  <a:pt x="1265408" y="3046863"/>
                </a:lnTo>
                <a:lnTo>
                  <a:pt x="976511" y="3047726"/>
                </a:lnTo>
                <a:close/>
                <a:moveTo>
                  <a:pt x="1400233" y="1"/>
                </a:moveTo>
                <a:lnTo>
                  <a:pt x="1688819" y="1"/>
                </a:lnTo>
                <a:lnTo>
                  <a:pt x="589614" y="3046863"/>
                </a:lnTo>
                <a:lnTo>
                  <a:pt x="300717" y="3047726"/>
                </a:lnTo>
                <a:close/>
                <a:moveTo>
                  <a:pt x="2751822" y="0"/>
                </a:moveTo>
                <a:lnTo>
                  <a:pt x="3040408" y="0"/>
                </a:lnTo>
                <a:lnTo>
                  <a:pt x="2019976" y="2828515"/>
                </a:lnTo>
                <a:lnTo>
                  <a:pt x="2020557" y="2828515"/>
                </a:lnTo>
                <a:lnTo>
                  <a:pt x="1877951" y="3223803"/>
                </a:lnTo>
                <a:lnTo>
                  <a:pt x="1878406" y="3223803"/>
                </a:lnTo>
                <a:lnTo>
                  <a:pt x="1711626" y="3686099"/>
                </a:lnTo>
                <a:lnTo>
                  <a:pt x="1422729" y="3686962"/>
                </a:lnTo>
                <a:lnTo>
                  <a:pt x="1565335" y="3291673"/>
                </a:lnTo>
                <a:lnTo>
                  <a:pt x="1564880" y="3291674"/>
                </a:lnTo>
                <a:lnTo>
                  <a:pt x="1652888" y="3047724"/>
                </a:lnTo>
                <a:lnTo>
                  <a:pt x="1652306" y="3047726"/>
                </a:lnTo>
                <a:close/>
              </a:path>
            </a:pathLst>
          </a:custGeom>
          <a:noFill/>
        </p:spPr>
        <p:txBody>
          <a:bodyPr wrap="square">
            <a:noAutofit/>
          </a:bodyPr>
          <a:lstStyle>
            <a:lvl1pPr>
              <a:defRPr sz="1600">
                <a:solidFill>
                  <a:schemeClr val="bg1"/>
                </a:solidFill>
                <a:latin typeface="Lato" panose="020F0502020204030203" pitchFamily="34" charset="0"/>
              </a:defRPr>
            </a:lvl1pPr>
          </a:lstStyle>
          <a:p>
            <a:endParaRPr lang="en-US" dirty="0"/>
          </a:p>
        </p:txBody>
      </p:sp>
    </p:spTree>
    <p:extLst>
      <p:ext uri="{BB962C8B-B14F-4D97-AF65-F5344CB8AC3E}">
        <p14:creationId xmlns:p14="http://schemas.microsoft.com/office/powerpoint/2010/main" val="2361787920"/>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extLst>
    <p:ext uri="{DCECCB84-F9BA-43D5-87BE-67443E8EF086}">
      <p15:sldGuideLst xmlns:p15="http://schemas.microsoft.com/office/powerpoint/2012/main">
        <p15:guide id="1" orient="horz" pos="324">
          <p15:clr>
            <a:srgbClr val="FBAE40"/>
          </p15:clr>
        </p15:guide>
        <p15:guide id="2" pos="402">
          <p15:clr>
            <a:srgbClr val="FBAE40"/>
          </p15:clr>
        </p15:guide>
        <p15:guide id="3" pos="5355">
          <p15:clr>
            <a:srgbClr val="FBAE40"/>
          </p15:clr>
        </p15:guide>
        <p15:guide id="4" orient="horz" pos="2916">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
        <p:nvSpPr>
          <p:cNvPr id="2" name="Text Placeholder 6"/>
          <p:cNvSpPr>
            <a:spLocks noGrp="1"/>
          </p:cNvSpPr>
          <p:nvPr>
            <p:ph type="body" sz="quarter" idx="11" hasCustomPrompt="1"/>
          </p:nvPr>
        </p:nvSpPr>
        <p:spPr>
          <a:xfrm>
            <a:off x="850900" y="685801"/>
            <a:ext cx="10483851" cy="378177"/>
          </a:xfrm>
          <a:prstGeom prst="rect">
            <a:avLst/>
          </a:prstGeom>
        </p:spPr>
        <p:txBody>
          <a:bodyPr lIns="0" tIns="0" rIns="0" bIns="0">
            <a:noAutofit/>
          </a:bodyPr>
          <a:lstStyle>
            <a:lvl1pPr marL="0" indent="0">
              <a:spcBef>
                <a:spcPts val="0"/>
              </a:spcBef>
              <a:buFontTx/>
              <a:buNone/>
              <a:defRPr sz="3200" cap="all" spc="67" baseline="0">
                <a:solidFill>
                  <a:schemeClr val="accent1"/>
                </a:solidFill>
                <a:latin typeface="Lato Black" panose="020F0A02020204030203" pitchFamily="34" charset="0"/>
              </a:defRPr>
            </a:lvl1pPr>
          </a:lstStyle>
          <a:p>
            <a:pPr lvl="0"/>
            <a:r>
              <a:rPr lang="en-US" dirty="0"/>
              <a:t>Click to edit title</a:t>
            </a:r>
          </a:p>
        </p:txBody>
      </p:sp>
      <p:cxnSp>
        <p:nvCxnSpPr>
          <p:cNvPr id="3" name="Straight Connector 2"/>
          <p:cNvCxnSpPr/>
          <p:nvPr userDrawn="1"/>
        </p:nvCxnSpPr>
        <p:spPr>
          <a:xfrm>
            <a:off x="853064" y="1411284"/>
            <a:ext cx="6096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Text Placeholder 6"/>
          <p:cNvSpPr>
            <a:spLocks noGrp="1"/>
          </p:cNvSpPr>
          <p:nvPr>
            <p:ph type="body" sz="quarter" idx="12" hasCustomPrompt="1"/>
          </p:nvPr>
        </p:nvSpPr>
        <p:spPr>
          <a:xfrm>
            <a:off x="850900" y="1143652"/>
            <a:ext cx="10483851" cy="166200"/>
          </a:xfrm>
          <a:prstGeom prst="rect">
            <a:avLst/>
          </a:prstGeom>
        </p:spPr>
        <p:txBody>
          <a:bodyPr lIns="0" tIns="0" rIns="0" bIns="0">
            <a:noAutofit/>
          </a:bodyPr>
          <a:lstStyle>
            <a:lvl1pPr marL="0" indent="0">
              <a:spcBef>
                <a:spcPts val="0"/>
              </a:spcBef>
              <a:buFontTx/>
              <a:buNone/>
              <a:defRPr sz="1200" cap="none" spc="0" baseline="0">
                <a:solidFill>
                  <a:schemeClr val="accent4"/>
                </a:solidFill>
                <a:latin typeface="Lato" panose="020F0502020204030203" pitchFamily="34" charset="0"/>
              </a:defRPr>
            </a:lvl1pPr>
          </a:lstStyle>
          <a:p>
            <a:pPr lvl="0"/>
            <a:r>
              <a:rPr lang="en-US" dirty="0"/>
              <a:t>Click to edit subtitle here</a:t>
            </a:r>
          </a:p>
        </p:txBody>
      </p:sp>
      <p:sp>
        <p:nvSpPr>
          <p:cNvPr id="5" name="Freeform 25"/>
          <p:cNvSpPr>
            <a:spLocks/>
          </p:cNvSpPr>
          <p:nvPr userDrawn="1"/>
        </p:nvSpPr>
        <p:spPr bwMode="auto">
          <a:xfrm>
            <a:off x="10761489" y="6231466"/>
            <a:ext cx="257012" cy="626532"/>
          </a:xfrm>
          <a:custGeom>
            <a:avLst/>
            <a:gdLst>
              <a:gd name="T0" fmla="*/ 1080 w 1229"/>
              <a:gd name="T1" fmla="*/ 0 h 2996"/>
              <a:gd name="T2" fmla="*/ 0 w 1229"/>
              <a:gd name="T3" fmla="*/ 2996 h 2996"/>
              <a:gd name="T4" fmla="*/ 149 w 1229"/>
              <a:gd name="T5" fmla="*/ 2996 h 2996"/>
              <a:gd name="T6" fmla="*/ 1229 w 1229"/>
              <a:gd name="T7" fmla="*/ 0 h 2996"/>
              <a:gd name="T8" fmla="*/ 1080 w 1229"/>
              <a:gd name="T9" fmla="*/ 0 h 2996"/>
            </a:gdLst>
            <a:ahLst/>
            <a:cxnLst>
              <a:cxn ang="0">
                <a:pos x="T0" y="T1"/>
              </a:cxn>
              <a:cxn ang="0">
                <a:pos x="T2" y="T3"/>
              </a:cxn>
              <a:cxn ang="0">
                <a:pos x="T4" y="T5"/>
              </a:cxn>
              <a:cxn ang="0">
                <a:pos x="T6" y="T7"/>
              </a:cxn>
              <a:cxn ang="0">
                <a:pos x="T8" y="T9"/>
              </a:cxn>
            </a:cxnLst>
            <a:rect l="0" t="0" r="r" b="b"/>
            <a:pathLst>
              <a:path w="1229" h="2996">
                <a:moveTo>
                  <a:pt x="1080" y="0"/>
                </a:moveTo>
                <a:lnTo>
                  <a:pt x="0" y="2996"/>
                </a:lnTo>
                <a:lnTo>
                  <a:pt x="149" y="2996"/>
                </a:lnTo>
                <a:lnTo>
                  <a:pt x="1229" y="0"/>
                </a:lnTo>
                <a:lnTo>
                  <a:pt x="1080" y="0"/>
                </a:lnTo>
                <a:close/>
              </a:path>
            </a:pathLst>
          </a:custGeom>
          <a:solidFill>
            <a:schemeClr val="accent1">
              <a:lumMod val="60000"/>
              <a:lumOff val="40000"/>
            </a:schemeClr>
          </a:solidFill>
          <a:ln w="1588"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TextBox 7"/>
          <p:cNvSpPr txBox="1"/>
          <p:nvPr userDrawn="1"/>
        </p:nvSpPr>
        <p:spPr>
          <a:xfrm>
            <a:off x="11031492" y="6344119"/>
            <a:ext cx="303259" cy="164212"/>
          </a:xfrm>
          <a:prstGeom prst="rect">
            <a:avLst/>
          </a:prstGeom>
          <a:noFill/>
        </p:spPr>
        <p:txBody>
          <a:bodyPr wrap="square" lIns="0" tIns="0" rIns="0" bIns="0" rtlCol="0">
            <a:spAutoFit/>
          </a:bodyPr>
          <a:lstStyle/>
          <a:p>
            <a:pPr algn="r"/>
            <a:fld id="{B5D67274-A358-4A3D-B8D0-184382E74259}" type="slidenum">
              <a:rPr lang="en-US" sz="1067" smtClean="0">
                <a:solidFill>
                  <a:schemeClr val="accent4"/>
                </a:solidFill>
                <a:latin typeface="Lato" panose="020F0502020204030203" pitchFamily="34" charset="0"/>
              </a:rPr>
              <a:pPr algn="r"/>
              <a:t>‹#›</a:t>
            </a:fld>
            <a:endParaRPr lang="en-US" sz="1067" dirty="0">
              <a:solidFill>
                <a:schemeClr val="accent4"/>
              </a:solidFill>
              <a:latin typeface="Lato" panose="020F0502020204030203" pitchFamily="34" charset="0"/>
            </a:endParaRPr>
          </a:p>
        </p:txBody>
      </p:sp>
      <p:sp>
        <p:nvSpPr>
          <p:cNvPr id="10" name="TextBox 9"/>
          <p:cNvSpPr txBox="1"/>
          <p:nvPr userDrawn="1"/>
        </p:nvSpPr>
        <p:spPr>
          <a:xfrm>
            <a:off x="8302057" y="6344120"/>
            <a:ext cx="2321559" cy="164212"/>
          </a:xfrm>
          <a:prstGeom prst="rect">
            <a:avLst/>
          </a:prstGeom>
          <a:noFill/>
        </p:spPr>
        <p:txBody>
          <a:bodyPr wrap="square" lIns="0" tIns="0" rIns="0" bIns="0" rtlCol="0">
            <a:spAutoFit/>
          </a:bodyPr>
          <a:lstStyle/>
          <a:p>
            <a:pPr algn="r"/>
            <a:r>
              <a:rPr lang="en-US" sz="1067" dirty="0">
                <a:solidFill>
                  <a:schemeClr val="accent5"/>
                </a:solidFill>
                <a:latin typeface="Lato" panose="020F0502020204030203" pitchFamily="34" charset="0"/>
              </a:rPr>
              <a:t>Presented By: </a:t>
            </a:r>
            <a:r>
              <a:rPr lang="en-US" sz="1067" b="1" dirty="0">
                <a:solidFill>
                  <a:schemeClr val="accent1"/>
                </a:solidFill>
                <a:latin typeface="Lato" panose="020F0502020204030203" pitchFamily="34" charset="0"/>
              </a:rPr>
              <a:t>JAFAR DESIGNS</a:t>
            </a:r>
          </a:p>
        </p:txBody>
      </p:sp>
    </p:spTree>
    <p:extLst>
      <p:ext uri="{BB962C8B-B14F-4D97-AF65-F5344CB8AC3E}">
        <p14:creationId xmlns:p14="http://schemas.microsoft.com/office/powerpoint/2010/main" val="280808477"/>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750"/>
                                        <p:tgtEl>
                                          <p:spTgt spid="2">
                                            <p:txEl>
                                              <p:pRg st="0" end="0"/>
                                            </p:txEl>
                                          </p:spTgt>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wipe(left)">
                                      <p:cBhvr>
                                        <p:cTn id="11" dur="500"/>
                                        <p:tgtEl>
                                          <p:spTgt spid="4">
                                            <p:txEl>
                                              <p:pRg st="0" end="0"/>
                                            </p:txEl>
                                          </p:spTgt>
                                        </p:tgtEl>
                                      </p:cBhvr>
                                    </p:animEffect>
                                  </p:childTnLst>
                                </p:cTn>
                              </p:par>
                            </p:childTnLst>
                          </p:cTn>
                        </p:par>
                        <p:par>
                          <p:cTn id="12" fill="hold">
                            <p:stCondLst>
                              <p:cond delay="1250"/>
                            </p:stCondLst>
                            <p:childTnLst>
                              <p:par>
                                <p:cTn id="13" presetID="10"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tmplLst>
          <p:tmpl lvl="1">
            <p:tnLst>
              <p:par>
                <p:cTn presetID="22" presetClass="entr" presetSubtype="8" fill="hold" nodeType="after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750"/>
                        <p:tgtEl>
                          <p:spTgt spid="2"/>
                        </p:tgtEl>
                      </p:cBhvr>
                    </p:animEffect>
                  </p:childTnLst>
                </p:cTn>
              </p:par>
            </p:tnLst>
          </p:tmpl>
        </p:tmplLst>
      </p:bldP>
      <p:bldP spid="4" grpId="0" build="p">
        <p:tmplLst>
          <p:tmpl lvl="1">
            <p:tnLst>
              <p:par>
                <p:cTn presetID="22" presetClass="entr" presetSubtype="8" fill="hold" nodeType="after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left)">
                      <p:cBhvr>
                        <p:cTn dur="500"/>
                        <p:tgtEl>
                          <p:spTgt spid="4"/>
                        </p:tgtEl>
                      </p:cBhvr>
                    </p:animEffect>
                  </p:childTnLst>
                </p:cTn>
              </p:par>
            </p:tnLst>
          </p:tmpl>
        </p:tmplLst>
      </p:bldP>
    </p:bldLst>
  </p:timing>
  <p:extLst>
    <p:ext uri="{DCECCB84-F9BA-43D5-87BE-67443E8EF086}">
      <p15:sldGuideLst xmlns:p15="http://schemas.microsoft.com/office/powerpoint/2012/main">
        <p15:guide id="1" orient="horz" pos="324">
          <p15:clr>
            <a:srgbClr val="FBAE40"/>
          </p15:clr>
        </p15:guide>
        <p15:guide id="2" pos="402">
          <p15:clr>
            <a:srgbClr val="FBAE40"/>
          </p15:clr>
        </p15:guide>
        <p15:guide id="3" pos="5355">
          <p15:clr>
            <a:srgbClr val="FBAE40"/>
          </p15:clr>
        </p15:guide>
        <p15:guide id="4" orient="horz" pos="2916">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3_Custom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061EE2C5-4AD3-4FC2-B071-74CA222E238B}"/>
              </a:ext>
            </a:extLst>
          </p:cNvPr>
          <p:cNvSpPr>
            <a:spLocks noGrp="1"/>
          </p:cNvSpPr>
          <p:nvPr>
            <p:ph type="pic" sz="quarter" idx="10" hasCustomPrompt="1"/>
          </p:nvPr>
        </p:nvSpPr>
        <p:spPr>
          <a:xfrm>
            <a:off x="1897572" y="2789523"/>
            <a:ext cx="8396857" cy="2620154"/>
          </a:xfrm>
          <a:custGeom>
            <a:avLst/>
            <a:gdLst>
              <a:gd name="connsiteX0" fmla="*/ 3417594 w 8396857"/>
              <a:gd name="connsiteY0" fmla="*/ 448554 h 2620154"/>
              <a:gd name="connsiteX1" fmla="*/ 3229829 w 8396857"/>
              <a:gd name="connsiteY1" fmla="*/ 474949 h 2620154"/>
              <a:gd name="connsiteX2" fmla="*/ 2915208 w 8396857"/>
              <a:gd name="connsiteY2" fmla="*/ 691645 h 2620154"/>
              <a:gd name="connsiteX3" fmla="*/ 2783270 w 8396857"/>
              <a:gd name="connsiteY3" fmla="*/ 1128135 h 2620154"/>
              <a:gd name="connsiteX4" fmla="*/ 2783270 w 8396857"/>
              <a:gd name="connsiteY4" fmla="*/ 1492021 h 2620154"/>
              <a:gd name="connsiteX5" fmla="*/ 2915208 w 8396857"/>
              <a:gd name="connsiteY5" fmla="*/ 1931270 h 2620154"/>
              <a:gd name="connsiteX6" fmla="*/ 3229829 w 8396857"/>
              <a:gd name="connsiteY6" fmla="*/ 2150900 h 2620154"/>
              <a:gd name="connsiteX7" fmla="*/ 3605349 w 8396857"/>
              <a:gd name="connsiteY7" fmla="*/ 2150900 h 2620154"/>
              <a:gd name="connsiteX8" fmla="*/ 3919981 w 8396857"/>
              <a:gd name="connsiteY8" fmla="*/ 1931270 h 2620154"/>
              <a:gd name="connsiteX9" fmla="*/ 4051918 w 8396857"/>
              <a:gd name="connsiteY9" fmla="*/ 1492021 h 2620154"/>
              <a:gd name="connsiteX10" fmla="*/ 4051918 w 8396857"/>
              <a:gd name="connsiteY10" fmla="*/ 1128135 h 2620154"/>
              <a:gd name="connsiteX11" fmla="*/ 3919981 w 8396857"/>
              <a:gd name="connsiteY11" fmla="*/ 694753 h 2620154"/>
              <a:gd name="connsiteX12" fmla="*/ 3605349 w 8396857"/>
              <a:gd name="connsiteY12" fmla="*/ 476514 h 2620154"/>
              <a:gd name="connsiteX13" fmla="*/ 3417594 w 8396857"/>
              <a:gd name="connsiteY13" fmla="*/ 448554 h 2620154"/>
              <a:gd name="connsiteX14" fmla="*/ 7345068 w 8396857"/>
              <a:gd name="connsiteY14" fmla="*/ 428956 h 2620154"/>
              <a:gd name="connsiteX15" fmla="*/ 6946342 w 8396857"/>
              <a:gd name="connsiteY15" fmla="*/ 530348 h 2620154"/>
              <a:gd name="connsiteX16" fmla="*/ 6771990 w 8396857"/>
              <a:gd name="connsiteY16" fmla="*/ 839909 h 2620154"/>
              <a:gd name="connsiteX17" fmla="*/ 6937786 w 8396857"/>
              <a:gd name="connsiteY17" fmla="*/ 1156667 h 2620154"/>
              <a:gd name="connsiteX18" fmla="*/ 7341460 w 8396857"/>
              <a:gd name="connsiteY18" fmla="*/ 1265265 h 2620154"/>
              <a:gd name="connsiteX19" fmla="*/ 7753690 w 8396857"/>
              <a:gd name="connsiteY19" fmla="*/ 1158027 h 2620154"/>
              <a:gd name="connsiteX20" fmla="*/ 7925344 w 8396857"/>
              <a:gd name="connsiteY20" fmla="*/ 839909 h 2620154"/>
              <a:gd name="connsiteX21" fmla="*/ 7750092 w 8396857"/>
              <a:gd name="connsiteY21" fmla="*/ 530348 h 2620154"/>
              <a:gd name="connsiteX22" fmla="*/ 7345068 w 8396857"/>
              <a:gd name="connsiteY22" fmla="*/ 428956 h 2620154"/>
              <a:gd name="connsiteX23" fmla="*/ 4753397 w 8396857"/>
              <a:gd name="connsiteY23" fmla="*/ 47507 h 2620154"/>
              <a:gd name="connsiteX24" fmla="*/ 5617625 w 8396857"/>
              <a:gd name="connsiteY24" fmla="*/ 47507 h 2620154"/>
              <a:gd name="connsiteX25" fmla="*/ 5617625 w 8396857"/>
              <a:gd name="connsiteY25" fmla="*/ 2169578 h 2620154"/>
              <a:gd name="connsiteX26" fmla="*/ 5967097 w 8396857"/>
              <a:gd name="connsiteY26" fmla="*/ 2169578 h 2620154"/>
              <a:gd name="connsiteX27" fmla="*/ 5967097 w 8396857"/>
              <a:gd name="connsiteY27" fmla="*/ 2572638 h 2620154"/>
              <a:gd name="connsiteX28" fmla="*/ 4767801 w 8396857"/>
              <a:gd name="connsiteY28" fmla="*/ 2572638 h 2620154"/>
              <a:gd name="connsiteX29" fmla="*/ 4767811 w 8396857"/>
              <a:gd name="connsiteY29" fmla="*/ 2169578 h 2620154"/>
              <a:gd name="connsiteX30" fmla="*/ 5146102 w 8396857"/>
              <a:gd name="connsiteY30" fmla="*/ 2169578 h 2620154"/>
              <a:gd name="connsiteX31" fmla="*/ 5146102 w 8396857"/>
              <a:gd name="connsiteY31" fmla="*/ 479396 h 2620154"/>
              <a:gd name="connsiteX32" fmla="*/ 4753397 w 8396857"/>
              <a:gd name="connsiteY32" fmla="*/ 479396 h 2620154"/>
              <a:gd name="connsiteX33" fmla="*/ 983336 w 8396857"/>
              <a:gd name="connsiteY33" fmla="*/ 18689 h 2620154"/>
              <a:gd name="connsiteX34" fmla="*/ 1480294 w 8396857"/>
              <a:gd name="connsiteY34" fmla="*/ 94022 h 2620154"/>
              <a:gd name="connsiteX35" fmla="*/ 1874593 w 8396857"/>
              <a:gd name="connsiteY35" fmla="*/ 347848 h 2620154"/>
              <a:gd name="connsiteX36" fmla="*/ 2035145 w 8396857"/>
              <a:gd name="connsiteY36" fmla="*/ 821906 h 2620154"/>
              <a:gd name="connsiteX37" fmla="*/ 1890480 w 8396857"/>
              <a:gd name="connsiteY37" fmla="*/ 1304839 h 2620154"/>
              <a:gd name="connsiteX38" fmla="*/ 1520879 w 8396857"/>
              <a:gd name="connsiteY38" fmla="*/ 1529989 h 2620154"/>
              <a:gd name="connsiteX39" fmla="*/ 1022981 w 8396857"/>
              <a:gd name="connsiteY39" fmla="*/ 1585469 h 2620154"/>
              <a:gd name="connsiteX40" fmla="*/ 788037 w 8396857"/>
              <a:gd name="connsiteY40" fmla="*/ 1609636 h 2620154"/>
              <a:gd name="connsiteX41" fmla="*/ 570707 w 8396857"/>
              <a:gd name="connsiteY41" fmla="*/ 1706733 h 2620154"/>
              <a:gd name="connsiteX42" fmla="*/ 475133 w 8396857"/>
              <a:gd name="connsiteY42" fmla="*/ 1913595 h 2620154"/>
              <a:gd name="connsiteX43" fmla="*/ 475133 w 8396857"/>
              <a:gd name="connsiteY43" fmla="*/ 2129943 h 2620154"/>
              <a:gd name="connsiteX44" fmla="*/ 2042352 w 8396857"/>
              <a:gd name="connsiteY44" fmla="*/ 2129943 h 2620154"/>
              <a:gd name="connsiteX45" fmla="*/ 2042352 w 8396857"/>
              <a:gd name="connsiteY45" fmla="*/ 2572638 h 2620154"/>
              <a:gd name="connsiteX46" fmla="*/ 0 w 8396857"/>
              <a:gd name="connsiteY46" fmla="*/ 2572638 h 2620154"/>
              <a:gd name="connsiteX47" fmla="*/ 0 w 8396857"/>
              <a:gd name="connsiteY47" fmla="*/ 2242815 h 2620154"/>
              <a:gd name="connsiteX48" fmla="*/ 0 w 8396857"/>
              <a:gd name="connsiteY48" fmla="*/ 1909986 h 2620154"/>
              <a:gd name="connsiteX49" fmla="*/ 154684 w 8396857"/>
              <a:gd name="connsiteY49" fmla="*/ 1457017 h 2620154"/>
              <a:gd name="connsiteX50" fmla="*/ 536695 w 8396857"/>
              <a:gd name="connsiteY50" fmla="*/ 1223454 h 2620154"/>
              <a:gd name="connsiteX51" fmla="*/ 1022981 w 8396857"/>
              <a:gd name="connsiteY51" fmla="*/ 1157178 h 2620154"/>
              <a:gd name="connsiteX52" fmla="*/ 1248049 w 8396857"/>
              <a:gd name="connsiteY52" fmla="*/ 1137949 h 2620154"/>
              <a:gd name="connsiteX53" fmla="*/ 1465910 w 8396857"/>
              <a:gd name="connsiteY53" fmla="*/ 1046627 h 2620154"/>
              <a:gd name="connsiteX54" fmla="*/ 1563632 w 8396857"/>
              <a:gd name="connsiteY54" fmla="*/ 832722 h 2620154"/>
              <a:gd name="connsiteX55" fmla="*/ 1398725 w 8396857"/>
              <a:gd name="connsiteY55" fmla="*/ 528099 h 2620154"/>
              <a:gd name="connsiteX56" fmla="*/ 990543 w 8396857"/>
              <a:gd name="connsiteY56" fmla="*/ 428956 h 2620154"/>
              <a:gd name="connsiteX57" fmla="*/ 644527 w 8396857"/>
              <a:gd name="connsiteY57" fmla="*/ 520411 h 2620154"/>
              <a:gd name="connsiteX58" fmla="*/ 482329 w 8396857"/>
              <a:gd name="connsiteY58" fmla="*/ 782037 h 2620154"/>
              <a:gd name="connsiteX59" fmla="*/ 10806 w 8396857"/>
              <a:gd name="connsiteY59" fmla="*/ 782037 h 2620154"/>
              <a:gd name="connsiteX60" fmla="*/ 161216 w 8396857"/>
              <a:gd name="connsiteY60" fmla="*/ 347285 h 2620154"/>
              <a:gd name="connsiteX61" fmla="*/ 525348 w 8396857"/>
              <a:gd name="connsiteY61" fmla="*/ 98172 h 2620154"/>
              <a:gd name="connsiteX62" fmla="*/ 983336 w 8396857"/>
              <a:gd name="connsiteY62" fmla="*/ 18689 h 2620154"/>
              <a:gd name="connsiteX63" fmla="*/ 7345068 w 8396857"/>
              <a:gd name="connsiteY63" fmla="*/ 4275 h 2620154"/>
              <a:gd name="connsiteX64" fmla="*/ 7846822 w 8396857"/>
              <a:gd name="connsiteY64" fmla="*/ 97079 h 2620154"/>
              <a:gd name="connsiteX65" fmla="*/ 8238708 w 8396857"/>
              <a:gd name="connsiteY65" fmla="*/ 377167 h 2620154"/>
              <a:gd name="connsiteX66" fmla="*/ 8396857 w 8396857"/>
              <a:gd name="connsiteY66" fmla="*/ 847116 h 2620154"/>
              <a:gd name="connsiteX67" fmla="*/ 8396857 w 8396857"/>
              <a:gd name="connsiteY67" fmla="*/ 1787485 h 2620154"/>
              <a:gd name="connsiteX68" fmla="*/ 8243247 w 8396857"/>
              <a:gd name="connsiteY68" fmla="*/ 2251065 h 2620154"/>
              <a:gd name="connsiteX69" fmla="*/ 7859110 w 8396857"/>
              <a:gd name="connsiteY69" fmla="*/ 2523312 h 2620154"/>
              <a:gd name="connsiteX70" fmla="*/ 7359483 w 8396857"/>
              <a:gd name="connsiteY70" fmla="*/ 2612272 h 2620154"/>
              <a:gd name="connsiteX71" fmla="*/ 6844236 w 8396857"/>
              <a:gd name="connsiteY71" fmla="*/ 2536653 h 2620154"/>
              <a:gd name="connsiteX72" fmla="*/ 6461284 w 8396857"/>
              <a:gd name="connsiteY72" fmla="*/ 2295412 h 2620154"/>
              <a:gd name="connsiteX73" fmla="*/ 6311263 w 8396857"/>
              <a:gd name="connsiteY73" fmla="*/ 1866937 h 2620154"/>
              <a:gd name="connsiteX74" fmla="*/ 6786404 w 8396857"/>
              <a:gd name="connsiteY74" fmla="*/ 1866937 h 2620154"/>
              <a:gd name="connsiteX75" fmla="*/ 6873044 w 8396857"/>
              <a:gd name="connsiteY75" fmla="*/ 2052975 h 2620154"/>
              <a:gd name="connsiteX76" fmla="*/ 7085426 w 8396857"/>
              <a:gd name="connsiteY76" fmla="*/ 2164650 h 2620154"/>
              <a:gd name="connsiteX77" fmla="*/ 7352276 w 8396857"/>
              <a:gd name="connsiteY77" fmla="*/ 2201995 h 2620154"/>
              <a:gd name="connsiteX78" fmla="*/ 7627396 w 8396857"/>
              <a:gd name="connsiteY78" fmla="*/ 2154182 h 2620154"/>
              <a:gd name="connsiteX79" fmla="*/ 7840044 w 8396857"/>
              <a:gd name="connsiteY79" fmla="*/ 2009415 h 2620154"/>
              <a:gd name="connsiteX80" fmla="*/ 7925344 w 8396857"/>
              <a:gd name="connsiteY80" fmla="*/ 1776505 h 2620154"/>
              <a:gd name="connsiteX81" fmla="*/ 7925344 w 8396857"/>
              <a:gd name="connsiteY81" fmla="*/ 1412824 h 2620154"/>
              <a:gd name="connsiteX82" fmla="*/ 7665844 w 8396857"/>
              <a:gd name="connsiteY82" fmla="*/ 1610760 h 2620154"/>
              <a:gd name="connsiteX83" fmla="*/ 7341460 w 8396857"/>
              <a:gd name="connsiteY83" fmla="*/ 1679142 h 2620154"/>
              <a:gd name="connsiteX84" fmla="*/ 6845708 w 8396857"/>
              <a:gd name="connsiteY84" fmla="*/ 1600875 h 2620154"/>
              <a:gd name="connsiteX85" fmla="*/ 6457420 w 8396857"/>
              <a:gd name="connsiteY85" fmla="*/ 1336100 h 2620154"/>
              <a:gd name="connsiteX86" fmla="*/ 6300467 w 8396857"/>
              <a:gd name="connsiteY86" fmla="*/ 839909 h 2620154"/>
              <a:gd name="connsiteX87" fmla="*/ 6458350 w 8396857"/>
              <a:gd name="connsiteY87" fmla="*/ 375030 h 2620154"/>
              <a:gd name="connsiteX88" fmla="*/ 6848376 w 8396857"/>
              <a:gd name="connsiteY88" fmla="*/ 96813 h 2620154"/>
              <a:gd name="connsiteX89" fmla="*/ 7345068 w 8396857"/>
              <a:gd name="connsiteY89" fmla="*/ 4275 h 2620154"/>
              <a:gd name="connsiteX90" fmla="*/ 3417594 w 8396857"/>
              <a:gd name="connsiteY90" fmla="*/ 1 h 2620154"/>
              <a:gd name="connsiteX91" fmla="*/ 3744923 w 8396857"/>
              <a:gd name="connsiteY91" fmla="*/ 45381 h 2620154"/>
              <a:gd name="connsiteX92" fmla="*/ 4293415 w 8396857"/>
              <a:gd name="connsiteY92" fmla="*/ 406640 h 2620154"/>
              <a:gd name="connsiteX93" fmla="*/ 4523432 w 8396857"/>
              <a:gd name="connsiteY93" fmla="*/ 1128135 h 2620154"/>
              <a:gd name="connsiteX94" fmla="*/ 4523432 w 8396857"/>
              <a:gd name="connsiteY94" fmla="*/ 1492021 h 2620154"/>
              <a:gd name="connsiteX95" fmla="*/ 4293415 w 8396857"/>
              <a:gd name="connsiteY95" fmla="*/ 2213506 h 2620154"/>
              <a:gd name="connsiteX96" fmla="*/ 3744923 w 8396857"/>
              <a:gd name="connsiteY96" fmla="*/ 2574764 h 2620154"/>
              <a:gd name="connsiteX97" fmla="*/ 3090266 w 8396857"/>
              <a:gd name="connsiteY97" fmla="*/ 2575286 h 2620154"/>
              <a:gd name="connsiteX98" fmla="*/ 2541763 w 8396857"/>
              <a:gd name="connsiteY98" fmla="*/ 2214538 h 2620154"/>
              <a:gd name="connsiteX99" fmla="*/ 2311757 w 8396857"/>
              <a:gd name="connsiteY99" fmla="*/ 1492021 h 2620154"/>
              <a:gd name="connsiteX100" fmla="*/ 2311757 w 8396857"/>
              <a:gd name="connsiteY100" fmla="*/ 1128135 h 2620154"/>
              <a:gd name="connsiteX101" fmla="*/ 2541763 w 8396857"/>
              <a:gd name="connsiteY101" fmla="*/ 405607 h 2620154"/>
              <a:gd name="connsiteX102" fmla="*/ 3090266 w 8396857"/>
              <a:gd name="connsiteY102" fmla="*/ 44860 h 2620154"/>
              <a:gd name="connsiteX103" fmla="*/ 3417594 w 8396857"/>
              <a:gd name="connsiteY103" fmla="*/ 1 h 2620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8396857" h="2620154">
                <a:moveTo>
                  <a:pt x="3417594" y="448554"/>
                </a:moveTo>
                <a:cubicBezTo>
                  <a:pt x="3355010" y="448288"/>
                  <a:pt x="3292425" y="457090"/>
                  <a:pt x="3229829" y="474949"/>
                </a:cubicBezTo>
                <a:cubicBezTo>
                  <a:pt x="3104660" y="510679"/>
                  <a:pt x="2999782" y="582914"/>
                  <a:pt x="2915208" y="691645"/>
                </a:cubicBezTo>
                <a:cubicBezTo>
                  <a:pt x="2830633" y="800377"/>
                  <a:pt x="2786654" y="945870"/>
                  <a:pt x="2783270" y="1128135"/>
                </a:cubicBezTo>
                <a:lnTo>
                  <a:pt x="2783270" y="1492021"/>
                </a:lnTo>
                <a:cubicBezTo>
                  <a:pt x="2786654" y="1675042"/>
                  <a:pt x="2830633" y="1821455"/>
                  <a:pt x="2915208" y="1931270"/>
                </a:cubicBezTo>
                <a:cubicBezTo>
                  <a:pt x="2999782" y="2041085"/>
                  <a:pt x="3104660" y="2114292"/>
                  <a:pt x="3229829" y="2150900"/>
                </a:cubicBezTo>
                <a:cubicBezTo>
                  <a:pt x="3355010" y="2187509"/>
                  <a:pt x="3480179" y="2187509"/>
                  <a:pt x="3605349" y="2150900"/>
                </a:cubicBezTo>
                <a:cubicBezTo>
                  <a:pt x="3730529" y="2114292"/>
                  <a:pt x="3835396" y="2041085"/>
                  <a:pt x="3919981" y="1931270"/>
                </a:cubicBezTo>
                <a:cubicBezTo>
                  <a:pt x="4004555" y="1821455"/>
                  <a:pt x="4048535" y="1675042"/>
                  <a:pt x="4051918" y="1492021"/>
                </a:cubicBezTo>
                <a:lnTo>
                  <a:pt x="4051918" y="1128135"/>
                </a:lnTo>
                <a:cubicBezTo>
                  <a:pt x="4048535" y="947945"/>
                  <a:pt x="4004555" y="803485"/>
                  <a:pt x="3919981" y="694753"/>
                </a:cubicBezTo>
                <a:cubicBezTo>
                  <a:pt x="3835396" y="586022"/>
                  <a:pt x="3730529" y="513275"/>
                  <a:pt x="3605349" y="476514"/>
                </a:cubicBezTo>
                <a:cubicBezTo>
                  <a:pt x="3542764" y="458133"/>
                  <a:pt x="3480179" y="448809"/>
                  <a:pt x="3417594" y="448554"/>
                </a:cubicBezTo>
                <a:close/>
                <a:moveTo>
                  <a:pt x="7345068" y="428956"/>
                </a:moveTo>
                <a:cubicBezTo>
                  <a:pt x="7190304" y="428732"/>
                  <a:pt x="7057394" y="462529"/>
                  <a:pt x="6946342" y="530348"/>
                </a:cubicBezTo>
                <a:cubicBezTo>
                  <a:pt x="6835291" y="598157"/>
                  <a:pt x="6777174" y="701347"/>
                  <a:pt x="6771990" y="839909"/>
                </a:cubicBezTo>
                <a:cubicBezTo>
                  <a:pt x="6775896" y="979064"/>
                  <a:pt x="6831160" y="1084646"/>
                  <a:pt x="6937786" y="1156667"/>
                </a:cubicBezTo>
                <a:cubicBezTo>
                  <a:pt x="7044412" y="1228688"/>
                  <a:pt x="7178966" y="1264887"/>
                  <a:pt x="7341460" y="1265265"/>
                </a:cubicBezTo>
                <a:cubicBezTo>
                  <a:pt x="7504782" y="1265112"/>
                  <a:pt x="7642188" y="1229362"/>
                  <a:pt x="7753690" y="1158027"/>
                </a:cubicBezTo>
                <a:cubicBezTo>
                  <a:pt x="7865192" y="1086681"/>
                  <a:pt x="7922410" y="980638"/>
                  <a:pt x="7925344" y="839909"/>
                </a:cubicBezTo>
                <a:cubicBezTo>
                  <a:pt x="7918964" y="701347"/>
                  <a:pt x="7860550" y="598157"/>
                  <a:pt x="7750092" y="530348"/>
                </a:cubicBezTo>
                <a:cubicBezTo>
                  <a:pt x="7639632" y="462529"/>
                  <a:pt x="7504628" y="428732"/>
                  <a:pt x="7345068" y="428956"/>
                </a:cubicBezTo>
                <a:close/>
                <a:moveTo>
                  <a:pt x="4753397" y="47507"/>
                </a:moveTo>
                <a:lnTo>
                  <a:pt x="5617625" y="47507"/>
                </a:lnTo>
                <a:lnTo>
                  <a:pt x="5617625" y="2169578"/>
                </a:lnTo>
                <a:lnTo>
                  <a:pt x="5967097" y="2169578"/>
                </a:lnTo>
                <a:lnTo>
                  <a:pt x="5967097" y="2572638"/>
                </a:lnTo>
                <a:lnTo>
                  <a:pt x="4767801" y="2572638"/>
                </a:lnTo>
                <a:lnTo>
                  <a:pt x="4767811" y="2169578"/>
                </a:lnTo>
                <a:lnTo>
                  <a:pt x="5146102" y="2169578"/>
                </a:lnTo>
                <a:lnTo>
                  <a:pt x="5146102" y="479396"/>
                </a:lnTo>
                <a:lnTo>
                  <a:pt x="4753397" y="479396"/>
                </a:lnTo>
                <a:close/>
                <a:moveTo>
                  <a:pt x="983336" y="18689"/>
                </a:moveTo>
                <a:cubicBezTo>
                  <a:pt x="1155173" y="17523"/>
                  <a:pt x="1320826" y="42641"/>
                  <a:pt x="1480294" y="94022"/>
                </a:cubicBezTo>
                <a:cubicBezTo>
                  <a:pt x="1639762" y="145402"/>
                  <a:pt x="1771188" y="230018"/>
                  <a:pt x="1874593" y="347848"/>
                </a:cubicBezTo>
                <a:cubicBezTo>
                  <a:pt x="1977988" y="465687"/>
                  <a:pt x="2031505" y="623704"/>
                  <a:pt x="2035145" y="821906"/>
                </a:cubicBezTo>
                <a:cubicBezTo>
                  <a:pt x="2032466" y="1033194"/>
                  <a:pt x="1984245" y="1194165"/>
                  <a:pt x="1890480" y="1304839"/>
                </a:cubicBezTo>
                <a:cubicBezTo>
                  <a:pt x="1796715" y="1415512"/>
                  <a:pt x="1673508" y="1490559"/>
                  <a:pt x="1520879" y="1529989"/>
                </a:cubicBezTo>
                <a:cubicBezTo>
                  <a:pt x="1368240" y="1569419"/>
                  <a:pt x="1202271" y="1587912"/>
                  <a:pt x="1022981" y="1585469"/>
                </a:cubicBezTo>
                <a:cubicBezTo>
                  <a:pt x="950408" y="1584436"/>
                  <a:pt x="872090" y="1592502"/>
                  <a:pt x="788037" y="1609636"/>
                </a:cubicBezTo>
                <a:cubicBezTo>
                  <a:pt x="703984" y="1626780"/>
                  <a:pt x="631533" y="1659135"/>
                  <a:pt x="570707" y="1706733"/>
                </a:cubicBezTo>
                <a:cubicBezTo>
                  <a:pt x="509891" y="1754321"/>
                  <a:pt x="478026" y="1823275"/>
                  <a:pt x="475133" y="1913595"/>
                </a:cubicBezTo>
                <a:lnTo>
                  <a:pt x="475133" y="2129943"/>
                </a:lnTo>
                <a:lnTo>
                  <a:pt x="2042352" y="2129943"/>
                </a:lnTo>
                <a:lnTo>
                  <a:pt x="2042352" y="2572638"/>
                </a:lnTo>
                <a:lnTo>
                  <a:pt x="0" y="2572638"/>
                </a:lnTo>
                <a:cubicBezTo>
                  <a:pt x="0" y="2462946"/>
                  <a:pt x="0" y="2353008"/>
                  <a:pt x="0" y="2242815"/>
                </a:cubicBezTo>
                <a:cubicBezTo>
                  <a:pt x="0" y="2132622"/>
                  <a:pt x="0" y="2021682"/>
                  <a:pt x="0" y="1909986"/>
                </a:cubicBezTo>
                <a:cubicBezTo>
                  <a:pt x="3425" y="1718081"/>
                  <a:pt x="54979" y="1567098"/>
                  <a:pt x="154684" y="1457017"/>
                </a:cubicBezTo>
                <a:cubicBezTo>
                  <a:pt x="254388" y="1346937"/>
                  <a:pt x="381725" y="1269079"/>
                  <a:pt x="536695" y="1223454"/>
                </a:cubicBezTo>
                <a:cubicBezTo>
                  <a:pt x="691665" y="1177818"/>
                  <a:pt x="853760" y="1155737"/>
                  <a:pt x="1022981" y="1157178"/>
                </a:cubicBezTo>
                <a:cubicBezTo>
                  <a:pt x="1089787" y="1158579"/>
                  <a:pt x="1164814" y="1152169"/>
                  <a:pt x="1248049" y="1137949"/>
                </a:cubicBezTo>
                <a:cubicBezTo>
                  <a:pt x="1331284" y="1123729"/>
                  <a:pt x="1403898" y="1093285"/>
                  <a:pt x="1465910" y="1046627"/>
                </a:cubicBezTo>
                <a:cubicBezTo>
                  <a:pt x="1527923" y="999959"/>
                  <a:pt x="1560493" y="928654"/>
                  <a:pt x="1563632" y="832722"/>
                </a:cubicBezTo>
                <a:cubicBezTo>
                  <a:pt x="1560023" y="696031"/>
                  <a:pt x="1505064" y="594486"/>
                  <a:pt x="1398725" y="528099"/>
                </a:cubicBezTo>
                <a:cubicBezTo>
                  <a:pt x="1292406" y="461701"/>
                  <a:pt x="1156339" y="428660"/>
                  <a:pt x="990543" y="428956"/>
                </a:cubicBezTo>
                <a:cubicBezTo>
                  <a:pt x="860783" y="429488"/>
                  <a:pt x="745448" y="459973"/>
                  <a:pt x="644527" y="520411"/>
                </a:cubicBezTo>
                <a:cubicBezTo>
                  <a:pt x="543606" y="580849"/>
                  <a:pt x="489547" y="668051"/>
                  <a:pt x="482329" y="782037"/>
                </a:cubicBezTo>
                <a:lnTo>
                  <a:pt x="10806" y="782037"/>
                </a:lnTo>
                <a:cubicBezTo>
                  <a:pt x="15335" y="604842"/>
                  <a:pt x="65468" y="459932"/>
                  <a:pt x="161216" y="347285"/>
                </a:cubicBezTo>
                <a:cubicBezTo>
                  <a:pt x="256964" y="234639"/>
                  <a:pt x="378341" y="151608"/>
                  <a:pt x="525348" y="98172"/>
                </a:cubicBezTo>
                <a:cubicBezTo>
                  <a:pt x="672354" y="44737"/>
                  <a:pt x="825013" y="18239"/>
                  <a:pt x="983336" y="18689"/>
                </a:cubicBezTo>
                <a:close/>
                <a:moveTo>
                  <a:pt x="7345068" y="4275"/>
                </a:moveTo>
                <a:cubicBezTo>
                  <a:pt x="7520310" y="4203"/>
                  <a:pt x="7687558" y="35138"/>
                  <a:pt x="7846822" y="97079"/>
                </a:cubicBezTo>
                <a:cubicBezTo>
                  <a:pt x="8006084" y="159009"/>
                  <a:pt x="8136714" y="252375"/>
                  <a:pt x="8238708" y="377167"/>
                </a:cubicBezTo>
                <a:cubicBezTo>
                  <a:pt x="8340702" y="501969"/>
                  <a:pt x="8393422" y="658615"/>
                  <a:pt x="8396857" y="847116"/>
                </a:cubicBezTo>
                <a:lnTo>
                  <a:pt x="8396857" y="1787485"/>
                </a:lnTo>
                <a:cubicBezTo>
                  <a:pt x="8393667" y="1974575"/>
                  <a:pt x="8342460" y="2129105"/>
                  <a:pt x="8243247" y="2251065"/>
                </a:cubicBezTo>
                <a:cubicBezTo>
                  <a:pt x="8144033" y="2373035"/>
                  <a:pt x="8015980" y="2463784"/>
                  <a:pt x="7859110" y="2523312"/>
                </a:cubicBezTo>
                <a:cubicBezTo>
                  <a:pt x="7702218" y="2582840"/>
                  <a:pt x="7535686" y="2612497"/>
                  <a:pt x="7359483" y="2612272"/>
                </a:cubicBezTo>
                <a:cubicBezTo>
                  <a:pt x="7174069" y="2612865"/>
                  <a:pt x="7002324" y="2587666"/>
                  <a:pt x="6844236" y="2536653"/>
                </a:cubicBezTo>
                <a:cubicBezTo>
                  <a:pt x="6686148" y="2485651"/>
                  <a:pt x="6558494" y="2405237"/>
                  <a:pt x="6461284" y="2295412"/>
                </a:cubicBezTo>
                <a:cubicBezTo>
                  <a:pt x="6364064" y="2185597"/>
                  <a:pt x="6314064" y="2042772"/>
                  <a:pt x="6311263" y="1866937"/>
                </a:cubicBezTo>
                <a:lnTo>
                  <a:pt x="6786404" y="1866937"/>
                </a:lnTo>
                <a:cubicBezTo>
                  <a:pt x="6788388" y="1941350"/>
                  <a:pt x="6817268" y="2003363"/>
                  <a:pt x="6873044" y="2052975"/>
                </a:cubicBezTo>
                <a:cubicBezTo>
                  <a:pt x="6928820" y="2102597"/>
                  <a:pt x="6999614" y="2139819"/>
                  <a:pt x="7085426" y="2164650"/>
                </a:cubicBezTo>
                <a:cubicBezTo>
                  <a:pt x="7171238" y="2189482"/>
                  <a:pt x="7260188" y="2201933"/>
                  <a:pt x="7352276" y="2201995"/>
                </a:cubicBezTo>
                <a:cubicBezTo>
                  <a:pt x="7448985" y="2202955"/>
                  <a:pt x="7540695" y="2187018"/>
                  <a:pt x="7627396" y="2154182"/>
                </a:cubicBezTo>
                <a:cubicBezTo>
                  <a:pt x="7714096" y="2121356"/>
                  <a:pt x="7784982" y="2073093"/>
                  <a:pt x="7840044" y="2009415"/>
                </a:cubicBezTo>
                <a:cubicBezTo>
                  <a:pt x="7895104" y="1945736"/>
                  <a:pt x="7923534" y="1868093"/>
                  <a:pt x="7925344" y="1776505"/>
                </a:cubicBezTo>
                <a:lnTo>
                  <a:pt x="7925344" y="1412824"/>
                </a:lnTo>
                <a:cubicBezTo>
                  <a:pt x="7864528" y="1499494"/>
                  <a:pt x="7778021" y="1565473"/>
                  <a:pt x="7665844" y="1610760"/>
                </a:cubicBezTo>
                <a:cubicBezTo>
                  <a:pt x="7553658" y="1656048"/>
                  <a:pt x="7445530" y="1678835"/>
                  <a:pt x="7341460" y="1679142"/>
                </a:cubicBezTo>
                <a:cubicBezTo>
                  <a:pt x="7168620" y="1680389"/>
                  <a:pt x="7003366" y="1654300"/>
                  <a:pt x="6845708" y="1600875"/>
                </a:cubicBezTo>
                <a:cubicBezTo>
                  <a:pt x="6688050" y="1547439"/>
                  <a:pt x="6558617" y="1459185"/>
                  <a:pt x="6457420" y="1336100"/>
                </a:cubicBezTo>
                <a:cubicBezTo>
                  <a:pt x="6356223" y="1213026"/>
                  <a:pt x="6303912" y="1047619"/>
                  <a:pt x="6300467" y="839909"/>
                </a:cubicBezTo>
                <a:cubicBezTo>
                  <a:pt x="6303953" y="653759"/>
                  <a:pt x="6356581" y="498810"/>
                  <a:pt x="6458350" y="375030"/>
                </a:cubicBezTo>
                <a:cubicBezTo>
                  <a:pt x="6560130" y="251261"/>
                  <a:pt x="6690135" y="158518"/>
                  <a:pt x="6848376" y="96813"/>
                </a:cubicBezTo>
                <a:cubicBezTo>
                  <a:pt x="7006618" y="35097"/>
                  <a:pt x="7172178" y="4254"/>
                  <a:pt x="7345068" y="4275"/>
                </a:cubicBezTo>
                <a:close/>
                <a:moveTo>
                  <a:pt x="3417594" y="1"/>
                </a:moveTo>
                <a:cubicBezTo>
                  <a:pt x="3526704" y="83"/>
                  <a:pt x="3635814" y="15213"/>
                  <a:pt x="3744923" y="45381"/>
                </a:cubicBezTo>
                <a:cubicBezTo>
                  <a:pt x="3963142" y="105727"/>
                  <a:pt x="4145970" y="226143"/>
                  <a:pt x="4293415" y="406640"/>
                </a:cubicBezTo>
                <a:cubicBezTo>
                  <a:pt x="4440861" y="587146"/>
                  <a:pt x="4517533" y="827641"/>
                  <a:pt x="4523432" y="1128135"/>
                </a:cubicBezTo>
                <a:lnTo>
                  <a:pt x="4523432" y="1492021"/>
                </a:lnTo>
                <a:cubicBezTo>
                  <a:pt x="4517533" y="1792504"/>
                  <a:pt x="4440861" y="2032999"/>
                  <a:pt x="4293415" y="2213506"/>
                </a:cubicBezTo>
                <a:cubicBezTo>
                  <a:pt x="4145970" y="2394002"/>
                  <a:pt x="3963142" y="2514428"/>
                  <a:pt x="3744923" y="2574764"/>
                </a:cubicBezTo>
                <a:cubicBezTo>
                  <a:pt x="3526704" y="2635110"/>
                  <a:pt x="3308485" y="2635284"/>
                  <a:pt x="3090266" y="2575286"/>
                </a:cubicBezTo>
                <a:cubicBezTo>
                  <a:pt x="2872047" y="2515287"/>
                  <a:pt x="2689209" y="2395045"/>
                  <a:pt x="2541763" y="2214538"/>
                </a:cubicBezTo>
                <a:cubicBezTo>
                  <a:pt x="2394318" y="2034042"/>
                  <a:pt x="2317646" y="1793199"/>
                  <a:pt x="2311757" y="1492021"/>
                </a:cubicBezTo>
                <a:lnTo>
                  <a:pt x="2311757" y="1128135"/>
                </a:lnTo>
                <a:cubicBezTo>
                  <a:pt x="2317646" y="826946"/>
                  <a:pt x="2394318" y="586104"/>
                  <a:pt x="2541763" y="405607"/>
                </a:cubicBezTo>
                <a:cubicBezTo>
                  <a:pt x="2689209" y="225111"/>
                  <a:pt x="2872047" y="104858"/>
                  <a:pt x="3090266" y="44860"/>
                </a:cubicBezTo>
                <a:cubicBezTo>
                  <a:pt x="3199375" y="14866"/>
                  <a:pt x="3308485" y="-91"/>
                  <a:pt x="3417594" y="1"/>
                </a:cubicBezTo>
                <a:close/>
              </a:path>
            </a:pathLst>
          </a:custGeom>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Image Placeholder</a:t>
            </a:r>
          </a:p>
          <a:p>
            <a:endParaRPr lang="en-US" dirty="0"/>
          </a:p>
        </p:txBody>
      </p:sp>
    </p:spTree>
    <p:extLst>
      <p:ext uri="{BB962C8B-B14F-4D97-AF65-F5344CB8AC3E}">
        <p14:creationId xmlns:p14="http://schemas.microsoft.com/office/powerpoint/2010/main" val="2974016645"/>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9537711"/>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extLst>
    <p:ext uri="{DCECCB84-F9BA-43D5-87BE-67443E8EF086}">
      <p15:sldGuideLst xmlns:p15="http://schemas.microsoft.com/office/powerpoint/2012/main">
        <p15:guide id="1" orient="horz" pos="324">
          <p15:clr>
            <a:srgbClr val="FBAE40"/>
          </p15:clr>
        </p15:guide>
        <p15:guide id="2" pos="402">
          <p15:clr>
            <a:srgbClr val="FBAE40"/>
          </p15:clr>
        </p15:guide>
        <p15:guide id="3" pos="5355">
          <p15:clr>
            <a:srgbClr val="FBAE40"/>
          </p15:clr>
        </p15:guide>
        <p15:guide id="4" orient="horz" pos="2916">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Full Picture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2192000" cy="6858000"/>
          </a:xfrm>
          <a:prstGeom prst="rect">
            <a:avLst/>
          </a:prstGeom>
        </p:spPr>
        <p:txBody>
          <a:bodyPr/>
          <a:lstStyle>
            <a:lvl1pPr>
              <a:defRPr sz="2667">
                <a:solidFill>
                  <a:schemeClr val="accent4"/>
                </a:solidFill>
                <a:latin typeface="Lato" panose="020F0502020204030203" pitchFamily="34" charset="0"/>
              </a:defRPr>
            </a:lvl1pPr>
          </a:lstStyle>
          <a:p>
            <a:endParaRPr lang="en-US"/>
          </a:p>
        </p:txBody>
      </p:sp>
    </p:spTree>
    <p:extLst>
      <p:ext uri="{BB962C8B-B14F-4D97-AF65-F5344CB8AC3E}">
        <p14:creationId xmlns:p14="http://schemas.microsoft.com/office/powerpoint/2010/main" val="2903780734"/>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extLst>
    <p:ext uri="{DCECCB84-F9BA-43D5-87BE-67443E8EF086}">
      <p15:sldGuideLst xmlns:p15="http://schemas.microsoft.com/office/powerpoint/2012/main">
        <p15:guide id="1" orient="horz" pos="324">
          <p15:clr>
            <a:srgbClr val="FBAE40"/>
          </p15:clr>
        </p15:guide>
        <p15:guide id="2" pos="402">
          <p15:clr>
            <a:srgbClr val="FBAE40"/>
          </p15:clr>
        </p15:guide>
        <p15:guide id="3" pos="5355">
          <p15:clr>
            <a:srgbClr val="FBAE40"/>
          </p15:clr>
        </p15:guide>
        <p15:guide id="4" orient="horz" pos="2916">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Half Picture at Left Side 1">
    <p:spTree>
      <p:nvGrpSpPr>
        <p:cNvPr id="1" name=""/>
        <p:cNvGrpSpPr/>
        <p:nvPr/>
      </p:nvGrpSpPr>
      <p:grpSpPr>
        <a:xfrm>
          <a:off x="0" y="0"/>
          <a:ext cx="0" cy="0"/>
          <a:chOff x="0" y="0"/>
          <a:chExt cx="0" cy="0"/>
        </a:xfrm>
      </p:grpSpPr>
      <p:sp>
        <p:nvSpPr>
          <p:cNvPr id="6" name="Picture Placeholder 2"/>
          <p:cNvSpPr>
            <a:spLocks noGrp="1"/>
          </p:cNvSpPr>
          <p:nvPr>
            <p:ph type="pic" sz="quarter" idx="10"/>
          </p:nvPr>
        </p:nvSpPr>
        <p:spPr>
          <a:xfrm>
            <a:off x="0" y="-4234"/>
            <a:ext cx="6226221" cy="6862233"/>
          </a:xfrm>
          <a:custGeom>
            <a:avLst/>
            <a:gdLst>
              <a:gd name="connsiteX0" fmla="*/ 0 w 4669666"/>
              <a:gd name="connsiteY0" fmla="*/ 0 h 5143500"/>
              <a:gd name="connsiteX1" fmla="*/ 4669666 w 4669666"/>
              <a:gd name="connsiteY1" fmla="*/ 0 h 5143500"/>
              <a:gd name="connsiteX2" fmla="*/ 4669666 w 4669666"/>
              <a:gd name="connsiteY2" fmla="*/ 5143500 h 5143500"/>
              <a:gd name="connsiteX3" fmla="*/ 0 w 4669666"/>
              <a:gd name="connsiteY3" fmla="*/ 5143500 h 5143500"/>
              <a:gd name="connsiteX4" fmla="*/ 0 w 4669666"/>
              <a:gd name="connsiteY4" fmla="*/ 0 h 5143500"/>
              <a:gd name="connsiteX0" fmla="*/ 0 w 4669666"/>
              <a:gd name="connsiteY0" fmla="*/ 3175 h 5146675"/>
              <a:gd name="connsiteX1" fmla="*/ 2813878 w 4669666"/>
              <a:gd name="connsiteY1" fmla="*/ 0 h 5146675"/>
              <a:gd name="connsiteX2" fmla="*/ 4669666 w 4669666"/>
              <a:gd name="connsiteY2" fmla="*/ 5146675 h 5146675"/>
              <a:gd name="connsiteX3" fmla="*/ 0 w 4669666"/>
              <a:gd name="connsiteY3" fmla="*/ 5146675 h 5146675"/>
              <a:gd name="connsiteX4" fmla="*/ 0 w 4669666"/>
              <a:gd name="connsiteY4" fmla="*/ 3175 h 514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69666" h="5146675">
                <a:moveTo>
                  <a:pt x="0" y="3175"/>
                </a:moveTo>
                <a:lnTo>
                  <a:pt x="2813878" y="0"/>
                </a:lnTo>
                <a:lnTo>
                  <a:pt x="4669666" y="5146675"/>
                </a:lnTo>
                <a:lnTo>
                  <a:pt x="0" y="5146675"/>
                </a:lnTo>
                <a:lnTo>
                  <a:pt x="0" y="3175"/>
                </a:lnTo>
                <a:close/>
              </a:path>
            </a:pathLst>
          </a:custGeom>
        </p:spPr>
        <p:txBody>
          <a:bodyPr/>
          <a:lstStyle>
            <a:lvl1pPr>
              <a:defRPr sz="1867">
                <a:solidFill>
                  <a:schemeClr val="accent4"/>
                </a:solidFill>
                <a:latin typeface="Lato" panose="020F0502020204030203" pitchFamily="34" charset="0"/>
              </a:defRPr>
            </a:lvl1pPr>
          </a:lstStyle>
          <a:p>
            <a:endParaRPr lang="en-US"/>
          </a:p>
        </p:txBody>
      </p:sp>
    </p:spTree>
    <p:extLst>
      <p:ext uri="{BB962C8B-B14F-4D97-AF65-F5344CB8AC3E}">
        <p14:creationId xmlns:p14="http://schemas.microsoft.com/office/powerpoint/2010/main" val="1185290600"/>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extLst>
    <p:ext uri="{DCECCB84-F9BA-43D5-87BE-67443E8EF086}">
      <p15:sldGuideLst xmlns:p15="http://schemas.microsoft.com/office/powerpoint/2012/main">
        <p15:guide id="1" orient="horz" pos="324">
          <p15:clr>
            <a:srgbClr val="FBAE40"/>
          </p15:clr>
        </p15:guide>
        <p15:guide id="2" pos="402">
          <p15:clr>
            <a:srgbClr val="FBAE40"/>
          </p15:clr>
        </p15:guide>
        <p15:guide id="3" pos="5355">
          <p15:clr>
            <a:srgbClr val="FBAE40"/>
          </p15:clr>
        </p15:guide>
        <p15:guide id="4" orient="horz" pos="2916">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Company Timeline 1">
    <p:spTree>
      <p:nvGrpSpPr>
        <p:cNvPr id="1" name=""/>
        <p:cNvGrpSpPr/>
        <p:nvPr/>
      </p:nvGrpSpPr>
      <p:grpSpPr>
        <a:xfrm>
          <a:off x="0" y="0"/>
          <a:ext cx="0" cy="0"/>
          <a:chOff x="0" y="0"/>
          <a:chExt cx="0" cy="0"/>
        </a:xfrm>
      </p:grpSpPr>
      <p:sp>
        <p:nvSpPr>
          <p:cNvPr id="2" name="Text Placeholder 6"/>
          <p:cNvSpPr>
            <a:spLocks noGrp="1"/>
          </p:cNvSpPr>
          <p:nvPr>
            <p:ph type="body" sz="quarter" idx="11" hasCustomPrompt="1"/>
          </p:nvPr>
        </p:nvSpPr>
        <p:spPr>
          <a:xfrm>
            <a:off x="850900" y="685801"/>
            <a:ext cx="10483851" cy="378177"/>
          </a:xfrm>
          <a:prstGeom prst="rect">
            <a:avLst/>
          </a:prstGeom>
        </p:spPr>
        <p:txBody>
          <a:bodyPr lIns="0" tIns="0" rIns="0" bIns="0">
            <a:noAutofit/>
          </a:bodyPr>
          <a:lstStyle>
            <a:lvl1pPr marL="0" indent="0" algn="ctr">
              <a:spcBef>
                <a:spcPts val="0"/>
              </a:spcBef>
              <a:buFontTx/>
              <a:buNone/>
              <a:defRPr sz="3200" cap="all" spc="67" baseline="0">
                <a:solidFill>
                  <a:schemeClr val="accent1"/>
                </a:solidFill>
                <a:latin typeface="Lato Black" panose="020F0A02020204030203" pitchFamily="34" charset="0"/>
              </a:defRPr>
            </a:lvl1pPr>
          </a:lstStyle>
          <a:p>
            <a:pPr lvl="0"/>
            <a:r>
              <a:rPr lang="en-US" dirty="0"/>
              <a:t>Click to edit title</a:t>
            </a:r>
          </a:p>
        </p:txBody>
      </p:sp>
      <p:cxnSp>
        <p:nvCxnSpPr>
          <p:cNvPr id="3" name="Straight Connector 2"/>
          <p:cNvCxnSpPr/>
          <p:nvPr userDrawn="1"/>
        </p:nvCxnSpPr>
        <p:spPr>
          <a:xfrm>
            <a:off x="5791200" y="1411284"/>
            <a:ext cx="6096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Text Placeholder 6"/>
          <p:cNvSpPr>
            <a:spLocks noGrp="1"/>
          </p:cNvSpPr>
          <p:nvPr>
            <p:ph type="body" sz="quarter" idx="12" hasCustomPrompt="1"/>
          </p:nvPr>
        </p:nvSpPr>
        <p:spPr>
          <a:xfrm>
            <a:off x="850900" y="1143652"/>
            <a:ext cx="10483851" cy="166200"/>
          </a:xfrm>
          <a:prstGeom prst="rect">
            <a:avLst/>
          </a:prstGeom>
        </p:spPr>
        <p:txBody>
          <a:bodyPr lIns="0" tIns="0" rIns="0" bIns="0">
            <a:noAutofit/>
          </a:bodyPr>
          <a:lstStyle>
            <a:lvl1pPr marL="0" indent="0" algn="ctr">
              <a:spcBef>
                <a:spcPts val="0"/>
              </a:spcBef>
              <a:buFontTx/>
              <a:buNone/>
              <a:defRPr sz="1200" cap="none" spc="0" baseline="0">
                <a:solidFill>
                  <a:schemeClr val="accent4"/>
                </a:solidFill>
                <a:latin typeface="Lato" panose="020F0502020204030203" pitchFamily="34" charset="0"/>
              </a:defRPr>
            </a:lvl1pPr>
          </a:lstStyle>
          <a:p>
            <a:pPr lvl="0"/>
            <a:r>
              <a:rPr lang="en-US" dirty="0"/>
              <a:t>Click to edit subtitle here</a:t>
            </a:r>
          </a:p>
        </p:txBody>
      </p:sp>
      <p:sp>
        <p:nvSpPr>
          <p:cNvPr id="5" name="Freeform 25"/>
          <p:cNvSpPr>
            <a:spLocks/>
          </p:cNvSpPr>
          <p:nvPr userDrawn="1"/>
        </p:nvSpPr>
        <p:spPr bwMode="auto">
          <a:xfrm>
            <a:off x="10761489" y="6231466"/>
            <a:ext cx="257012" cy="626532"/>
          </a:xfrm>
          <a:custGeom>
            <a:avLst/>
            <a:gdLst>
              <a:gd name="T0" fmla="*/ 1080 w 1229"/>
              <a:gd name="T1" fmla="*/ 0 h 2996"/>
              <a:gd name="T2" fmla="*/ 0 w 1229"/>
              <a:gd name="T3" fmla="*/ 2996 h 2996"/>
              <a:gd name="T4" fmla="*/ 149 w 1229"/>
              <a:gd name="T5" fmla="*/ 2996 h 2996"/>
              <a:gd name="T6" fmla="*/ 1229 w 1229"/>
              <a:gd name="T7" fmla="*/ 0 h 2996"/>
              <a:gd name="T8" fmla="*/ 1080 w 1229"/>
              <a:gd name="T9" fmla="*/ 0 h 2996"/>
            </a:gdLst>
            <a:ahLst/>
            <a:cxnLst>
              <a:cxn ang="0">
                <a:pos x="T0" y="T1"/>
              </a:cxn>
              <a:cxn ang="0">
                <a:pos x="T2" y="T3"/>
              </a:cxn>
              <a:cxn ang="0">
                <a:pos x="T4" y="T5"/>
              </a:cxn>
              <a:cxn ang="0">
                <a:pos x="T6" y="T7"/>
              </a:cxn>
              <a:cxn ang="0">
                <a:pos x="T8" y="T9"/>
              </a:cxn>
            </a:cxnLst>
            <a:rect l="0" t="0" r="r" b="b"/>
            <a:pathLst>
              <a:path w="1229" h="2996">
                <a:moveTo>
                  <a:pt x="1080" y="0"/>
                </a:moveTo>
                <a:lnTo>
                  <a:pt x="0" y="2996"/>
                </a:lnTo>
                <a:lnTo>
                  <a:pt x="149" y="2996"/>
                </a:lnTo>
                <a:lnTo>
                  <a:pt x="1229" y="0"/>
                </a:lnTo>
                <a:lnTo>
                  <a:pt x="1080" y="0"/>
                </a:lnTo>
                <a:close/>
              </a:path>
            </a:pathLst>
          </a:custGeom>
          <a:solidFill>
            <a:schemeClr val="accent1">
              <a:lumMod val="60000"/>
              <a:lumOff val="40000"/>
            </a:schemeClr>
          </a:solidFill>
          <a:ln w="1588"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TextBox 7"/>
          <p:cNvSpPr txBox="1"/>
          <p:nvPr userDrawn="1"/>
        </p:nvSpPr>
        <p:spPr>
          <a:xfrm>
            <a:off x="11031492" y="6344119"/>
            <a:ext cx="303259" cy="164212"/>
          </a:xfrm>
          <a:prstGeom prst="rect">
            <a:avLst/>
          </a:prstGeom>
          <a:noFill/>
        </p:spPr>
        <p:txBody>
          <a:bodyPr wrap="square" lIns="0" tIns="0" rIns="0" bIns="0" rtlCol="0">
            <a:spAutoFit/>
          </a:bodyPr>
          <a:lstStyle/>
          <a:p>
            <a:pPr algn="r"/>
            <a:fld id="{B5D67274-A358-4A3D-B8D0-184382E74259}" type="slidenum">
              <a:rPr lang="en-US" sz="1067" smtClean="0">
                <a:solidFill>
                  <a:schemeClr val="accent4"/>
                </a:solidFill>
                <a:latin typeface="Lato" panose="020F0502020204030203" pitchFamily="34" charset="0"/>
              </a:rPr>
              <a:pPr algn="r"/>
              <a:t>‹#›</a:t>
            </a:fld>
            <a:endParaRPr lang="en-US" sz="1067" dirty="0">
              <a:solidFill>
                <a:schemeClr val="accent4"/>
              </a:solidFill>
              <a:latin typeface="Lato" panose="020F0502020204030203" pitchFamily="34" charset="0"/>
            </a:endParaRPr>
          </a:p>
        </p:txBody>
      </p:sp>
      <p:sp>
        <p:nvSpPr>
          <p:cNvPr id="10" name="TextBox 9"/>
          <p:cNvSpPr txBox="1"/>
          <p:nvPr userDrawn="1"/>
        </p:nvSpPr>
        <p:spPr>
          <a:xfrm>
            <a:off x="8302057" y="6344120"/>
            <a:ext cx="2321559" cy="164212"/>
          </a:xfrm>
          <a:prstGeom prst="rect">
            <a:avLst/>
          </a:prstGeom>
          <a:noFill/>
        </p:spPr>
        <p:txBody>
          <a:bodyPr wrap="square" lIns="0" tIns="0" rIns="0" bIns="0" rtlCol="0">
            <a:spAutoFit/>
          </a:bodyPr>
          <a:lstStyle/>
          <a:p>
            <a:pPr algn="r"/>
            <a:r>
              <a:rPr lang="en-US" sz="1067" dirty="0">
                <a:solidFill>
                  <a:schemeClr val="accent5"/>
                </a:solidFill>
                <a:latin typeface="Lato" panose="020F0502020204030203" pitchFamily="34" charset="0"/>
              </a:rPr>
              <a:t>Presented By: </a:t>
            </a:r>
            <a:r>
              <a:rPr lang="en-US" sz="1067" b="1" dirty="0">
                <a:solidFill>
                  <a:schemeClr val="accent1"/>
                </a:solidFill>
                <a:latin typeface="Lato" panose="020F0502020204030203" pitchFamily="34" charset="0"/>
              </a:rPr>
              <a:t>JAFAR DESIGNS</a:t>
            </a:r>
          </a:p>
        </p:txBody>
      </p:sp>
      <p:sp>
        <p:nvSpPr>
          <p:cNvPr id="13" name="Picture Placeholder 6"/>
          <p:cNvSpPr>
            <a:spLocks noGrp="1"/>
          </p:cNvSpPr>
          <p:nvPr>
            <p:ph type="pic" sz="quarter" idx="13"/>
          </p:nvPr>
        </p:nvSpPr>
        <p:spPr>
          <a:xfrm>
            <a:off x="7572229" y="2533651"/>
            <a:ext cx="3536951" cy="1811867"/>
          </a:xfrm>
          <a:prstGeom prst="rect">
            <a:avLst/>
          </a:prstGeom>
        </p:spPr>
        <p:txBody>
          <a:bodyPr/>
          <a:lstStyle>
            <a:lvl1pPr>
              <a:defRPr sz="1333">
                <a:solidFill>
                  <a:schemeClr val="accent4"/>
                </a:solidFill>
                <a:latin typeface="Lato" panose="020F0502020204030203" pitchFamily="34" charset="0"/>
              </a:defRPr>
            </a:lvl1pPr>
          </a:lstStyle>
          <a:p>
            <a:endParaRPr lang="en-US"/>
          </a:p>
        </p:txBody>
      </p:sp>
      <p:sp>
        <p:nvSpPr>
          <p:cNvPr id="14" name="Picture Placeholder 6"/>
          <p:cNvSpPr>
            <a:spLocks noGrp="1"/>
          </p:cNvSpPr>
          <p:nvPr>
            <p:ph type="pic" sz="quarter" idx="14"/>
          </p:nvPr>
        </p:nvSpPr>
        <p:spPr>
          <a:xfrm>
            <a:off x="1061657" y="2015119"/>
            <a:ext cx="3536951" cy="1811867"/>
          </a:xfrm>
          <a:prstGeom prst="rect">
            <a:avLst/>
          </a:prstGeom>
        </p:spPr>
        <p:txBody>
          <a:bodyPr/>
          <a:lstStyle>
            <a:lvl1pPr>
              <a:defRPr sz="1333">
                <a:solidFill>
                  <a:schemeClr val="accent4"/>
                </a:solidFill>
                <a:latin typeface="Lato" panose="020F0502020204030203" pitchFamily="34" charset="0"/>
              </a:defRPr>
            </a:lvl1pPr>
          </a:lstStyle>
          <a:p>
            <a:endParaRPr lang="en-US"/>
          </a:p>
        </p:txBody>
      </p:sp>
    </p:spTree>
    <p:extLst>
      <p:ext uri="{BB962C8B-B14F-4D97-AF65-F5344CB8AC3E}">
        <p14:creationId xmlns:p14="http://schemas.microsoft.com/office/powerpoint/2010/main" val="2105138564"/>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750"/>
                                        <p:tgtEl>
                                          <p:spTgt spid="2">
                                            <p:txEl>
                                              <p:pRg st="0" end="0"/>
                                            </p:txEl>
                                          </p:spTgt>
                                        </p:tgtEl>
                                      </p:cBhvr>
                                    </p:animEffect>
                                  </p:childTnLst>
                                </p:cTn>
                              </p:par>
                            </p:childTnLst>
                          </p:cTn>
                        </p:par>
                        <p:par>
                          <p:cTn id="8" fill="hold">
                            <p:stCondLst>
                              <p:cond delay="750"/>
                            </p:stCondLst>
                            <p:childTnLst>
                              <p:par>
                                <p:cTn id="9" presetID="10" presetClass="entr" presetSubtype="0"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500"/>
                                        <p:tgtEl>
                                          <p:spTgt spid="4">
                                            <p:txEl>
                                              <p:pRg st="0" end="0"/>
                                            </p:txEl>
                                          </p:spTgt>
                                        </p:tgtEl>
                                      </p:cBhvr>
                                    </p:animEffect>
                                  </p:childTnLst>
                                </p:cTn>
                              </p:par>
                            </p:childTnLst>
                          </p:cTn>
                        </p:par>
                        <p:par>
                          <p:cTn id="12" fill="hold">
                            <p:stCondLst>
                              <p:cond delay="1250"/>
                            </p:stCondLst>
                            <p:childTnLst>
                              <p:par>
                                <p:cTn id="13" presetID="10"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tmplLst>
          <p:tmpl lvl="1">
            <p:tnLst>
              <p:par>
                <p:cTn presetID="10" presetClass="entr" presetSubtype="0" fill="hold" nodeType="after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fade">
                      <p:cBhvr>
                        <p:cTn dur="750"/>
                        <p:tgtEl>
                          <p:spTgt spid="2"/>
                        </p:tgtEl>
                      </p:cBhvr>
                    </p:animEffect>
                  </p:childTnLst>
                </p:cTn>
              </p:par>
            </p:tnLst>
          </p:tmpl>
        </p:tmplLst>
      </p:bldP>
      <p:bldP spid="4" grpId="0" build="p">
        <p:tmplLst>
          <p:tmpl lvl="1">
            <p:tnLst>
              <p:par>
                <p:cTn presetID="10" presetClass="entr" presetSubtype="0" fill="hold" nodeType="after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Lst>
      </p:bldP>
    </p:bldLst>
  </p:timing>
  <p:extLst>
    <p:ext uri="{DCECCB84-F9BA-43D5-87BE-67443E8EF086}">
      <p15:sldGuideLst xmlns:p15="http://schemas.microsoft.com/office/powerpoint/2012/main">
        <p15:guide id="1" orient="horz" pos="324">
          <p15:clr>
            <a:srgbClr val="FBAE40"/>
          </p15:clr>
        </p15:guide>
        <p15:guide id="2" pos="402">
          <p15:clr>
            <a:srgbClr val="FBAE40"/>
          </p15:clr>
        </p15:guide>
        <p15:guide id="3" pos="5355">
          <p15:clr>
            <a:srgbClr val="FBAE40"/>
          </p15:clr>
        </p15:guide>
        <p15:guide id="4" orient="horz" pos="2916">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Full Canvas">
    <p:spTree>
      <p:nvGrpSpPr>
        <p:cNvPr id="1" name=""/>
        <p:cNvGrpSpPr/>
        <p:nvPr/>
      </p:nvGrpSpPr>
      <p:grpSpPr>
        <a:xfrm>
          <a:off x="0" y="0"/>
          <a:ext cx="0" cy="0"/>
          <a:chOff x="0" y="0"/>
          <a:chExt cx="0" cy="0"/>
        </a:xfrm>
      </p:grpSpPr>
      <p:sp>
        <p:nvSpPr>
          <p:cNvPr id="5" name="Picture Placeholder 2"/>
          <p:cNvSpPr>
            <a:spLocks noGrp="1" noChangeAspect="1"/>
          </p:cNvSpPr>
          <p:nvPr>
            <p:ph type="pic" idx="1"/>
          </p:nvPr>
        </p:nvSpPr>
        <p:spPr>
          <a:xfrm>
            <a:off x="1" y="0"/>
            <a:ext cx="12191999" cy="6858000"/>
          </a:xfrm>
        </p:spPr>
        <p:txBody>
          <a:bodyPr anchor="t">
            <a:normAutofit/>
          </a:bodyPr>
          <a:lstStyle>
            <a:lvl1pPr marL="0" indent="0" algn="ctr">
              <a:buNone/>
              <a:defRPr sz="1467"/>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dirty="0"/>
              <a:t>Click icon to add picture</a:t>
            </a:r>
          </a:p>
        </p:txBody>
      </p:sp>
    </p:spTree>
    <p:extLst>
      <p:ext uri="{BB962C8B-B14F-4D97-AF65-F5344CB8AC3E}">
        <p14:creationId xmlns:p14="http://schemas.microsoft.com/office/powerpoint/2010/main" val="141349116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38_Custom Layout">
    <p:bg>
      <p:bgPr>
        <a:gradFill flip="none" rotWithShape="1">
          <a:gsLst>
            <a:gs pos="4000">
              <a:schemeClr val="accent1"/>
            </a:gs>
            <a:gs pos="100000">
              <a:schemeClr val="accent2"/>
            </a:gs>
          </a:gsLst>
          <a:lin ang="2700000" scaled="1"/>
          <a:tileRect/>
        </a:gradFill>
        <a:effectLst/>
      </p:bgPr>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9E28A4EF-85C1-4B4B-BEE0-C00348647889}"/>
              </a:ext>
            </a:extLst>
          </p:cNvPr>
          <p:cNvSpPr>
            <a:spLocks noGrp="1"/>
          </p:cNvSpPr>
          <p:nvPr>
            <p:ph type="pic" sz="quarter" idx="14" hasCustomPrompt="1"/>
          </p:nvPr>
        </p:nvSpPr>
        <p:spPr>
          <a:xfrm>
            <a:off x="8815281" y="3589665"/>
            <a:ext cx="2099849" cy="2612308"/>
          </a:xfrm>
          <a:custGeom>
            <a:avLst/>
            <a:gdLst>
              <a:gd name="connsiteX0" fmla="*/ 1046319 w 2099849"/>
              <a:gd name="connsiteY0" fmla="*/ 425385 h 2612308"/>
              <a:gd name="connsiteX1" fmla="*/ 646935 w 2099849"/>
              <a:gd name="connsiteY1" fmla="*/ 526936 h 2612308"/>
              <a:gd name="connsiteX2" fmla="*/ 472294 w 2099849"/>
              <a:gd name="connsiteY2" fmla="*/ 837008 h 2612308"/>
              <a:gd name="connsiteX3" fmla="*/ 638363 w 2099849"/>
              <a:gd name="connsiteY3" fmla="*/ 1154298 h 2612308"/>
              <a:gd name="connsiteX4" fmla="*/ 1042703 w 2099849"/>
              <a:gd name="connsiteY4" fmla="*/ 1263067 h 2612308"/>
              <a:gd name="connsiteX5" fmla="*/ 1455617 w 2099849"/>
              <a:gd name="connsiteY5" fmla="*/ 1155653 h 2612308"/>
              <a:gd name="connsiteX6" fmla="*/ 1627549 w 2099849"/>
              <a:gd name="connsiteY6" fmla="*/ 837008 h 2612308"/>
              <a:gd name="connsiteX7" fmla="*/ 1452008 w 2099849"/>
              <a:gd name="connsiteY7" fmla="*/ 526936 h 2612308"/>
              <a:gd name="connsiteX8" fmla="*/ 1046319 w 2099849"/>
              <a:gd name="connsiteY8" fmla="*/ 425385 h 2612308"/>
              <a:gd name="connsiteX9" fmla="*/ 1046319 w 2099849"/>
              <a:gd name="connsiteY9" fmla="*/ 1 h 2612308"/>
              <a:gd name="connsiteX10" fmla="*/ 1548903 w 2099849"/>
              <a:gd name="connsiteY10" fmla="*/ 92953 h 2612308"/>
              <a:gd name="connsiteX11" fmla="*/ 1941435 w 2099849"/>
              <a:gd name="connsiteY11" fmla="*/ 373512 h 2612308"/>
              <a:gd name="connsiteX12" fmla="*/ 2099849 w 2099849"/>
              <a:gd name="connsiteY12" fmla="*/ 844226 h 2612308"/>
              <a:gd name="connsiteX13" fmla="*/ 2099849 w 2099849"/>
              <a:gd name="connsiteY13" fmla="*/ 1786149 h 2612308"/>
              <a:gd name="connsiteX14" fmla="*/ 1945982 w 2099849"/>
              <a:gd name="connsiteY14" fmla="*/ 2250500 h 2612308"/>
              <a:gd name="connsiteX15" fmla="*/ 1561201 w 2099849"/>
              <a:gd name="connsiteY15" fmla="*/ 2523192 h 2612308"/>
              <a:gd name="connsiteX16" fmla="*/ 1060755 w 2099849"/>
              <a:gd name="connsiteY16" fmla="*/ 2612298 h 2612308"/>
              <a:gd name="connsiteX17" fmla="*/ 544659 w 2099849"/>
              <a:gd name="connsiteY17" fmla="*/ 2536555 h 2612308"/>
              <a:gd name="connsiteX18" fmla="*/ 161079 w 2099849"/>
              <a:gd name="connsiteY18" fmla="*/ 2294918 h 2612308"/>
              <a:gd name="connsiteX19" fmla="*/ 10814 w 2099849"/>
              <a:gd name="connsiteY19" fmla="*/ 1865732 h 2612308"/>
              <a:gd name="connsiteX20" fmla="*/ 486736 w 2099849"/>
              <a:gd name="connsiteY20" fmla="*/ 1865732 h 2612308"/>
              <a:gd name="connsiteX21" fmla="*/ 573511 w 2099849"/>
              <a:gd name="connsiteY21" fmla="*/ 2052079 h 2612308"/>
              <a:gd name="connsiteX22" fmla="*/ 786251 w 2099849"/>
              <a:gd name="connsiteY22" fmla="*/ 2163937 h 2612308"/>
              <a:gd name="connsiteX23" fmla="*/ 1053537 w 2099849"/>
              <a:gd name="connsiteY23" fmla="*/ 2201349 h 2612308"/>
              <a:gd name="connsiteX24" fmla="*/ 1329112 w 2099849"/>
              <a:gd name="connsiteY24" fmla="*/ 2153457 h 2612308"/>
              <a:gd name="connsiteX25" fmla="*/ 1542109 w 2099849"/>
              <a:gd name="connsiteY25" fmla="*/ 2008445 h 2612308"/>
              <a:gd name="connsiteX26" fmla="*/ 1627549 w 2099849"/>
              <a:gd name="connsiteY26" fmla="*/ 1775149 h 2612308"/>
              <a:gd name="connsiteX27" fmla="*/ 1627549 w 2099849"/>
              <a:gd name="connsiteY27" fmla="*/ 1410866 h 2612308"/>
              <a:gd name="connsiteX28" fmla="*/ 1367622 w 2099849"/>
              <a:gd name="connsiteY28" fmla="*/ 1609132 h 2612308"/>
              <a:gd name="connsiteX29" fmla="*/ 1042703 w 2099849"/>
              <a:gd name="connsiteY29" fmla="*/ 1677625 h 2612308"/>
              <a:gd name="connsiteX30" fmla="*/ 546136 w 2099849"/>
              <a:gd name="connsiteY30" fmla="*/ 1599230 h 2612308"/>
              <a:gd name="connsiteX31" fmla="*/ 157207 w 2099849"/>
              <a:gd name="connsiteY31" fmla="*/ 1334025 h 2612308"/>
              <a:gd name="connsiteX32" fmla="*/ 0 w 2099849"/>
              <a:gd name="connsiteY32" fmla="*/ 837008 h 2612308"/>
              <a:gd name="connsiteX33" fmla="*/ 158144 w 2099849"/>
              <a:gd name="connsiteY33" fmla="*/ 371373 h 2612308"/>
              <a:gd name="connsiteX34" fmla="*/ 548807 w 2099849"/>
              <a:gd name="connsiteY34" fmla="*/ 92683 h 2612308"/>
              <a:gd name="connsiteX35" fmla="*/ 1046319 w 2099849"/>
              <a:gd name="connsiteY35" fmla="*/ 1 h 2612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099849" h="2612308">
                <a:moveTo>
                  <a:pt x="1046319" y="425385"/>
                </a:moveTo>
                <a:cubicBezTo>
                  <a:pt x="891302" y="425160"/>
                  <a:pt x="758176" y="459008"/>
                  <a:pt x="646935" y="526936"/>
                </a:cubicBezTo>
                <a:cubicBezTo>
                  <a:pt x="535701" y="594863"/>
                  <a:pt x="477483" y="698219"/>
                  <a:pt x="472294" y="837008"/>
                </a:cubicBezTo>
                <a:cubicBezTo>
                  <a:pt x="476205" y="976395"/>
                  <a:pt x="531559" y="1082158"/>
                  <a:pt x="638363" y="1154298"/>
                </a:cubicBezTo>
                <a:cubicBezTo>
                  <a:pt x="745166" y="1226438"/>
                  <a:pt x="879949" y="1262694"/>
                  <a:pt x="1042703" y="1263067"/>
                </a:cubicBezTo>
                <a:cubicBezTo>
                  <a:pt x="1206293" y="1262919"/>
                  <a:pt x="1343927" y="1227112"/>
                  <a:pt x="1455617" y="1155653"/>
                </a:cubicBezTo>
                <a:cubicBezTo>
                  <a:pt x="1567301" y="1084187"/>
                  <a:pt x="1624614" y="977975"/>
                  <a:pt x="1627549" y="837008"/>
                </a:cubicBezTo>
                <a:cubicBezTo>
                  <a:pt x="1621159" y="698219"/>
                  <a:pt x="1562646" y="594863"/>
                  <a:pt x="1452008" y="526936"/>
                </a:cubicBezTo>
                <a:cubicBezTo>
                  <a:pt x="1341371" y="459008"/>
                  <a:pt x="1206145" y="425160"/>
                  <a:pt x="1046319" y="425385"/>
                </a:cubicBezTo>
                <a:close/>
                <a:moveTo>
                  <a:pt x="1046319" y="1"/>
                </a:moveTo>
                <a:cubicBezTo>
                  <a:pt x="1221846" y="-70"/>
                  <a:pt x="1389379" y="30914"/>
                  <a:pt x="1548903" y="92953"/>
                </a:cubicBezTo>
                <a:cubicBezTo>
                  <a:pt x="1708428" y="154992"/>
                  <a:pt x="1839274" y="248509"/>
                  <a:pt x="1941435" y="373512"/>
                </a:cubicBezTo>
                <a:cubicBezTo>
                  <a:pt x="2043596" y="498508"/>
                  <a:pt x="2096401" y="655419"/>
                  <a:pt x="2099849" y="844226"/>
                </a:cubicBezTo>
                <a:lnTo>
                  <a:pt x="2099849" y="1786149"/>
                </a:lnTo>
                <a:cubicBezTo>
                  <a:pt x="2096645" y="1973544"/>
                  <a:pt x="2045355" y="2128329"/>
                  <a:pt x="1945982" y="2250500"/>
                </a:cubicBezTo>
                <a:cubicBezTo>
                  <a:pt x="1846601" y="2372664"/>
                  <a:pt x="1718343" y="2463561"/>
                  <a:pt x="1561201" y="2523192"/>
                </a:cubicBezTo>
                <a:cubicBezTo>
                  <a:pt x="1404065" y="2582816"/>
                  <a:pt x="1237245" y="2612522"/>
                  <a:pt x="1060755" y="2612298"/>
                </a:cubicBezTo>
                <a:cubicBezTo>
                  <a:pt x="875043" y="2612895"/>
                  <a:pt x="703009" y="2587652"/>
                  <a:pt x="544659" y="2536555"/>
                </a:cubicBezTo>
                <a:cubicBezTo>
                  <a:pt x="386316" y="2485465"/>
                  <a:pt x="258449" y="2404919"/>
                  <a:pt x="161079" y="2294918"/>
                </a:cubicBezTo>
                <a:cubicBezTo>
                  <a:pt x="63702" y="2184916"/>
                  <a:pt x="13614" y="2041856"/>
                  <a:pt x="10814" y="1865732"/>
                </a:cubicBezTo>
                <a:lnTo>
                  <a:pt x="486736" y="1865732"/>
                </a:lnTo>
                <a:cubicBezTo>
                  <a:pt x="488720" y="1940267"/>
                  <a:pt x="517643" y="2002383"/>
                  <a:pt x="573511" y="2052079"/>
                </a:cubicBezTo>
                <a:cubicBezTo>
                  <a:pt x="629385" y="2101782"/>
                  <a:pt x="700292" y="2139066"/>
                  <a:pt x="786251" y="2163937"/>
                </a:cubicBezTo>
                <a:cubicBezTo>
                  <a:pt x="872204" y="2188814"/>
                  <a:pt x="961297" y="2201285"/>
                  <a:pt x="1053537" y="2201349"/>
                </a:cubicBezTo>
                <a:cubicBezTo>
                  <a:pt x="1150413" y="2202306"/>
                  <a:pt x="1242267" y="2186342"/>
                  <a:pt x="1329112" y="2153457"/>
                </a:cubicBezTo>
                <a:cubicBezTo>
                  <a:pt x="1415957" y="2120572"/>
                  <a:pt x="1486955" y="2072230"/>
                  <a:pt x="1542109" y="2008445"/>
                </a:cubicBezTo>
                <a:cubicBezTo>
                  <a:pt x="1597264" y="1944659"/>
                  <a:pt x="1625744" y="1866894"/>
                  <a:pt x="1627549" y="1775149"/>
                </a:cubicBezTo>
                <a:lnTo>
                  <a:pt x="1627549" y="1410866"/>
                </a:lnTo>
                <a:cubicBezTo>
                  <a:pt x="1566633" y="1497686"/>
                  <a:pt x="1479987" y="1563770"/>
                  <a:pt x="1367622" y="1609132"/>
                </a:cubicBezTo>
                <a:cubicBezTo>
                  <a:pt x="1255258" y="1654494"/>
                  <a:pt x="1146951" y="1677323"/>
                  <a:pt x="1042703" y="1677625"/>
                </a:cubicBezTo>
                <a:cubicBezTo>
                  <a:pt x="869578" y="1678877"/>
                  <a:pt x="704055" y="1652741"/>
                  <a:pt x="546136" y="1599230"/>
                </a:cubicBezTo>
                <a:cubicBezTo>
                  <a:pt x="388216" y="1545713"/>
                  <a:pt x="258571" y="1457313"/>
                  <a:pt x="157207" y="1334025"/>
                </a:cubicBezTo>
                <a:cubicBezTo>
                  <a:pt x="55848" y="1210737"/>
                  <a:pt x="3442" y="1045067"/>
                  <a:pt x="0" y="837008"/>
                </a:cubicBezTo>
                <a:cubicBezTo>
                  <a:pt x="3487" y="650558"/>
                  <a:pt x="56202" y="495348"/>
                  <a:pt x="158144" y="371373"/>
                </a:cubicBezTo>
                <a:cubicBezTo>
                  <a:pt x="260087" y="247398"/>
                  <a:pt x="390310" y="154504"/>
                  <a:pt x="548807" y="92683"/>
                </a:cubicBezTo>
                <a:cubicBezTo>
                  <a:pt x="707311" y="30869"/>
                  <a:pt x="873148" y="-25"/>
                  <a:pt x="1046319" y="1"/>
                </a:cubicBezTo>
                <a:close/>
              </a:path>
            </a:pathLst>
          </a:custGeom>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en-US" sz="14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Image Placeholder</a:t>
            </a:r>
          </a:p>
        </p:txBody>
      </p:sp>
      <p:sp>
        <p:nvSpPr>
          <p:cNvPr id="19" name="Picture Placeholder 18">
            <a:extLst>
              <a:ext uri="{FF2B5EF4-FFF2-40B4-BE49-F238E27FC236}">
                <a16:creationId xmlns:a16="http://schemas.microsoft.com/office/drawing/2014/main" id="{23CC18DE-57AD-438C-9DFC-25525E63EA98}"/>
              </a:ext>
            </a:extLst>
          </p:cNvPr>
          <p:cNvSpPr>
            <a:spLocks noGrp="1"/>
          </p:cNvSpPr>
          <p:nvPr>
            <p:ph type="pic" sz="quarter" idx="10" hasCustomPrompt="1"/>
          </p:nvPr>
        </p:nvSpPr>
        <p:spPr>
          <a:xfrm>
            <a:off x="3661766" y="3591995"/>
            <a:ext cx="2203089" cy="2609974"/>
          </a:xfrm>
          <a:custGeom>
            <a:avLst/>
            <a:gdLst>
              <a:gd name="connsiteX0" fmla="*/ 1101545 w 2203089"/>
              <a:gd name="connsiteY0" fmla="*/ 446809 h 2609974"/>
              <a:gd name="connsiteX1" fmla="*/ 914515 w 2203089"/>
              <a:gd name="connsiteY1" fmla="*/ 473113 h 2609974"/>
              <a:gd name="connsiteX2" fmla="*/ 601114 w 2203089"/>
              <a:gd name="connsiteY2" fmla="*/ 688957 h 2609974"/>
              <a:gd name="connsiteX3" fmla="*/ 469688 w 2203089"/>
              <a:gd name="connsiteY3" fmla="*/ 1123752 h 2609974"/>
              <a:gd name="connsiteX4" fmla="*/ 469688 w 2203089"/>
              <a:gd name="connsiteY4" fmla="*/ 1486223 h 2609974"/>
              <a:gd name="connsiteX5" fmla="*/ 601114 w 2203089"/>
              <a:gd name="connsiteY5" fmla="*/ 1923773 h 2609974"/>
              <a:gd name="connsiteX6" fmla="*/ 914515 w 2203089"/>
              <a:gd name="connsiteY6" fmla="*/ 2142546 h 2609974"/>
              <a:gd name="connsiteX7" fmla="*/ 1288574 w 2203089"/>
              <a:gd name="connsiteY7" fmla="*/ 2142546 h 2609974"/>
              <a:gd name="connsiteX8" fmla="*/ 1601975 w 2203089"/>
              <a:gd name="connsiteY8" fmla="*/ 1923773 h 2609974"/>
              <a:gd name="connsiteX9" fmla="*/ 1733401 w 2203089"/>
              <a:gd name="connsiteY9" fmla="*/ 1486223 h 2609974"/>
              <a:gd name="connsiteX10" fmla="*/ 1733401 w 2203089"/>
              <a:gd name="connsiteY10" fmla="*/ 1123752 h 2609974"/>
              <a:gd name="connsiteX11" fmla="*/ 1601975 w 2203089"/>
              <a:gd name="connsiteY11" fmla="*/ 692060 h 2609974"/>
              <a:gd name="connsiteX12" fmla="*/ 1288574 w 2203089"/>
              <a:gd name="connsiteY12" fmla="*/ 474661 h 2609974"/>
              <a:gd name="connsiteX13" fmla="*/ 1101545 w 2203089"/>
              <a:gd name="connsiteY13" fmla="*/ 446809 h 2609974"/>
              <a:gd name="connsiteX14" fmla="*/ 1101545 w 2203089"/>
              <a:gd name="connsiteY14" fmla="*/ 1 h 2609974"/>
              <a:gd name="connsiteX15" fmla="*/ 1427603 w 2203089"/>
              <a:gd name="connsiteY15" fmla="*/ 45209 h 2609974"/>
              <a:gd name="connsiteX16" fmla="*/ 1973969 w 2203089"/>
              <a:gd name="connsiteY16" fmla="*/ 405068 h 2609974"/>
              <a:gd name="connsiteX17" fmla="*/ 2203089 w 2203089"/>
              <a:gd name="connsiteY17" fmla="*/ 1123752 h 2609974"/>
              <a:gd name="connsiteX18" fmla="*/ 2203089 w 2203089"/>
              <a:gd name="connsiteY18" fmla="*/ 1486223 h 2609974"/>
              <a:gd name="connsiteX19" fmla="*/ 1973969 w 2203089"/>
              <a:gd name="connsiteY19" fmla="*/ 2204906 h 2609974"/>
              <a:gd name="connsiteX20" fmla="*/ 1427603 w 2203089"/>
              <a:gd name="connsiteY20" fmla="*/ 2564766 h 2609974"/>
              <a:gd name="connsiteX21" fmla="*/ 775489 w 2203089"/>
              <a:gd name="connsiteY21" fmla="*/ 2565281 h 2609974"/>
              <a:gd name="connsiteX22" fmla="*/ 229120 w 2203089"/>
              <a:gd name="connsiteY22" fmla="*/ 2205939 h 2609974"/>
              <a:gd name="connsiteX23" fmla="*/ 0 w 2203089"/>
              <a:gd name="connsiteY23" fmla="*/ 1486223 h 2609974"/>
              <a:gd name="connsiteX24" fmla="*/ 0 w 2203089"/>
              <a:gd name="connsiteY24" fmla="*/ 1123752 h 2609974"/>
              <a:gd name="connsiteX25" fmla="*/ 229120 w 2203089"/>
              <a:gd name="connsiteY25" fmla="*/ 404035 h 2609974"/>
              <a:gd name="connsiteX26" fmla="*/ 775489 w 2203089"/>
              <a:gd name="connsiteY26" fmla="*/ 44694 h 2609974"/>
              <a:gd name="connsiteX27" fmla="*/ 1101545 w 2203089"/>
              <a:gd name="connsiteY27" fmla="*/ 1 h 2609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203089" h="2609974">
                <a:moveTo>
                  <a:pt x="1101545" y="446809"/>
                </a:moveTo>
                <a:cubicBezTo>
                  <a:pt x="1039202" y="446550"/>
                  <a:pt x="976857" y="455318"/>
                  <a:pt x="914515" y="473113"/>
                </a:cubicBezTo>
                <a:cubicBezTo>
                  <a:pt x="789827" y="508698"/>
                  <a:pt x="685362" y="580648"/>
                  <a:pt x="601114" y="688957"/>
                </a:cubicBezTo>
                <a:cubicBezTo>
                  <a:pt x="516865" y="797269"/>
                  <a:pt x="473056" y="942200"/>
                  <a:pt x="469688" y="1123752"/>
                </a:cubicBezTo>
                <a:lnTo>
                  <a:pt x="469688" y="1486223"/>
                </a:lnTo>
                <a:cubicBezTo>
                  <a:pt x="473056" y="1668534"/>
                  <a:pt x="516865" y="1814386"/>
                  <a:pt x="601114" y="1923773"/>
                </a:cubicBezTo>
                <a:cubicBezTo>
                  <a:pt x="685362" y="2033159"/>
                  <a:pt x="789827" y="2106084"/>
                  <a:pt x="914515" y="2142546"/>
                </a:cubicBezTo>
                <a:cubicBezTo>
                  <a:pt x="1039202" y="2179008"/>
                  <a:pt x="1163887" y="2179008"/>
                  <a:pt x="1288574" y="2142546"/>
                </a:cubicBezTo>
                <a:cubicBezTo>
                  <a:pt x="1413262" y="2106084"/>
                  <a:pt x="1517730" y="2033159"/>
                  <a:pt x="1601975" y="1923773"/>
                </a:cubicBezTo>
                <a:cubicBezTo>
                  <a:pt x="1686224" y="1814386"/>
                  <a:pt x="1730033" y="1668534"/>
                  <a:pt x="1733401" y="1486223"/>
                </a:cubicBezTo>
                <a:lnTo>
                  <a:pt x="1733401" y="1123752"/>
                </a:lnTo>
                <a:cubicBezTo>
                  <a:pt x="1730033" y="944266"/>
                  <a:pt x="1686224" y="800369"/>
                  <a:pt x="1601975" y="692060"/>
                </a:cubicBezTo>
                <a:cubicBezTo>
                  <a:pt x="1517730" y="583747"/>
                  <a:pt x="1413262" y="511282"/>
                  <a:pt x="1288574" y="474661"/>
                </a:cubicBezTo>
                <a:cubicBezTo>
                  <a:pt x="1226232" y="456352"/>
                  <a:pt x="1163887" y="447068"/>
                  <a:pt x="1101545" y="446809"/>
                </a:cubicBezTo>
                <a:close/>
                <a:moveTo>
                  <a:pt x="1101545" y="1"/>
                </a:moveTo>
                <a:cubicBezTo>
                  <a:pt x="1210231" y="86"/>
                  <a:pt x="1318917" y="15158"/>
                  <a:pt x="1427603" y="45209"/>
                </a:cubicBezTo>
                <a:cubicBezTo>
                  <a:pt x="1644972" y="105314"/>
                  <a:pt x="1827095" y="225268"/>
                  <a:pt x="1973969" y="405068"/>
                </a:cubicBezTo>
                <a:cubicBezTo>
                  <a:pt x="2120842" y="584869"/>
                  <a:pt x="2197214" y="824430"/>
                  <a:pt x="2203089" y="1123752"/>
                </a:cubicBezTo>
                <a:lnTo>
                  <a:pt x="2203089" y="1486223"/>
                </a:lnTo>
                <a:cubicBezTo>
                  <a:pt x="2197214" y="1785545"/>
                  <a:pt x="2120842" y="2025106"/>
                  <a:pt x="1973969" y="2204906"/>
                </a:cubicBezTo>
                <a:cubicBezTo>
                  <a:pt x="1827095" y="2384706"/>
                  <a:pt x="1644972" y="2504661"/>
                  <a:pt x="1427603" y="2564766"/>
                </a:cubicBezTo>
                <a:cubicBezTo>
                  <a:pt x="1210231" y="2624871"/>
                  <a:pt x="992858" y="2625045"/>
                  <a:pt x="775489" y="2565281"/>
                </a:cubicBezTo>
                <a:cubicBezTo>
                  <a:pt x="558117" y="2505520"/>
                  <a:pt x="375994" y="2385740"/>
                  <a:pt x="229120" y="2205939"/>
                </a:cubicBezTo>
                <a:cubicBezTo>
                  <a:pt x="82250" y="2026139"/>
                  <a:pt x="5876" y="1786233"/>
                  <a:pt x="0" y="1486223"/>
                </a:cubicBezTo>
                <a:lnTo>
                  <a:pt x="0" y="1123752"/>
                </a:lnTo>
                <a:cubicBezTo>
                  <a:pt x="5876" y="823741"/>
                  <a:pt x="82250" y="583833"/>
                  <a:pt x="229120" y="404035"/>
                </a:cubicBezTo>
                <a:cubicBezTo>
                  <a:pt x="375994" y="224235"/>
                  <a:pt x="558117" y="104454"/>
                  <a:pt x="775489" y="44694"/>
                </a:cubicBezTo>
                <a:cubicBezTo>
                  <a:pt x="884173" y="14813"/>
                  <a:pt x="992858" y="-84"/>
                  <a:pt x="1101545" y="1"/>
                </a:cubicBezTo>
                <a:close/>
              </a:path>
            </a:pathLst>
          </a:custGeom>
        </p:spPr>
        <p:txBody>
          <a:bodyPr wrap="square">
            <a:noAutofit/>
          </a:bodyPr>
          <a:lstStyle>
            <a:lvl1pPr marL="0" indent="0">
              <a:buNone/>
              <a:defRPr sz="1400">
                <a:solidFill>
                  <a:schemeClr val="bg1">
                    <a:lumMod val="75000"/>
                  </a:schemeClr>
                </a:solidFill>
              </a:defRPr>
            </a:lvl1pPr>
          </a:lstStyle>
          <a:p>
            <a:r>
              <a:rPr lang="en-US" dirty="0"/>
              <a:t>Image Placeholder</a:t>
            </a:r>
          </a:p>
        </p:txBody>
      </p:sp>
      <p:sp>
        <p:nvSpPr>
          <p:cNvPr id="17" name="Picture Placeholder 16">
            <a:extLst>
              <a:ext uri="{FF2B5EF4-FFF2-40B4-BE49-F238E27FC236}">
                <a16:creationId xmlns:a16="http://schemas.microsoft.com/office/drawing/2014/main" id="{B3FBE219-41C3-44AB-87E3-C355EF3B1EBB}"/>
              </a:ext>
            </a:extLst>
          </p:cNvPr>
          <p:cNvSpPr>
            <a:spLocks noGrp="1"/>
          </p:cNvSpPr>
          <p:nvPr>
            <p:ph type="pic" sz="quarter" idx="12" hasCustomPrompt="1"/>
          </p:nvPr>
        </p:nvSpPr>
        <p:spPr>
          <a:xfrm>
            <a:off x="883507" y="714072"/>
            <a:ext cx="2034415" cy="2544069"/>
          </a:xfrm>
          <a:custGeom>
            <a:avLst/>
            <a:gdLst>
              <a:gd name="connsiteX0" fmla="*/ 979506 w 2034415"/>
              <a:gd name="connsiteY0" fmla="*/ 39 h 2544069"/>
              <a:gd name="connsiteX1" fmla="*/ 1474539 w 2034415"/>
              <a:gd name="connsiteY1" fmla="*/ 75083 h 2544069"/>
              <a:gd name="connsiteX2" fmla="*/ 1867302 w 2034415"/>
              <a:gd name="connsiteY2" fmla="*/ 327926 h 2544069"/>
              <a:gd name="connsiteX3" fmla="*/ 2027239 w 2034415"/>
              <a:gd name="connsiteY3" fmla="*/ 800139 h 2544069"/>
              <a:gd name="connsiteX4" fmla="*/ 1883127 w 2034415"/>
              <a:gd name="connsiteY4" fmla="*/ 1281196 h 2544069"/>
              <a:gd name="connsiteX5" fmla="*/ 1514963 w 2034415"/>
              <a:gd name="connsiteY5" fmla="*/ 1505474 h 2544069"/>
              <a:gd name="connsiteX6" fmla="*/ 1019001 w 2034415"/>
              <a:gd name="connsiteY6" fmla="*/ 1560731 h 2544069"/>
              <a:gd name="connsiteX7" fmla="*/ 784970 w 2034415"/>
              <a:gd name="connsiteY7" fmla="*/ 1584809 h 2544069"/>
              <a:gd name="connsiteX8" fmla="*/ 568493 w 2034415"/>
              <a:gd name="connsiteY8" fmla="*/ 1681524 h 2544069"/>
              <a:gd name="connsiteX9" fmla="*/ 473285 w 2034415"/>
              <a:gd name="connsiteY9" fmla="*/ 1887584 h 2544069"/>
              <a:gd name="connsiteX10" fmla="*/ 473285 w 2034415"/>
              <a:gd name="connsiteY10" fmla="*/ 2103093 h 2544069"/>
              <a:gd name="connsiteX11" fmla="*/ 2034415 w 2034415"/>
              <a:gd name="connsiteY11" fmla="*/ 2103093 h 2544069"/>
              <a:gd name="connsiteX12" fmla="*/ 2034415 w 2034415"/>
              <a:gd name="connsiteY12" fmla="*/ 2544069 h 2544069"/>
              <a:gd name="connsiteX13" fmla="*/ 0 w 2034415"/>
              <a:gd name="connsiteY13" fmla="*/ 2544069 h 2544069"/>
              <a:gd name="connsiteX14" fmla="*/ 0 w 2034415"/>
              <a:gd name="connsiteY14" fmla="*/ 2215529 h 2544069"/>
              <a:gd name="connsiteX15" fmla="*/ 0 w 2034415"/>
              <a:gd name="connsiteY15" fmla="*/ 1883993 h 2544069"/>
              <a:gd name="connsiteX16" fmla="*/ 154083 w 2034415"/>
              <a:gd name="connsiteY16" fmla="*/ 1432779 h 2544069"/>
              <a:gd name="connsiteX17" fmla="*/ 534609 w 2034415"/>
              <a:gd name="connsiteY17" fmla="*/ 1200123 h 2544069"/>
              <a:gd name="connsiteX18" fmla="*/ 1019001 w 2034415"/>
              <a:gd name="connsiteY18" fmla="*/ 1134110 h 2544069"/>
              <a:gd name="connsiteX19" fmla="*/ 1243196 w 2034415"/>
              <a:gd name="connsiteY19" fmla="*/ 1114956 h 2544069"/>
              <a:gd name="connsiteX20" fmla="*/ 1460212 w 2034415"/>
              <a:gd name="connsiteY20" fmla="*/ 1023982 h 2544069"/>
              <a:gd name="connsiteX21" fmla="*/ 1557551 w 2034415"/>
              <a:gd name="connsiteY21" fmla="*/ 810913 h 2544069"/>
              <a:gd name="connsiteX22" fmla="*/ 1393293 w 2034415"/>
              <a:gd name="connsiteY22" fmla="*/ 507470 h 2544069"/>
              <a:gd name="connsiteX23" fmla="*/ 986689 w 2034415"/>
              <a:gd name="connsiteY23" fmla="*/ 408719 h 2544069"/>
              <a:gd name="connsiteX24" fmla="*/ 642018 w 2034415"/>
              <a:gd name="connsiteY24" fmla="*/ 499811 h 2544069"/>
              <a:gd name="connsiteX25" fmla="*/ 480456 w 2034415"/>
              <a:gd name="connsiteY25" fmla="*/ 760422 h 2544069"/>
              <a:gd name="connsiteX26" fmla="*/ 10759 w 2034415"/>
              <a:gd name="connsiteY26" fmla="*/ 760422 h 2544069"/>
              <a:gd name="connsiteX27" fmla="*/ 160588 w 2034415"/>
              <a:gd name="connsiteY27" fmla="*/ 327364 h 2544069"/>
              <a:gd name="connsiteX28" fmla="*/ 523303 w 2034415"/>
              <a:gd name="connsiteY28" fmla="*/ 79213 h 2544069"/>
              <a:gd name="connsiteX29" fmla="*/ 979506 w 2034415"/>
              <a:gd name="connsiteY29" fmla="*/ 39 h 2544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034415" h="2544069">
                <a:moveTo>
                  <a:pt x="979506" y="39"/>
                </a:moveTo>
                <a:cubicBezTo>
                  <a:pt x="1150682" y="-1115"/>
                  <a:pt x="1315691" y="23900"/>
                  <a:pt x="1474539" y="75083"/>
                </a:cubicBezTo>
                <a:cubicBezTo>
                  <a:pt x="1633384" y="126266"/>
                  <a:pt x="1764306" y="210547"/>
                  <a:pt x="1867302" y="327926"/>
                </a:cubicBezTo>
                <a:cubicBezTo>
                  <a:pt x="1970301" y="445301"/>
                  <a:pt x="2023613" y="602707"/>
                  <a:pt x="2027239" y="800139"/>
                </a:cubicBezTo>
                <a:cubicBezTo>
                  <a:pt x="2024563" y="1010603"/>
                  <a:pt x="1976527" y="1170955"/>
                  <a:pt x="1883127" y="1281196"/>
                </a:cubicBezTo>
                <a:cubicBezTo>
                  <a:pt x="1789727" y="1391439"/>
                  <a:pt x="1667005" y="1466197"/>
                  <a:pt x="1514963" y="1505474"/>
                </a:cubicBezTo>
                <a:cubicBezTo>
                  <a:pt x="1362921" y="1544750"/>
                  <a:pt x="1197600" y="1563168"/>
                  <a:pt x="1019001" y="1560731"/>
                </a:cubicBezTo>
                <a:cubicBezTo>
                  <a:pt x="946706" y="1559712"/>
                  <a:pt x="868698" y="1567736"/>
                  <a:pt x="784970" y="1584809"/>
                </a:cubicBezTo>
                <a:cubicBezTo>
                  <a:pt x="701240" y="1601882"/>
                  <a:pt x="629084" y="1634120"/>
                  <a:pt x="568493" y="1681524"/>
                </a:cubicBezTo>
                <a:cubicBezTo>
                  <a:pt x="507902" y="1728924"/>
                  <a:pt x="476167" y="1797613"/>
                  <a:pt x="473285" y="1887584"/>
                </a:cubicBezTo>
                <a:lnTo>
                  <a:pt x="473285" y="2103093"/>
                </a:lnTo>
                <a:lnTo>
                  <a:pt x="2034415" y="2103093"/>
                </a:lnTo>
                <a:lnTo>
                  <a:pt x="2034415" y="2544069"/>
                </a:lnTo>
                <a:lnTo>
                  <a:pt x="0" y="2544069"/>
                </a:lnTo>
                <a:cubicBezTo>
                  <a:pt x="0" y="2434806"/>
                  <a:pt x="0" y="2325290"/>
                  <a:pt x="0" y="2215529"/>
                </a:cubicBezTo>
                <a:cubicBezTo>
                  <a:pt x="0" y="2105766"/>
                  <a:pt x="0" y="1995254"/>
                  <a:pt x="0" y="1883993"/>
                </a:cubicBezTo>
                <a:cubicBezTo>
                  <a:pt x="3406" y="1692836"/>
                  <a:pt x="54766" y="1542430"/>
                  <a:pt x="154083" y="1432779"/>
                </a:cubicBezTo>
                <a:cubicBezTo>
                  <a:pt x="253399" y="1323127"/>
                  <a:pt x="380241" y="1245575"/>
                  <a:pt x="534609" y="1200123"/>
                </a:cubicBezTo>
                <a:cubicBezTo>
                  <a:pt x="688980" y="1154671"/>
                  <a:pt x="850442" y="1132668"/>
                  <a:pt x="1019001" y="1134110"/>
                </a:cubicBezTo>
                <a:cubicBezTo>
                  <a:pt x="1085555" y="1135506"/>
                  <a:pt x="1160287" y="1129121"/>
                  <a:pt x="1243196" y="1114956"/>
                </a:cubicBezTo>
                <a:cubicBezTo>
                  <a:pt x="1326105" y="1100792"/>
                  <a:pt x="1398447" y="1070467"/>
                  <a:pt x="1460212" y="1023982"/>
                </a:cubicBezTo>
                <a:cubicBezTo>
                  <a:pt x="1521981" y="977499"/>
                  <a:pt x="1554428" y="906477"/>
                  <a:pt x="1557551" y="810913"/>
                </a:cubicBezTo>
                <a:cubicBezTo>
                  <a:pt x="1553960" y="674751"/>
                  <a:pt x="1499209" y="573604"/>
                  <a:pt x="1393293" y="507470"/>
                </a:cubicBezTo>
                <a:cubicBezTo>
                  <a:pt x="1287377" y="441336"/>
                  <a:pt x="1151842" y="408418"/>
                  <a:pt x="986689" y="408719"/>
                </a:cubicBezTo>
                <a:cubicBezTo>
                  <a:pt x="857439" y="409245"/>
                  <a:pt x="742547" y="439611"/>
                  <a:pt x="642018" y="499811"/>
                </a:cubicBezTo>
                <a:cubicBezTo>
                  <a:pt x="541491" y="560013"/>
                  <a:pt x="487635" y="646884"/>
                  <a:pt x="480456" y="760422"/>
                </a:cubicBezTo>
                <a:lnTo>
                  <a:pt x="10759" y="760422"/>
                </a:lnTo>
                <a:cubicBezTo>
                  <a:pt x="15269" y="583921"/>
                  <a:pt x="65212" y="439567"/>
                  <a:pt x="160588" y="327364"/>
                </a:cubicBezTo>
                <a:cubicBezTo>
                  <a:pt x="255960" y="215157"/>
                  <a:pt x="376865" y="132439"/>
                  <a:pt x="523303" y="79213"/>
                </a:cubicBezTo>
                <a:cubicBezTo>
                  <a:pt x="669741" y="25990"/>
                  <a:pt x="821809" y="-402"/>
                  <a:pt x="979506" y="39"/>
                </a:cubicBezTo>
                <a:close/>
              </a:path>
            </a:pathLst>
          </a:custGeom>
        </p:spPr>
        <p:txBody>
          <a:bodyPr wrap="square">
            <a:noAutofit/>
          </a:bodyPr>
          <a:lstStyle>
            <a:lvl1pPr marL="0" indent="0">
              <a:buNone/>
              <a:defRPr sz="1400">
                <a:solidFill>
                  <a:schemeClr val="bg1">
                    <a:lumMod val="75000"/>
                  </a:schemeClr>
                </a:solidFill>
              </a:defRPr>
            </a:lvl1pPr>
          </a:lstStyle>
          <a:p>
            <a:r>
              <a:rPr lang="en-US" dirty="0"/>
              <a:t>Image Placeholder</a:t>
            </a:r>
          </a:p>
        </p:txBody>
      </p:sp>
      <p:sp>
        <p:nvSpPr>
          <p:cNvPr id="20" name="Picture Placeholder 19">
            <a:extLst>
              <a:ext uri="{FF2B5EF4-FFF2-40B4-BE49-F238E27FC236}">
                <a16:creationId xmlns:a16="http://schemas.microsoft.com/office/drawing/2014/main" id="{ADAB8CC9-1444-47E4-8C96-A80AC84DFE71}"/>
              </a:ext>
            </a:extLst>
          </p:cNvPr>
          <p:cNvSpPr>
            <a:spLocks noGrp="1"/>
          </p:cNvSpPr>
          <p:nvPr>
            <p:ph type="pic" sz="quarter" idx="13" hasCustomPrompt="1"/>
          </p:nvPr>
        </p:nvSpPr>
        <p:spPr>
          <a:xfrm>
            <a:off x="6728975" y="756653"/>
            <a:ext cx="1208986" cy="2515318"/>
          </a:xfrm>
          <a:custGeom>
            <a:avLst/>
            <a:gdLst>
              <a:gd name="connsiteX0" fmla="*/ 0 w 1208986"/>
              <a:gd name="connsiteY0" fmla="*/ 0 h 2515318"/>
              <a:gd name="connsiteX1" fmla="*/ 860871 w 1208986"/>
              <a:gd name="connsiteY1" fmla="*/ 0 h 2515318"/>
              <a:gd name="connsiteX2" fmla="*/ 860871 w 1208986"/>
              <a:gd name="connsiteY2" fmla="*/ 2113819 h 2515318"/>
              <a:gd name="connsiteX3" fmla="*/ 1208986 w 1208986"/>
              <a:gd name="connsiteY3" fmla="*/ 2113819 h 2515318"/>
              <a:gd name="connsiteX4" fmla="*/ 1208986 w 1208986"/>
              <a:gd name="connsiteY4" fmla="*/ 2515318 h 2515318"/>
              <a:gd name="connsiteX5" fmla="*/ 14348 w 1208986"/>
              <a:gd name="connsiteY5" fmla="*/ 2515318 h 2515318"/>
              <a:gd name="connsiteX6" fmla="*/ 14357 w 1208986"/>
              <a:gd name="connsiteY6" fmla="*/ 2113819 h 2515318"/>
              <a:gd name="connsiteX7" fmla="*/ 391183 w 1208986"/>
              <a:gd name="connsiteY7" fmla="*/ 2113819 h 2515318"/>
              <a:gd name="connsiteX8" fmla="*/ 391183 w 1208986"/>
              <a:gd name="connsiteY8" fmla="*/ 430212 h 2515318"/>
              <a:gd name="connsiteX9" fmla="*/ 0 w 1208986"/>
              <a:gd name="connsiteY9" fmla="*/ 430212 h 2515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08986" h="2515318">
                <a:moveTo>
                  <a:pt x="0" y="0"/>
                </a:moveTo>
                <a:lnTo>
                  <a:pt x="860871" y="0"/>
                </a:lnTo>
                <a:lnTo>
                  <a:pt x="860871" y="2113819"/>
                </a:lnTo>
                <a:lnTo>
                  <a:pt x="1208986" y="2113819"/>
                </a:lnTo>
                <a:lnTo>
                  <a:pt x="1208986" y="2515318"/>
                </a:lnTo>
                <a:lnTo>
                  <a:pt x="14348" y="2515318"/>
                </a:lnTo>
                <a:lnTo>
                  <a:pt x="14357" y="2113819"/>
                </a:lnTo>
                <a:lnTo>
                  <a:pt x="391183" y="2113819"/>
                </a:lnTo>
                <a:lnTo>
                  <a:pt x="391183" y="430212"/>
                </a:lnTo>
                <a:lnTo>
                  <a:pt x="0" y="430212"/>
                </a:lnTo>
                <a:close/>
              </a:path>
            </a:pathLst>
          </a:custGeom>
        </p:spPr>
        <p:txBody>
          <a:bodyPr wrap="square">
            <a:noAutofit/>
          </a:bodyPr>
          <a:lstStyle>
            <a:lvl1pPr marL="0" indent="0">
              <a:buNone/>
              <a:defRPr sz="1400">
                <a:solidFill>
                  <a:schemeClr val="bg1">
                    <a:lumMod val="75000"/>
                  </a:schemeClr>
                </a:solidFill>
              </a:defRPr>
            </a:lvl1pPr>
          </a:lstStyle>
          <a:p>
            <a:r>
              <a:rPr lang="en-US" dirty="0"/>
              <a:t>Image Placeholder</a:t>
            </a:r>
          </a:p>
        </p:txBody>
      </p:sp>
    </p:spTree>
    <p:extLst>
      <p:ext uri="{BB962C8B-B14F-4D97-AF65-F5344CB8AC3E}">
        <p14:creationId xmlns:p14="http://schemas.microsoft.com/office/powerpoint/2010/main" val="667901909"/>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4_Custom Layou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168B772A-695E-471F-9C83-BF66BE49C1CC}"/>
              </a:ext>
            </a:extLst>
          </p:cNvPr>
          <p:cNvSpPr>
            <a:spLocks noGrp="1"/>
          </p:cNvSpPr>
          <p:nvPr>
            <p:ph type="pic" sz="quarter" idx="10" hasCustomPrompt="1"/>
          </p:nvPr>
        </p:nvSpPr>
        <p:spPr>
          <a:xfrm>
            <a:off x="774319" y="647700"/>
            <a:ext cx="4222492" cy="5102226"/>
          </a:xfrm>
          <a:custGeom>
            <a:avLst/>
            <a:gdLst>
              <a:gd name="connsiteX0" fmla="*/ 3215046 w 4222492"/>
              <a:gd name="connsiteY0" fmla="*/ 3010965 h 5102226"/>
              <a:gd name="connsiteX1" fmla="*/ 2833132 w 4222492"/>
              <a:gd name="connsiteY1" fmla="*/ 3108074 h 5102226"/>
              <a:gd name="connsiteX2" fmla="*/ 2666130 w 4222492"/>
              <a:gd name="connsiteY2" fmla="*/ 3404582 h 5102226"/>
              <a:gd name="connsiteX3" fmla="*/ 2824934 w 4222492"/>
              <a:gd name="connsiteY3" fmla="*/ 3707994 h 5102226"/>
              <a:gd name="connsiteX4" fmla="*/ 3211589 w 4222492"/>
              <a:gd name="connsiteY4" fmla="*/ 3812005 h 5102226"/>
              <a:gd name="connsiteX5" fmla="*/ 3606440 w 4222492"/>
              <a:gd name="connsiteY5" fmla="*/ 3709289 h 5102226"/>
              <a:gd name="connsiteX6" fmla="*/ 3770851 w 4222492"/>
              <a:gd name="connsiteY6" fmla="*/ 3404582 h 5102226"/>
              <a:gd name="connsiteX7" fmla="*/ 3602989 w 4222492"/>
              <a:gd name="connsiteY7" fmla="*/ 3108074 h 5102226"/>
              <a:gd name="connsiteX8" fmla="*/ 3215046 w 4222492"/>
              <a:gd name="connsiteY8" fmla="*/ 3010965 h 5102226"/>
              <a:gd name="connsiteX9" fmla="*/ 396851 w 4222492"/>
              <a:gd name="connsiteY9" fmla="*/ 2683569 h 5102226"/>
              <a:gd name="connsiteX10" fmla="*/ 1224640 w 4222492"/>
              <a:gd name="connsiteY10" fmla="*/ 2683569 h 5102226"/>
              <a:gd name="connsiteX11" fmla="*/ 1224640 w 4222492"/>
              <a:gd name="connsiteY11" fmla="*/ 4716153 h 5102226"/>
              <a:gd name="connsiteX12" fmla="*/ 1559381 w 4222492"/>
              <a:gd name="connsiteY12" fmla="*/ 4716153 h 5102226"/>
              <a:gd name="connsiteX13" fmla="*/ 1559381 w 4222492"/>
              <a:gd name="connsiteY13" fmla="*/ 5102224 h 5102226"/>
              <a:gd name="connsiteX14" fmla="*/ 410649 w 4222492"/>
              <a:gd name="connsiteY14" fmla="*/ 5102224 h 5102226"/>
              <a:gd name="connsiteX15" fmla="*/ 410656 w 4222492"/>
              <a:gd name="connsiteY15" fmla="*/ 4716153 h 5102226"/>
              <a:gd name="connsiteX16" fmla="*/ 772999 w 4222492"/>
              <a:gd name="connsiteY16" fmla="*/ 4716153 h 5102226"/>
              <a:gd name="connsiteX17" fmla="*/ 772999 w 4222492"/>
              <a:gd name="connsiteY17" fmla="*/ 3097242 h 5102226"/>
              <a:gd name="connsiteX18" fmla="*/ 396851 w 4222492"/>
              <a:gd name="connsiteY18" fmla="*/ 3097242 h 5102226"/>
              <a:gd name="connsiteX19" fmla="*/ 3215046 w 4222492"/>
              <a:gd name="connsiteY19" fmla="*/ 2604188 h 5102226"/>
              <a:gd name="connsiteX20" fmla="*/ 3695646 w 4222492"/>
              <a:gd name="connsiteY20" fmla="*/ 2693074 h 5102226"/>
              <a:gd name="connsiteX21" fmla="*/ 4071007 w 4222492"/>
              <a:gd name="connsiteY21" fmla="*/ 2961360 h 5102226"/>
              <a:gd name="connsiteX22" fmla="*/ 4222492 w 4222492"/>
              <a:gd name="connsiteY22" fmla="*/ 3411485 h 5102226"/>
              <a:gd name="connsiteX23" fmla="*/ 4222492 w 4222492"/>
              <a:gd name="connsiteY23" fmla="*/ 4312206 h 5102226"/>
              <a:gd name="connsiteX24" fmla="*/ 4075355 w 4222492"/>
              <a:gd name="connsiteY24" fmla="*/ 4756245 h 5102226"/>
              <a:gd name="connsiteX25" fmla="*/ 3707405 w 4222492"/>
              <a:gd name="connsiteY25" fmla="*/ 5017010 h 5102226"/>
              <a:gd name="connsiteX26" fmla="*/ 3228850 w 4222492"/>
              <a:gd name="connsiteY26" fmla="*/ 5102217 h 5102226"/>
              <a:gd name="connsiteX27" fmla="*/ 2735329 w 4222492"/>
              <a:gd name="connsiteY27" fmla="*/ 5029788 h 5102226"/>
              <a:gd name="connsiteX28" fmla="*/ 2368527 w 4222492"/>
              <a:gd name="connsiteY28" fmla="*/ 4798721 h 5102226"/>
              <a:gd name="connsiteX29" fmla="*/ 2224836 w 4222492"/>
              <a:gd name="connsiteY29" fmla="*/ 4388308 h 5102226"/>
              <a:gd name="connsiteX30" fmla="*/ 2679940 w 4222492"/>
              <a:gd name="connsiteY30" fmla="*/ 4388308 h 5102226"/>
              <a:gd name="connsiteX31" fmla="*/ 2762919 w 4222492"/>
              <a:gd name="connsiteY31" fmla="*/ 4566504 h 5102226"/>
              <a:gd name="connsiteX32" fmla="*/ 2966354 w 4222492"/>
              <a:gd name="connsiteY32" fmla="*/ 4673469 h 5102226"/>
              <a:gd name="connsiteX33" fmla="*/ 3221948 w 4222492"/>
              <a:gd name="connsiteY33" fmla="*/ 4709244 h 5102226"/>
              <a:gd name="connsiteX34" fmla="*/ 3485469 w 4222492"/>
              <a:gd name="connsiteY34" fmla="*/ 4663447 h 5102226"/>
              <a:gd name="connsiteX35" fmla="*/ 3689149 w 4222492"/>
              <a:gd name="connsiteY35" fmla="*/ 4524778 h 5102226"/>
              <a:gd name="connsiteX36" fmla="*/ 3770851 w 4222492"/>
              <a:gd name="connsiteY36" fmla="*/ 4301687 h 5102226"/>
              <a:gd name="connsiteX37" fmla="*/ 3770851 w 4222492"/>
              <a:gd name="connsiteY37" fmla="*/ 3953338 h 5102226"/>
              <a:gd name="connsiteX38" fmla="*/ 3522295 w 4222492"/>
              <a:gd name="connsiteY38" fmla="*/ 4142932 h 5102226"/>
              <a:gd name="connsiteX39" fmla="*/ 3211589 w 4222492"/>
              <a:gd name="connsiteY39" fmla="*/ 4208429 h 5102226"/>
              <a:gd name="connsiteX40" fmla="*/ 2736741 w 4222492"/>
              <a:gd name="connsiteY40" fmla="*/ 4133463 h 5102226"/>
              <a:gd name="connsiteX41" fmla="*/ 2364825 w 4222492"/>
              <a:gd name="connsiteY41" fmla="*/ 3879860 h 5102226"/>
              <a:gd name="connsiteX42" fmla="*/ 2214495 w 4222492"/>
              <a:gd name="connsiteY42" fmla="*/ 3404582 h 5102226"/>
              <a:gd name="connsiteX43" fmla="*/ 2365722 w 4222492"/>
              <a:gd name="connsiteY43" fmla="*/ 2959316 h 5102226"/>
              <a:gd name="connsiteX44" fmla="*/ 2739296 w 4222492"/>
              <a:gd name="connsiteY44" fmla="*/ 2692816 h 5102226"/>
              <a:gd name="connsiteX45" fmla="*/ 3215046 w 4222492"/>
              <a:gd name="connsiteY45" fmla="*/ 2604188 h 5102226"/>
              <a:gd name="connsiteX46" fmla="*/ 3163280 w 4222492"/>
              <a:gd name="connsiteY46" fmla="*/ 429645 h 5102226"/>
              <a:gd name="connsiteX47" fmla="*/ 2983437 w 4222492"/>
              <a:gd name="connsiteY47" fmla="*/ 454933 h 5102226"/>
              <a:gd name="connsiteX48" fmla="*/ 2682083 w 4222492"/>
              <a:gd name="connsiteY48" fmla="*/ 662488 h 5102226"/>
              <a:gd name="connsiteX49" fmla="*/ 2555708 w 4222492"/>
              <a:gd name="connsiteY49" fmla="*/ 1080570 h 5102226"/>
              <a:gd name="connsiteX50" fmla="*/ 2555708 w 4222492"/>
              <a:gd name="connsiteY50" fmla="*/ 1429115 h 5102226"/>
              <a:gd name="connsiteX51" fmla="*/ 2682083 w 4222492"/>
              <a:gd name="connsiteY51" fmla="*/ 1849849 h 5102226"/>
              <a:gd name="connsiteX52" fmla="*/ 2983437 w 4222492"/>
              <a:gd name="connsiteY52" fmla="*/ 2060217 h 5102226"/>
              <a:gd name="connsiteX53" fmla="*/ 3343121 w 4222492"/>
              <a:gd name="connsiteY53" fmla="*/ 2060217 h 5102226"/>
              <a:gd name="connsiteX54" fmla="*/ 3644482 w 4222492"/>
              <a:gd name="connsiteY54" fmla="*/ 1849849 h 5102226"/>
              <a:gd name="connsiteX55" fmla="*/ 3770857 w 4222492"/>
              <a:gd name="connsiteY55" fmla="*/ 1429115 h 5102226"/>
              <a:gd name="connsiteX56" fmla="*/ 3770857 w 4222492"/>
              <a:gd name="connsiteY56" fmla="*/ 1080570 h 5102226"/>
              <a:gd name="connsiteX57" fmla="*/ 3644482 w 4222492"/>
              <a:gd name="connsiteY57" fmla="*/ 665466 h 5102226"/>
              <a:gd name="connsiteX58" fmla="*/ 3343121 w 4222492"/>
              <a:gd name="connsiteY58" fmla="*/ 456425 h 5102226"/>
              <a:gd name="connsiteX59" fmla="*/ 3163280 w 4222492"/>
              <a:gd name="connsiteY59" fmla="*/ 429645 h 5102226"/>
              <a:gd name="connsiteX60" fmla="*/ 941865 w 4222492"/>
              <a:gd name="connsiteY60" fmla="*/ 37 h 5102226"/>
              <a:gd name="connsiteX61" fmla="*/ 1417872 w 4222492"/>
              <a:gd name="connsiteY61" fmla="*/ 72196 h 5102226"/>
              <a:gd name="connsiteX62" fmla="*/ 1795542 w 4222492"/>
              <a:gd name="connsiteY62" fmla="*/ 315318 h 5102226"/>
              <a:gd name="connsiteX63" fmla="*/ 1949330 w 4222492"/>
              <a:gd name="connsiteY63" fmla="*/ 769391 h 5102226"/>
              <a:gd name="connsiteX64" fmla="*/ 1810759 w 4222492"/>
              <a:gd name="connsiteY64" fmla="*/ 1231957 h 5102226"/>
              <a:gd name="connsiteX65" fmla="*/ 1456743 w 4222492"/>
              <a:gd name="connsiteY65" fmla="*/ 1447617 h 5102226"/>
              <a:gd name="connsiteX66" fmla="*/ 979838 w 4222492"/>
              <a:gd name="connsiteY66" fmla="*/ 1500752 h 5102226"/>
              <a:gd name="connsiteX67" fmla="*/ 754801 w 4222492"/>
              <a:gd name="connsiteY67" fmla="*/ 1523903 h 5102226"/>
              <a:gd name="connsiteX68" fmla="*/ 546644 w 4222492"/>
              <a:gd name="connsiteY68" fmla="*/ 1616903 h 5102226"/>
              <a:gd name="connsiteX69" fmla="*/ 455098 w 4222492"/>
              <a:gd name="connsiteY69" fmla="*/ 1815044 h 5102226"/>
              <a:gd name="connsiteX70" fmla="*/ 455098 w 4222492"/>
              <a:gd name="connsiteY70" fmla="*/ 2022268 h 5102226"/>
              <a:gd name="connsiteX71" fmla="*/ 1956232 w 4222492"/>
              <a:gd name="connsiteY71" fmla="*/ 2022268 h 5102226"/>
              <a:gd name="connsiteX72" fmla="*/ 1956232 w 4222492"/>
              <a:gd name="connsiteY72" fmla="*/ 2446301 h 5102226"/>
              <a:gd name="connsiteX73" fmla="*/ 0 w 4222492"/>
              <a:gd name="connsiteY73" fmla="*/ 2446301 h 5102226"/>
              <a:gd name="connsiteX74" fmla="*/ 0 w 4222492"/>
              <a:gd name="connsiteY74" fmla="*/ 2130387 h 5102226"/>
              <a:gd name="connsiteX75" fmla="*/ 0 w 4222492"/>
              <a:gd name="connsiteY75" fmla="*/ 1811594 h 5102226"/>
              <a:gd name="connsiteX76" fmla="*/ 148163 w 4222492"/>
              <a:gd name="connsiteY76" fmla="*/ 1377718 h 5102226"/>
              <a:gd name="connsiteX77" fmla="*/ 514061 w 4222492"/>
              <a:gd name="connsiteY77" fmla="*/ 1154000 h 5102226"/>
              <a:gd name="connsiteX78" fmla="*/ 979838 w 4222492"/>
              <a:gd name="connsiteY78" fmla="*/ 1090524 h 5102226"/>
              <a:gd name="connsiteX79" fmla="*/ 1195419 w 4222492"/>
              <a:gd name="connsiteY79" fmla="*/ 1072108 h 5102226"/>
              <a:gd name="connsiteX80" fmla="*/ 1404098 w 4222492"/>
              <a:gd name="connsiteY80" fmla="*/ 984628 h 5102226"/>
              <a:gd name="connsiteX81" fmla="*/ 1497694 w 4222492"/>
              <a:gd name="connsiteY81" fmla="*/ 779750 h 5102226"/>
              <a:gd name="connsiteX82" fmla="*/ 1339750 w 4222492"/>
              <a:gd name="connsiteY82" fmla="*/ 487963 h 5102226"/>
              <a:gd name="connsiteX83" fmla="*/ 948767 w 4222492"/>
              <a:gd name="connsiteY83" fmla="*/ 393010 h 5102226"/>
              <a:gd name="connsiteX84" fmla="*/ 617348 w 4222492"/>
              <a:gd name="connsiteY84" fmla="*/ 480601 h 5102226"/>
              <a:gd name="connsiteX85" fmla="*/ 461988 w 4222492"/>
              <a:gd name="connsiteY85" fmla="*/ 731196 h 5102226"/>
              <a:gd name="connsiteX86" fmla="*/ 10341 w 4222492"/>
              <a:gd name="connsiteY86" fmla="*/ 731196 h 5102226"/>
              <a:gd name="connsiteX87" fmla="*/ 154414 w 4222492"/>
              <a:gd name="connsiteY87" fmla="*/ 314777 h 5102226"/>
              <a:gd name="connsiteX88" fmla="*/ 503192 w 4222492"/>
              <a:gd name="connsiteY88" fmla="*/ 76169 h 5102226"/>
              <a:gd name="connsiteX89" fmla="*/ 941865 w 4222492"/>
              <a:gd name="connsiteY89" fmla="*/ 37 h 5102226"/>
              <a:gd name="connsiteX90" fmla="*/ 3163280 w 4222492"/>
              <a:gd name="connsiteY90" fmla="*/ 6 h 5102226"/>
              <a:gd name="connsiteX91" fmla="*/ 3476810 w 4222492"/>
              <a:gd name="connsiteY91" fmla="*/ 43477 h 5102226"/>
              <a:gd name="connsiteX92" fmla="*/ 4002177 w 4222492"/>
              <a:gd name="connsiteY92" fmla="*/ 389503 h 5102226"/>
              <a:gd name="connsiteX93" fmla="*/ 4222492 w 4222492"/>
              <a:gd name="connsiteY93" fmla="*/ 1080570 h 5102226"/>
              <a:gd name="connsiteX94" fmla="*/ 4222492 w 4222492"/>
              <a:gd name="connsiteY94" fmla="*/ 1429115 h 5102226"/>
              <a:gd name="connsiteX95" fmla="*/ 4002177 w 4222492"/>
              <a:gd name="connsiteY95" fmla="*/ 2120175 h 5102226"/>
              <a:gd name="connsiteX96" fmla="*/ 3476810 w 4222492"/>
              <a:gd name="connsiteY96" fmla="*/ 2466208 h 5102226"/>
              <a:gd name="connsiteX97" fmla="*/ 2849755 w 4222492"/>
              <a:gd name="connsiteY97" fmla="*/ 2466706 h 5102226"/>
              <a:gd name="connsiteX98" fmla="*/ 2324382 w 4222492"/>
              <a:gd name="connsiteY98" fmla="*/ 2121170 h 5102226"/>
              <a:gd name="connsiteX99" fmla="*/ 2104067 w 4222492"/>
              <a:gd name="connsiteY99" fmla="*/ 1429115 h 5102226"/>
              <a:gd name="connsiteX100" fmla="*/ 2104067 w 4222492"/>
              <a:gd name="connsiteY100" fmla="*/ 1080570 h 5102226"/>
              <a:gd name="connsiteX101" fmla="*/ 2324382 w 4222492"/>
              <a:gd name="connsiteY101" fmla="*/ 388509 h 5102226"/>
              <a:gd name="connsiteX102" fmla="*/ 2849755 w 4222492"/>
              <a:gd name="connsiteY102" fmla="*/ 42979 h 5102226"/>
              <a:gd name="connsiteX103" fmla="*/ 3163280 w 4222492"/>
              <a:gd name="connsiteY103" fmla="*/ 6 h 5102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4222492" h="5102226">
                <a:moveTo>
                  <a:pt x="3215046" y="3010965"/>
                </a:moveTo>
                <a:cubicBezTo>
                  <a:pt x="3066810" y="3010750"/>
                  <a:pt x="2939507" y="3043118"/>
                  <a:pt x="2833132" y="3108074"/>
                </a:cubicBezTo>
                <a:cubicBezTo>
                  <a:pt x="2726763" y="3173030"/>
                  <a:pt x="2671091" y="3271864"/>
                  <a:pt x="2666130" y="3404582"/>
                </a:cubicBezTo>
                <a:cubicBezTo>
                  <a:pt x="2669870" y="3537873"/>
                  <a:pt x="2722802" y="3639010"/>
                  <a:pt x="2824934" y="3707994"/>
                </a:cubicBezTo>
                <a:cubicBezTo>
                  <a:pt x="2927066" y="3776979"/>
                  <a:pt x="3055953" y="3811648"/>
                  <a:pt x="3211589" y="3812005"/>
                </a:cubicBezTo>
                <a:cubicBezTo>
                  <a:pt x="3368022" y="3811863"/>
                  <a:pt x="3499635" y="3777623"/>
                  <a:pt x="3606440" y="3709289"/>
                </a:cubicBezTo>
                <a:cubicBezTo>
                  <a:pt x="3713239" y="3640950"/>
                  <a:pt x="3768045" y="3539383"/>
                  <a:pt x="3770851" y="3404582"/>
                </a:cubicBezTo>
                <a:cubicBezTo>
                  <a:pt x="3764741" y="3271864"/>
                  <a:pt x="3708787" y="3173030"/>
                  <a:pt x="3602989" y="3108074"/>
                </a:cubicBezTo>
                <a:cubicBezTo>
                  <a:pt x="3497191" y="3043118"/>
                  <a:pt x="3367881" y="3010750"/>
                  <a:pt x="3215046" y="3010965"/>
                </a:cubicBezTo>
                <a:close/>
                <a:moveTo>
                  <a:pt x="396851" y="2683569"/>
                </a:moveTo>
                <a:lnTo>
                  <a:pt x="1224640" y="2683569"/>
                </a:lnTo>
                <a:lnTo>
                  <a:pt x="1224640" y="4716153"/>
                </a:lnTo>
                <a:lnTo>
                  <a:pt x="1559381" y="4716153"/>
                </a:lnTo>
                <a:lnTo>
                  <a:pt x="1559381" y="5102224"/>
                </a:lnTo>
                <a:lnTo>
                  <a:pt x="410649" y="5102224"/>
                </a:lnTo>
                <a:lnTo>
                  <a:pt x="410656" y="4716153"/>
                </a:lnTo>
                <a:lnTo>
                  <a:pt x="772999" y="4716153"/>
                </a:lnTo>
                <a:lnTo>
                  <a:pt x="772999" y="3097242"/>
                </a:lnTo>
                <a:lnTo>
                  <a:pt x="396851" y="3097242"/>
                </a:lnTo>
                <a:close/>
                <a:moveTo>
                  <a:pt x="3215046" y="2604188"/>
                </a:moveTo>
                <a:cubicBezTo>
                  <a:pt x="3382895" y="2604120"/>
                  <a:pt x="3543099" y="2633749"/>
                  <a:pt x="3695646" y="2693074"/>
                </a:cubicBezTo>
                <a:cubicBezTo>
                  <a:pt x="3848193" y="2752399"/>
                  <a:pt x="3973316" y="2841827"/>
                  <a:pt x="4071007" y="2961360"/>
                </a:cubicBezTo>
                <a:cubicBezTo>
                  <a:pt x="4168700" y="3080889"/>
                  <a:pt x="4219195" y="3230937"/>
                  <a:pt x="4222492" y="3411485"/>
                </a:cubicBezTo>
                <a:lnTo>
                  <a:pt x="4222492" y="4312206"/>
                </a:lnTo>
                <a:cubicBezTo>
                  <a:pt x="4219428" y="4491404"/>
                  <a:pt x="4170382" y="4639419"/>
                  <a:pt x="4075355" y="4756245"/>
                </a:cubicBezTo>
                <a:cubicBezTo>
                  <a:pt x="3980322" y="4873066"/>
                  <a:pt x="3857674" y="4959987"/>
                  <a:pt x="3707405" y="5017010"/>
                </a:cubicBezTo>
                <a:cubicBezTo>
                  <a:pt x="3557143" y="5074026"/>
                  <a:pt x="3397621" y="5102433"/>
                  <a:pt x="3228850" y="5102217"/>
                </a:cubicBezTo>
                <a:cubicBezTo>
                  <a:pt x="3051261" y="5102789"/>
                  <a:pt x="2886753" y="5078649"/>
                  <a:pt x="2735329" y="5029788"/>
                </a:cubicBezTo>
                <a:cubicBezTo>
                  <a:pt x="2583912" y="4980933"/>
                  <a:pt x="2461639" y="4903910"/>
                  <a:pt x="2368527" y="4798721"/>
                </a:cubicBezTo>
                <a:cubicBezTo>
                  <a:pt x="2275410" y="4693530"/>
                  <a:pt x="2227513" y="4556728"/>
                  <a:pt x="2224836" y="4388308"/>
                </a:cubicBezTo>
                <a:lnTo>
                  <a:pt x="2679940" y="4388308"/>
                </a:lnTo>
                <a:cubicBezTo>
                  <a:pt x="2681838" y="4459583"/>
                  <a:pt x="2709496" y="4518981"/>
                  <a:pt x="2762919" y="4566504"/>
                </a:cubicBezTo>
                <a:cubicBezTo>
                  <a:pt x="2816350" y="4614033"/>
                  <a:pt x="2884155" y="4649686"/>
                  <a:pt x="2966354" y="4673469"/>
                </a:cubicBezTo>
                <a:cubicBezTo>
                  <a:pt x="3048547" y="4697258"/>
                  <a:pt x="3133743" y="4709183"/>
                  <a:pt x="3221948" y="4709244"/>
                </a:cubicBezTo>
                <a:cubicBezTo>
                  <a:pt x="3314586" y="4710159"/>
                  <a:pt x="3402422" y="4694893"/>
                  <a:pt x="3485469" y="4663447"/>
                </a:cubicBezTo>
                <a:cubicBezTo>
                  <a:pt x="3568515" y="4632001"/>
                  <a:pt x="3636407" y="4585774"/>
                  <a:pt x="3689149" y="4524778"/>
                </a:cubicBezTo>
                <a:cubicBezTo>
                  <a:pt x="3741891" y="4463783"/>
                  <a:pt x="3769125" y="4389419"/>
                  <a:pt x="3770851" y="4301687"/>
                </a:cubicBezTo>
                <a:lnTo>
                  <a:pt x="3770851" y="3953338"/>
                </a:lnTo>
                <a:cubicBezTo>
                  <a:pt x="3712601" y="4036361"/>
                  <a:pt x="3629745" y="4099554"/>
                  <a:pt x="3522295" y="4142932"/>
                </a:cubicBezTo>
                <a:cubicBezTo>
                  <a:pt x="3414845" y="4186310"/>
                  <a:pt x="3311276" y="4208141"/>
                  <a:pt x="3211589" y="4208429"/>
                </a:cubicBezTo>
                <a:cubicBezTo>
                  <a:pt x="3046036" y="4209626"/>
                  <a:pt x="2887753" y="4184634"/>
                  <a:pt x="2736741" y="4133463"/>
                </a:cubicBezTo>
                <a:cubicBezTo>
                  <a:pt x="2585730" y="4082287"/>
                  <a:pt x="2461755" y="3997754"/>
                  <a:pt x="2364825" y="3879860"/>
                </a:cubicBezTo>
                <a:cubicBezTo>
                  <a:pt x="2267900" y="3761965"/>
                  <a:pt x="2217786" y="3603541"/>
                  <a:pt x="2214495" y="3404582"/>
                </a:cubicBezTo>
                <a:cubicBezTo>
                  <a:pt x="2217829" y="3226288"/>
                  <a:pt x="2268238" y="3077868"/>
                  <a:pt x="2365722" y="2959316"/>
                </a:cubicBezTo>
                <a:cubicBezTo>
                  <a:pt x="2463205" y="2840764"/>
                  <a:pt x="2587732" y="2751932"/>
                  <a:pt x="2739296" y="2692816"/>
                </a:cubicBezTo>
                <a:cubicBezTo>
                  <a:pt x="2890866" y="2633706"/>
                  <a:pt x="3049450" y="2604163"/>
                  <a:pt x="3215046" y="2604188"/>
                </a:cubicBezTo>
                <a:close/>
                <a:moveTo>
                  <a:pt x="3163280" y="429645"/>
                </a:moveTo>
                <a:cubicBezTo>
                  <a:pt x="3103334" y="429393"/>
                  <a:pt x="3043389" y="437825"/>
                  <a:pt x="2983437" y="454933"/>
                </a:cubicBezTo>
                <a:cubicBezTo>
                  <a:pt x="2863540" y="489155"/>
                  <a:pt x="2763091" y="558336"/>
                  <a:pt x="2682083" y="662488"/>
                </a:cubicBezTo>
                <a:cubicBezTo>
                  <a:pt x="2601069" y="766634"/>
                  <a:pt x="2558945" y="905996"/>
                  <a:pt x="2555708" y="1080570"/>
                </a:cubicBezTo>
                <a:lnTo>
                  <a:pt x="2555708" y="1429115"/>
                </a:lnTo>
                <a:cubicBezTo>
                  <a:pt x="2558945" y="1604419"/>
                  <a:pt x="2601069" y="1744666"/>
                  <a:pt x="2682083" y="1849849"/>
                </a:cubicBezTo>
                <a:cubicBezTo>
                  <a:pt x="2763091" y="1955033"/>
                  <a:pt x="2863540" y="2025154"/>
                  <a:pt x="2983437" y="2060217"/>
                </a:cubicBezTo>
                <a:cubicBezTo>
                  <a:pt x="3103334" y="2095274"/>
                  <a:pt x="3223231" y="2095274"/>
                  <a:pt x="3343121" y="2060217"/>
                </a:cubicBezTo>
                <a:cubicBezTo>
                  <a:pt x="3463019" y="2025154"/>
                  <a:pt x="3563468" y="1955033"/>
                  <a:pt x="3644482" y="1849849"/>
                </a:cubicBezTo>
                <a:cubicBezTo>
                  <a:pt x="3725490" y="1744666"/>
                  <a:pt x="3767615" y="1604419"/>
                  <a:pt x="3770857" y="1429115"/>
                </a:cubicBezTo>
                <a:lnTo>
                  <a:pt x="3770857" y="1080570"/>
                </a:lnTo>
                <a:cubicBezTo>
                  <a:pt x="3767615" y="907986"/>
                  <a:pt x="3725490" y="769619"/>
                  <a:pt x="3644482" y="665466"/>
                </a:cubicBezTo>
                <a:cubicBezTo>
                  <a:pt x="3563468" y="561320"/>
                  <a:pt x="3463019" y="491636"/>
                  <a:pt x="3343121" y="456425"/>
                </a:cubicBezTo>
                <a:cubicBezTo>
                  <a:pt x="3283176" y="438820"/>
                  <a:pt x="3223231" y="429891"/>
                  <a:pt x="3163280" y="429645"/>
                </a:cubicBezTo>
                <a:close/>
                <a:moveTo>
                  <a:pt x="941865" y="37"/>
                </a:moveTo>
                <a:cubicBezTo>
                  <a:pt x="1106460" y="-1074"/>
                  <a:pt x="1265129" y="22979"/>
                  <a:pt x="1417872" y="72196"/>
                </a:cubicBezTo>
                <a:cubicBezTo>
                  <a:pt x="1570615" y="121408"/>
                  <a:pt x="1696505" y="202453"/>
                  <a:pt x="1795542" y="315318"/>
                </a:cubicBezTo>
                <a:cubicBezTo>
                  <a:pt x="1894579" y="428190"/>
                  <a:pt x="1945848" y="579546"/>
                  <a:pt x="1949330" y="769391"/>
                </a:cubicBezTo>
                <a:cubicBezTo>
                  <a:pt x="1946763" y="971763"/>
                  <a:pt x="1900572" y="1125956"/>
                  <a:pt x="1810759" y="1231957"/>
                </a:cubicBezTo>
                <a:cubicBezTo>
                  <a:pt x="1720946" y="1337963"/>
                  <a:pt x="1602939" y="1409852"/>
                  <a:pt x="1456743" y="1447617"/>
                </a:cubicBezTo>
                <a:cubicBezTo>
                  <a:pt x="1310545" y="1485382"/>
                  <a:pt x="1151575" y="1503098"/>
                  <a:pt x="979838" y="1500752"/>
                </a:cubicBezTo>
                <a:cubicBezTo>
                  <a:pt x="910326" y="1499770"/>
                  <a:pt x="835311" y="1507489"/>
                  <a:pt x="754801" y="1523903"/>
                </a:cubicBezTo>
                <a:cubicBezTo>
                  <a:pt x="674291" y="1540323"/>
                  <a:pt x="604906" y="1571321"/>
                  <a:pt x="546644" y="1616903"/>
                </a:cubicBezTo>
                <a:cubicBezTo>
                  <a:pt x="488381" y="1662479"/>
                  <a:pt x="457868" y="1728529"/>
                  <a:pt x="455098" y="1815044"/>
                </a:cubicBezTo>
                <a:lnTo>
                  <a:pt x="455098" y="2022268"/>
                </a:lnTo>
                <a:lnTo>
                  <a:pt x="1956232" y="2022268"/>
                </a:lnTo>
                <a:lnTo>
                  <a:pt x="1956232" y="2446301"/>
                </a:lnTo>
                <a:lnTo>
                  <a:pt x="0" y="2446301"/>
                </a:lnTo>
                <a:cubicBezTo>
                  <a:pt x="0" y="2341234"/>
                  <a:pt x="0" y="2235933"/>
                  <a:pt x="0" y="2130387"/>
                </a:cubicBezTo>
                <a:cubicBezTo>
                  <a:pt x="0" y="2024841"/>
                  <a:pt x="0" y="1918577"/>
                  <a:pt x="0" y="1811594"/>
                </a:cubicBezTo>
                <a:cubicBezTo>
                  <a:pt x="3273" y="1627778"/>
                  <a:pt x="52663" y="1483153"/>
                  <a:pt x="148163" y="1377718"/>
                </a:cubicBezTo>
                <a:cubicBezTo>
                  <a:pt x="243662" y="1272276"/>
                  <a:pt x="365629" y="1197704"/>
                  <a:pt x="514061" y="1154000"/>
                </a:cubicBezTo>
                <a:cubicBezTo>
                  <a:pt x="662500" y="1110297"/>
                  <a:pt x="817761" y="1089137"/>
                  <a:pt x="979838" y="1090524"/>
                </a:cubicBezTo>
                <a:cubicBezTo>
                  <a:pt x="1043837" y="1091869"/>
                  <a:pt x="1115695" y="1085728"/>
                  <a:pt x="1195419" y="1072108"/>
                </a:cubicBezTo>
                <a:cubicBezTo>
                  <a:pt x="1275144" y="1058488"/>
                  <a:pt x="1344706" y="1029326"/>
                  <a:pt x="1404098" y="984628"/>
                </a:cubicBezTo>
                <a:cubicBezTo>
                  <a:pt x="1463491" y="939930"/>
                  <a:pt x="1494692" y="871640"/>
                  <a:pt x="1497694" y="779750"/>
                </a:cubicBezTo>
                <a:cubicBezTo>
                  <a:pt x="1494244" y="648819"/>
                  <a:pt x="1441594" y="551556"/>
                  <a:pt x="1339750" y="487963"/>
                </a:cubicBezTo>
                <a:cubicBezTo>
                  <a:pt x="1237901" y="424370"/>
                  <a:pt x="1107577" y="392721"/>
                  <a:pt x="948767" y="393010"/>
                </a:cubicBezTo>
                <a:cubicBezTo>
                  <a:pt x="824485" y="393514"/>
                  <a:pt x="714008" y="422712"/>
                  <a:pt x="617348" y="480601"/>
                </a:cubicBezTo>
                <a:cubicBezTo>
                  <a:pt x="520681" y="538489"/>
                  <a:pt x="468897" y="622020"/>
                  <a:pt x="461988" y="731196"/>
                </a:cubicBezTo>
                <a:lnTo>
                  <a:pt x="10341" y="731196"/>
                </a:lnTo>
                <a:cubicBezTo>
                  <a:pt x="14682" y="561480"/>
                  <a:pt x="62702" y="422676"/>
                  <a:pt x="154414" y="314777"/>
                </a:cubicBezTo>
                <a:cubicBezTo>
                  <a:pt x="246125" y="206886"/>
                  <a:pt x="362380" y="127346"/>
                  <a:pt x="503192" y="76169"/>
                </a:cubicBezTo>
                <a:cubicBezTo>
                  <a:pt x="643998" y="24987"/>
                  <a:pt x="790227" y="-386"/>
                  <a:pt x="941865" y="37"/>
                </a:cubicBezTo>
                <a:close/>
                <a:moveTo>
                  <a:pt x="3163280" y="6"/>
                </a:moveTo>
                <a:cubicBezTo>
                  <a:pt x="3267788" y="86"/>
                  <a:pt x="3372296" y="14578"/>
                  <a:pt x="3476810" y="43477"/>
                </a:cubicBezTo>
                <a:cubicBezTo>
                  <a:pt x="3685827" y="101272"/>
                  <a:pt x="3860947" y="216612"/>
                  <a:pt x="4002177" y="389503"/>
                </a:cubicBezTo>
                <a:cubicBezTo>
                  <a:pt x="4143407" y="562394"/>
                  <a:pt x="4216849" y="792750"/>
                  <a:pt x="4222492" y="1080570"/>
                </a:cubicBezTo>
                <a:lnTo>
                  <a:pt x="4222492" y="1429115"/>
                </a:lnTo>
                <a:cubicBezTo>
                  <a:pt x="4216849" y="1716934"/>
                  <a:pt x="4143407" y="1947284"/>
                  <a:pt x="4002177" y="2120175"/>
                </a:cubicBezTo>
                <a:cubicBezTo>
                  <a:pt x="3860947" y="2293066"/>
                  <a:pt x="3685827" y="2408412"/>
                  <a:pt x="3476810" y="2466208"/>
                </a:cubicBezTo>
                <a:cubicBezTo>
                  <a:pt x="3267788" y="2524004"/>
                  <a:pt x="3058771" y="2524171"/>
                  <a:pt x="2849755" y="2466706"/>
                </a:cubicBezTo>
                <a:cubicBezTo>
                  <a:pt x="2640738" y="2409241"/>
                  <a:pt x="2465612" y="2294061"/>
                  <a:pt x="2324382" y="2121170"/>
                </a:cubicBezTo>
                <a:cubicBezTo>
                  <a:pt x="2183152" y="1948278"/>
                  <a:pt x="2109716" y="1717592"/>
                  <a:pt x="2104067" y="1429115"/>
                </a:cubicBezTo>
                <a:lnTo>
                  <a:pt x="2104067" y="1080570"/>
                </a:lnTo>
                <a:cubicBezTo>
                  <a:pt x="2109716" y="792086"/>
                  <a:pt x="2183152" y="561400"/>
                  <a:pt x="2324382" y="388509"/>
                </a:cubicBezTo>
                <a:cubicBezTo>
                  <a:pt x="2465612" y="215619"/>
                  <a:pt x="2640738" y="100443"/>
                  <a:pt x="2849755" y="42979"/>
                </a:cubicBezTo>
                <a:cubicBezTo>
                  <a:pt x="2954263" y="14247"/>
                  <a:pt x="3058771" y="-79"/>
                  <a:pt x="3163280" y="6"/>
                </a:cubicBezTo>
                <a:close/>
              </a:path>
            </a:pathLst>
          </a:custGeom>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Image Placeholder</a:t>
            </a:r>
          </a:p>
          <a:p>
            <a:endParaRPr lang="en-US" dirty="0"/>
          </a:p>
        </p:txBody>
      </p:sp>
    </p:spTree>
    <p:extLst>
      <p:ext uri="{BB962C8B-B14F-4D97-AF65-F5344CB8AC3E}">
        <p14:creationId xmlns:p14="http://schemas.microsoft.com/office/powerpoint/2010/main" val="1311564150"/>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2_Custom Layou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4BF63F0D-B295-487C-AB27-949A2F0B320F}"/>
              </a:ext>
            </a:extLst>
          </p:cNvPr>
          <p:cNvSpPr>
            <a:spLocks noGrp="1"/>
          </p:cNvSpPr>
          <p:nvPr>
            <p:ph type="pic" sz="quarter" idx="14" hasCustomPrompt="1"/>
          </p:nvPr>
        </p:nvSpPr>
        <p:spPr>
          <a:xfrm>
            <a:off x="4676205" y="673269"/>
            <a:ext cx="2839593" cy="886067"/>
          </a:xfrm>
          <a:custGeom>
            <a:avLst/>
            <a:gdLst>
              <a:gd name="connsiteX0" fmla="*/ 1155739 w 2839593"/>
              <a:gd name="connsiteY0" fmla="*/ 151690 h 886067"/>
              <a:gd name="connsiteX1" fmla="*/ 1092242 w 2839593"/>
              <a:gd name="connsiteY1" fmla="*/ 160616 h 886067"/>
              <a:gd name="connsiteX2" fmla="*/ 985846 w 2839593"/>
              <a:gd name="connsiteY2" fmla="*/ 233897 h 886067"/>
              <a:gd name="connsiteX3" fmla="*/ 941228 w 2839593"/>
              <a:gd name="connsiteY3" fmla="*/ 381506 h 886067"/>
              <a:gd name="connsiteX4" fmla="*/ 941228 w 2839593"/>
              <a:gd name="connsiteY4" fmla="*/ 504563 h 886067"/>
              <a:gd name="connsiteX5" fmla="*/ 985846 w 2839593"/>
              <a:gd name="connsiteY5" fmla="*/ 653105 h 886067"/>
              <a:gd name="connsiteX6" fmla="*/ 1092242 w 2839593"/>
              <a:gd name="connsiteY6" fmla="*/ 727378 h 886067"/>
              <a:gd name="connsiteX7" fmla="*/ 1219233 w 2839593"/>
              <a:gd name="connsiteY7" fmla="*/ 727378 h 886067"/>
              <a:gd name="connsiteX8" fmla="*/ 1325633 w 2839593"/>
              <a:gd name="connsiteY8" fmla="*/ 653105 h 886067"/>
              <a:gd name="connsiteX9" fmla="*/ 1370251 w 2839593"/>
              <a:gd name="connsiteY9" fmla="*/ 504563 h 886067"/>
              <a:gd name="connsiteX10" fmla="*/ 1370251 w 2839593"/>
              <a:gd name="connsiteY10" fmla="*/ 381506 h 886067"/>
              <a:gd name="connsiteX11" fmla="*/ 1325633 w 2839593"/>
              <a:gd name="connsiteY11" fmla="*/ 234948 h 886067"/>
              <a:gd name="connsiteX12" fmla="*/ 1219233 w 2839593"/>
              <a:gd name="connsiteY12" fmla="*/ 161145 h 886067"/>
              <a:gd name="connsiteX13" fmla="*/ 1155739 w 2839593"/>
              <a:gd name="connsiteY13" fmla="*/ 151690 h 886067"/>
              <a:gd name="connsiteX14" fmla="*/ 2483906 w 2839593"/>
              <a:gd name="connsiteY14" fmla="*/ 145063 h 886067"/>
              <a:gd name="connsiteX15" fmla="*/ 2349068 w 2839593"/>
              <a:gd name="connsiteY15" fmla="*/ 179350 h 886067"/>
              <a:gd name="connsiteX16" fmla="*/ 2290107 w 2839593"/>
              <a:gd name="connsiteY16" fmla="*/ 284036 h 886067"/>
              <a:gd name="connsiteX17" fmla="*/ 2346174 w 2839593"/>
              <a:gd name="connsiteY17" fmla="*/ 391155 h 886067"/>
              <a:gd name="connsiteX18" fmla="*/ 2482686 w 2839593"/>
              <a:gd name="connsiteY18" fmla="*/ 427880 h 886067"/>
              <a:gd name="connsiteX19" fmla="*/ 2622091 w 2839593"/>
              <a:gd name="connsiteY19" fmla="*/ 391615 h 886067"/>
              <a:gd name="connsiteX20" fmla="*/ 2680140 w 2839593"/>
              <a:gd name="connsiteY20" fmla="*/ 284036 h 886067"/>
              <a:gd name="connsiteX21" fmla="*/ 2620874 w 2839593"/>
              <a:gd name="connsiteY21" fmla="*/ 179350 h 886067"/>
              <a:gd name="connsiteX22" fmla="*/ 2483906 w 2839593"/>
              <a:gd name="connsiteY22" fmla="*/ 145063 h 886067"/>
              <a:gd name="connsiteX23" fmla="*/ 1607472 w 2839593"/>
              <a:gd name="connsiteY23" fmla="*/ 16067 h 886067"/>
              <a:gd name="connsiteX24" fmla="*/ 1899731 w 2839593"/>
              <a:gd name="connsiteY24" fmla="*/ 16067 h 886067"/>
              <a:gd name="connsiteX25" fmla="*/ 1899731 w 2839593"/>
              <a:gd name="connsiteY25" fmla="*/ 733694 h 886067"/>
              <a:gd name="connsiteX26" fmla="*/ 2017913 w 2839593"/>
              <a:gd name="connsiteY26" fmla="*/ 733694 h 886067"/>
              <a:gd name="connsiteX27" fmla="*/ 2017913 w 2839593"/>
              <a:gd name="connsiteY27" fmla="*/ 869998 h 886067"/>
              <a:gd name="connsiteX28" fmla="*/ 1612343 w 2839593"/>
              <a:gd name="connsiteY28" fmla="*/ 869998 h 886067"/>
              <a:gd name="connsiteX29" fmla="*/ 1612347 w 2839593"/>
              <a:gd name="connsiteY29" fmla="*/ 733694 h 886067"/>
              <a:gd name="connsiteX30" fmla="*/ 1740274 w 2839593"/>
              <a:gd name="connsiteY30" fmla="*/ 733694 h 886067"/>
              <a:gd name="connsiteX31" fmla="*/ 1740274 w 2839593"/>
              <a:gd name="connsiteY31" fmla="*/ 162120 h 886067"/>
              <a:gd name="connsiteX32" fmla="*/ 1607472 w 2839593"/>
              <a:gd name="connsiteY32" fmla="*/ 162120 h 886067"/>
              <a:gd name="connsiteX33" fmla="*/ 332538 w 2839593"/>
              <a:gd name="connsiteY33" fmla="*/ 6321 h 886067"/>
              <a:gd name="connsiteX34" fmla="*/ 500596 w 2839593"/>
              <a:gd name="connsiteY34" fmla="*/ 31797 h 886067"/>
              <a:gd name="connsiteX35" fmla="*/ 633938 w 2839593"/>
              <a:gd name="connsiteY35" fmla="*/ 117634 h 886067"/>
              <a:gd name="connsiteX36" fmla="*/ 688232 w 2839593"/>
              <a:gd name="connsiteY36" fmla="*/ 277948 h 886067"/>
              <a:gd name="connsiteX37" fmla="*/ 639310 w 2839593"/>
              <a:gd name="connsiteY37" fmla="*/ 441263 h 886067"/>
              <a:gd name="connsiteX38" fmla="*/ 514321 w 2839593"/>
              <a:gd name="connsiteY38" fmla="*/ 517402 h 886067"/>
              <a:gd name="connsiteX39" fmla="*/ 345945 w 2839593"/>
              <a:gd name="connsiteY39" fmla="*/ 536164 h 886067"/>
              <a:gd name="connsiteX40" fmla="*/ 266493 w 2839593"/>
              <a:gd name="connsiteY40" fmla="*/ 544337 h 886067"/>
              <a:gd name="connsiteX41" fmla="*/ 192998 w 2839593"/>
              <a:gd name="connsiteY41" fmla="*/ 577173 h 886067"/>
              <a:gd name="connsiteX42" fmla="*/ 160677 w 2839593"/>
              <a:gd name="connsiteY42" fmla="*/ 647128 h 886067"/>
              <a:gd name="connsiteX43" fmla="*/ 160677 w 2839593"/>
              <a:gd name="connsiteY43" fmla="*/ 720291 h 886067"/>
              <a:gd name="connsiteX44" fmla="*/ 690669 w 2839593"/>
              <a:gd name="connsiteY44" fmla="*/ 720291 h 886067"/>
              <a:gd name="connsiteX45" fmla="*/ 690669 w 2839593"/>
              <a:gd name="connsiteY45" fmla="*/ 869998 h 886067"/>
              <a:gd name="connsiteX46" fmla="*/ 0 w 2839593"/>
              <a:gd name="connsiteY46" fmla="*/ 869998 h 886067"/>
              <a:gd name="connsiteX47" fmla="*/ 0 w 2839593"/>
              <a:gd name="connsiteY47" fmla="*/ 758461 h 886067"/>
              <a:gd name="connsiteX48" fmla="*/ 0 w 2839593"/>
              <a:gd name="connsiteY48" fmla="*/ 645907 h 886067"/>
              <a:gd name="connsiteX49" fmla="*/ 52310 w 2839593"/>
              <a:gd name="connsiteY49" fmla="*/ 492725 h 886067"/>
              <a:gd name="connsiteX50" fmla="*/ 181496 w 2839593"/>
              <a:gd name="connsiteY50" fmla="*/ 413740 h 886067"/>
              <a:gd name="connsiteX51" fmla="*/ 345945 w 2839593"/>
              <a:gd name="connsiteY51" fmla="*/ 391328 h 886067"/>
              <a:gd name="connsiteX52" fmla="*/ 422057 w 2839593"/>
              <a:gd name="connsiteY52" fmla="*/ 384825 h 886067"/>
              <a:gd name="connsiteX53" fmla="*/ 495732 w 2839593"/>
              <a:gd name="connsiteY53" fmla="*/ 353942 h 886067"/>
              <a:gd name="connsiteX54" fmla="*/ 528779 w 2839593"/>
              <a:gd name="connsiteY54" fmla="*/ 281605 h 886067"/>
              <a:gd name="connsiteX55" fmla="*/ 473012 w 2839593"/>
              <a:gd name="connsiteY55" fmla="*/ 178590 h 886067"/>
              <a:gd name="connsiteX56" fmla="*/ 334975 w 2839593"/>
              <a:gd name="connsiteY56" fmla="*/ 145063 h 886067"/>
              <a:gd name="connsiteX57" fmla="*/ 217962 w 2839593"/>
              <a:gd name="connsiteY57" fmla="*/ 175990 h 886067"/>
              <a:gd name="connsiteX58" fmla="*/ 163111 w 2839593"/>
              <a:gd name="connsiteY58" fmla="*/ 264465 h 886067"/>
              <a:gd name="connsiteX59" fmla="*/ 3654 w 2839593"/>
              <a:gd name="connsiteY59" fmla="*/ 264465 h 886067"/>
              <a:gd name="connsiteX60" fmla="*/ 54519 w 2839593"/>
              <a:gd name="connsiteY60" fmla="*/ 117444 h 886067"/>
              <a:gd name="connsiteX61" fmla="*/ 177659 w 2839593"/>
              <a:gd name="connsiteY61" fmla="*/ 33200 h 886067"/>
              <a:gd name="connsiteX62" fmla="*/ 332538 w 2839593"/>
              <a:gd name="connsiteY62" fmla="*/ 6321 h 886067"/>
              <a:gd name="connsiteX63" fmla="*/ 2483906 w 2839593"/>
              <a:gd name="connsiteY63" fmla="*/ 1447 h 886067"/>
              <a:gd name="connsiteX64" fmla="*/ 2653586 w 2839593"/>
              <a:gd name="connsiteY64" fmla="*/ 32830 h 886067"/>
              <a:gd name="connsiteX65" fmla="*/ 2786111 w 2839593"/>
              <a:gd name="connsiteY65" fmla="*/ 127549 h 886067"/>
              <a:gd name="connsiteX66" fmla="*/ 2839593 w 2839593"/>
              <a:gd name="connsiteY66" fmla="*/ 286473 h 886067"/>
              <a:gd name="connsiteX67" fmla="*/ 2839593 w 2839593"/>
              <a:gd name="connsiteY67" fmla="*/ 604481 h 886067"/>
              <a:gd name="connsiteX68" fmla="*/ 2787646 w 2839593"/>
              <a:gd name="connsiteY68" fmla="*/ 761251 h 886067"/>
              <a:gd name="connsiteX69" fmla="*/ 2657741 w 2839593"/>
              <a:gd name="connsiteY69" fmla="*/ 853318 h 886067"/>
              <a:gd name="connsiteX70" fmla="*/ 2488781 w 2839593"/>
              <a:gd name="connsiteY70" fmla="*/ 883402 h 886067"/>
              <a:gd name="connsiteX71" fmla="*/ 2314538 w 2839593"/>
              <a:gd name="connsiteY71" fmla="*/ 857829 h 886067"/>
              <a:gd name="connsiteX72" fmla="*/ 2185034 w 2839593"/>
              <a:gd name="connsiteY72" fmla="*/ 776248 h 886067"/>
              <a:gd name="connsiteX73" fmla="*/ 2134301 w 2839593"/>
              <a:gd name="connsiteY73" fmla="*/ 631349 h 886067"/>
              <a:gd name="connsiteX74" fmla="*/ 2294981 w 2839593"/>
              <a:gd name="connsiteY74" fmla="*/ 631349 h 886067"/>
              <a:gd name="connsiteX75" fmla="*/ 2324280 w 2839593"/>
              <a:gd name="connsiteY75" fmla="*/ 694262 h 886067"/>
              <a:gd name="connsiteX76" fmla="*/ 2396102 w 2839593"/>
              <a:gd name="connsiteY76" fmla="*/ 732028 h 886067"/>
              <a:gd name="connsiteX77" fmla="*/ 2486344 w 2839593"/>
              <a:gd name="connsiteY77" fmla="*/ 744657 h 886067"/>
              <a:gd name="connsiteX78" fmla="*/ 2579382 w 2839593"/>
              <a:gd name="connsiteY78" fmla="*/ 728488 h 886067"/>
              <a:gd name="connsiteX79" fmla="*/ 2651294 w 2839593"/>
              <a:gd name="connsiteY79" fmla="*/ 679531 h 886067"/>
              <a:gd name="connsiteX80" fmla="*/ 2680140 w 2839593"/>
              <a:gd name="connsiteY80" fmla="*/ 600768 h 886067"/>
              <a:gd name="connsiteX81" fmla="*/ 2680140 w 2839593"/>
              <a:gd name="connsiteY81" fmla="*/ 477780 h 886067"/>
              <a:gd name="connsiteX82" fmla="*/ 2592384 w 2839593"/>
              <a:gd name="connsiteY82" fmla="*/ 544717 h 886067"/>
              <a:gd name="connsiteX83" fmla="*/ 2482686 w 2839593"/>
              <a:gd name="connsiteY83" fmla="*/ 567842 h 886067"/>
              <a:gd name="connsiteX84" fmla="*/ 2315036 w 2839593"/>
              <a:gd name="connsiteY84" fmla="*/ 541374 h 886067"/>
              <a:gd name="connsiteX85" fmla="*/ 2183727 w 2839593"/>
              <a:gd name="connsiteY85" fmla="*/ 451834 h 886067"/>
              <a:gd name="connsiteX86" fmla="*/ 2130650 w 2839593"/>
              <a:gd name="connsiteY86" fmla="*/ 284036 h 886067"/>
              <a:gd name="connsiteX87" fmla="*/ 2184042 w 2839593"/>
              <a:gd name="connsiteY87" fmla="*/ 126826 h 886067"/>
              <a:gd name="connsiteX88" fmla="*/ 2315938 w 2839593"/>
              <a:gd name="connsiteY88" fmla="*/ 32740 h 886067"/>
              <a:gd name="connsiteX89" fmla="*/ 2483906 w 2839593"/>
              <a:gd name="connsiteY89" fmla="*/ 1447 h 886067"/>
              <a:gd name="connsiteX90" fmla="*/ 1155739 w 2839593"/>
              <a:gd name="connsiteY90" fmla="*/ 1 h 886067"/>
              <a:gd name="connsiteX91" fmla="*/ 1266433 w 2839593"/>
              <a:gd name="connsiteY91" fmla="*/ 15348 h 886067"/>
              <a:gd name="connsiteX92" fmla="*/ 1451919 w 2839593"/>
              <a:gd name="connsiteY92" fmla="*/ 137516 h 886067"/>
              <a:gd name="connsiteX93" fmla="*/ 1529704 w 2839593"/>
              <a:gd name="connsiteY93" fmla="*/ 381506 h 886067"/>
              <a:gd name="connsiteX94" fmla="*/ 1529704 w 2839593"/>
              <a:gd name="connsiteY94" fmla="*/ 504563 h 886067"/>
              <a:gd name="connsiteX95" fmla="*/ 1451919 w 2839593"/>
              <a:gd name="connsiteY95" fmla="*/ 748549 h 886067"/>
              <a:gd name="connsiteX96" fmla="*/ 1266433 w 2839593"/>
              <a:gd name="connsiteY96" fmla="*/ 870717 h 886067"/>
              <a:gd name="connsiteX97" fmla="*/ 1045046 w 2839593"/>
              <a:gd name="connsiteY97" fmla="*/ 870894 h 886067"/>
              <a:gd name="connsiteX98" fmla="*/ 859557 w 2839593"/>
              <a:gd name="connsiteY98" fmla="*/ 748899 h 886067"/>
              <a:gd name="connsiteX99" fmla="*/ 781775 w 2839593"/>
              <a:gd name="connsiteY99" fmla="*/ 504563 h 886067"/>
              <a:gd name="connsiteX100" fmla="*/ 781775 w 2839593"/>
              <a:gd name="connsiteY100" fmla="*/ 381506 h 886067"/>
              <a:gd name="connsiteX101" fmla="*/ 859557 w 2839593"/>
              <a:gd name="connsiteY101" fmla="*/ 137167 h 886067"/>
              <a:gd name="connsiteX102" fmla="*/ 1045046 w 2839593"/>
              <a:gd name="connsiteY102" fmla="*/ 15171 h 886067"/>
              <a:gd name="connsiteX103" fmla="*/ 1155739 w 2839593"/>
              <a:gd name="connsiteY103" fmla="*/ 1 h 886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2839593" h="886067">
                <a:moveTo>
                  <a:pt x="1155739" y="151690"/>
                </a:moveTo>
                <a:cubicBezTo>
                  <a:pt x="1134575" y="151600"/>
                  <a:pt x="1113410" y="154577"/>
                  <a:pt x="1092242" y="160616"/>
                </a:cubicBezTo>
                <a:cubicBezTo>
                  <a:pt x="1049913" y="172699"/>
                  <a:pt x="1014447" y="197127"/>
                  <a:pt x="985846" y="233897"/>
                </a:cubicBezTo>
                <a:cubicBezTo>
                  <a:pt x="957245" y="270667"/>
                  <a:pt x="942372" y="319869"/>
                  <a:pt x="941228" y="381506"/>
                </a:cubicBezTo>
                <a:lnTo>
                  <a:pt x="941228" y="504563"/>
                </a:lnTo>
                <a:cubicBezTo>
                  <a:pt x="942372" y="566456"/>
                  <a:pt x="957245" y="615969"/>
                  <a:pt x="985846" y="653105"/>
                </a:cubicBezTo>
                <a:cubicBezTo>
                  <a:pt x="1014447" y="690241"/>
                  <a:pt x="1049913" y="714998"/>
                  <a:pt x="1092242" y="727378"/>
                </a:cubicBezTo>
                <a:cubicBezTo>
                  <a:pt x="1134575" y="739758"/>
                  <a:pt x="1176904" y="739758"/>
                  <a:pt x="1219233" y="727378"/>
                </a:cubicBezTo>
                <a:cubicBezTo>
                  <a:pt x="1261566" y="714998"/>
                  <a:pt x="1297029" y="690241"/>
                  <a:pt x="1325633" y="653105"/>
                </a:cubicBezTo>
                <a:cubicBezTo>
                  <a:pt x="1354234" y="615969"/>
                  <a:pt x="1369107" y="566456"/>
                  <a:pt x="1370251" y="504563"/>
                </a:cubicBezTo>
                <a:lnTo>
                  <a:pt x="1370251" y="381506"/>
                </a:lnTo>
                <a:cubicBezTo>
                  <a:pt x="1369107" y="320571"/>
                  <a:pt x="1354234" y="271718"/>
                  <a:pt x="1325633" y="234948"/>
                </a:cubicBezTo>
                <a:cubicBezTo>
                  <a:pt x="1297029" y="198178"/>
                  <a:pt x="1261566" y="173577"/>
                  <a:pt x="1219233" y="161145"/>
                </a:cubicBezTo>
                <a:cubicBezTo>
                  <a:pt x="1198068" y="154929"/>
                  <a:pt x="1176904" y="151776"/>
                  <a:pt x="1155739" y="151690"/>
                </a:cubicBezTo>
                <a:close/>
                <a:moveTo>
                  <a:pt x="2483906" y="145063"/>
                </a:moveTo>
                <a:cubicBezTo>
                  <a:pt x="2431569" y="144987"/>
                  <a:pt x="2386623" y="156416"/>
                  <a:pt x="2349068" y="179350"/>
                </a:cubicBezTo>
                <a:cubicBezTo>
                  <a:pt x="2311513" y="202282"/>
                  <a:pt x="2291859" y="237178"/>
                  <a:pt x="2290107" y="284036"/>
                </a:cubicBezTo>
                <a:cubicBezTo>
                  <a:pt x="2291427" y="331094"/>
                  <a:pt x="2310116" y="366799"/>
                  <a:pt x="2346174" y="391155"/>
                </a:cubicBezTo>
                <a:cubicBezTo>
                  <a:pt x="2382232" y="415510"/>
                  <a:pt x="2427735" y="427752"/>
                  <a:pt x="2482686" y="427880"/>
                </a:cubicBezTo>
                <a:cubicBezTo>
                  <a:pt x="2537917" y="427828"/>
                  <a:pt x="2584384" y="415739"/>
                  <a:pt x="2622091" y="391615"/>
                </a:cubicBezTo>
                <a:cubicBezTo>
                  <a:pt x="2659798" y="367487"/>
                  <a:pt x="2679148" y="331627"/>
                  <a:pt x="2680140" y="284036"/>
                </a:cubicBezTo>
                <a:cubicBezTo>
                  <a:pt x="2677983" y="237178"/>
                  <a:pt x="2658229" y="202282"/>
                  <a:pt x="2620874" y="179350"/>
                </a:cubicBezTo>
                <a:cubicBezTo>
                  <a:pt x="2583520" y="156416"/>
                  <a:pt x="2537865" y="144987"/>
                  <a:pt x="2483906" y="145063"/>
                </a:cubicBezTo>
                <a:close/>
                <a:moveTo>
                  <a:pt x="1607472" y="16067"/>
                </a:moveTo>
                <a:lnTo>
                  <a:pt x="1899731" y="16067"/>
                </a:lnTo>
                <a:lnTo>
                  <a:pt x="1899731" y="733694"/>
                </a:lnTo>
                <a:lnTo>
                  <a:pt x="2017913" y="733694"/>
                </a:lnTo>
                <a:lnTo>
                  <a:pt x="2017913" y="869998"/>
                </a:lnTo>
                <a:lnTo>
                  <a:pt x="1612343" y="869998"/>
                </a:lnTo>
                <a:lnTo>
                  <a:pt x="1612347" y="733694"/>
                </a:lnTo>
                <a:lnTo>
                  <a:pt x="1740274" y="733694"/>
                </a:lnTo>
                <a:lnTo>
                  <a:pt x="1740274" y="162120"/>
                </a:lnTo>
                <a:lnTo>
                  <a:pt x="1607472" y="162120"/>
                </a:lnTo>
                <a:close/>
                <a:moveTo>
                  <a:pt x="332538" y="6321"/>
                </a:moveTo>
                <a:cubicBezTo>
                  <a:pt x="390649" y="5927"/>
                  <a:pt x="446668" y="14421"/>
                  <a:pt x="500596" y="31797"/>
                </a:cubicBezTo>
                <a:cubicBezTo>
                  <a:pt x="554524" y="49172"/>
                  <a:pt x="598969" y="77787"/>
                  <a:pt x="633938" y="117634"/>
                </a:cubicBezTo>
                <a:cubicBezTo>
                  <a:pt x="668903" y="157484"/>
                  <a:pt x="687001" y="210921"/>
                  <a:pt x="688232" y="277948"/>
                </a:cubicBezTo>
                <a:cubicBezTo>
                  <a:pt x="687326" y="349400"/>
                  <a:pt x="671019" y="403836"/>
                  <a:pt x="639310" y="441263"/>
                </a:cubicBezTo>
                <a:cubicBezTo>
                  <a:pt x="607601" y="478689"/>
                  <a:pt x="565936" y="504068"/>
                  <a:pt x="514321" y="517402"/>
                </a:cubicBezTo>
                <a:cubicBezTo>
                  <a:pt x="462702" y="530736"/>
                  <a:pt x="406576" y="536990"/>
                  <a:pt x="345945" y="536164"/>
                </a:cubicBezTo>
                <a:cubicBezTo>
                  <a:pt x="321403" y="535815"/>
                  <a:pt x="294918" y="538543"/>
                  <a:pt x="266493" y="544337"/>
                </a:cubicBezTo>
                <a:cubicBezTo>
                  <a:pt x="238069" y="550134"/>
                  <a:pt x="213568" y="561076"/>
                  <a:pt x="192998" y="577173"/>
                </a:cubicBezTo>
                <a:cubicBezTo>
                  <a:pt x="172432" y="593266"/>
                  <a:pt x="161656" y="616584"/>
                  <a:pt x="160677" y="647128"/>
                </a:cubicBezTo>
                <a:lnTo>
                  <a:pt x="160677" y="720291"/>
                </a:lnTo>
                <a:lnTo>
                  <a:pt x="690669" y="720291"/>
                </a:lnTo>
                <a:lnTo>
                  <a:pt x="690669" y="869998"/>
                </a:lnTo>
                <a:lnTo>
                  <a:pt x="0" y="869998"/>
                </a:lnTo>
                <a:cubicBezTo>
                  <a:pt x="0" y="832903"/>
                  <a:pt x="0" y="795725"/>
                  <a:pt x="0" y="758461"/>
                </a:cubicBezTo>
                <a:cubicBezTo>
                  <a:pt x="0" y="721197"/>
                  <a:pt x="0" y="683680"/>
                  <a:pt x="0" y="645907"/>
                </a:cubicBezTo>
                <a:cubicBezTo>
                  <a:pt x="1158" y="581010"/>
                  <a:pt x="18593" y="529952"/>
                  <a:pt x="52310" y="492725"/>
                </a:cubicBezTo>
                <a:cubicBezTo>
                  <a:pt x="86027" y="455499"/>
                  <a:pt x="129089" y="429169"/>
                  <a:pt x="181496" y="413740"/>
                </a:cubicBezTo>
                <a:cubicBezTo>
                  <a:pt x="233903" y="398308"/>
                  <a:pt x="288719" y="390840"/>
                  <a:pt x="345945" y="391328"/>
                </a:cubicBezTo>
                <a:cubicBezTo>
                  <a:pt x="368537" y="391801"/>
                  <a:pt x="393909" y="389634"/>
                  <a:pt x="422057" y="384825"/>
                </a:cubicBezTo>
                <a:cubicBezTo>
                  <a:pt x="450205" y="380016"/>
                  <a:pt x="474761" y="369721"/>
                  <a:pt x="495732" y="353942"/>
                </a:cubicBezTo>
                <a:cubicBezTo>
                  <a:pt x="516703" y="338161"/>
                  <a:pt x="527717" y="314047"/>
                  <a:pt x="528779" y="281605"/>
                </a:cubicBezTo>
                <a:cubicBezTo>
                  <a:pt x="527558" y="235380"/>
                  <a:pt x="508973" y="201040"/>
                  <a:pt x="473012" y="178590"/>
                </a:cubicBezTo>
                <a:cubicBezTo>
                  <a:pt x="437057" y="156136"/>
                  <a:pt x="391043" y="144962"/>
                  <a:pt x="334975" y="145063"/>
                </a:cubicBezTo>
                <a:cubicBezTo>
                  <a:pt x="291094" y="145242"/>
                  <a:pt x="252091" y="155552"/>
                  <a:pt x="217962" y="175990"/>
                </a:cubicBezTo>
                <a:cubicBezTo>
                  <a:pt x="183833" y="196429"/>
                  <a:pt x="165552" y="225918"/>
                  <a:pt x="163111" y="264465"/>
                </a:cubicBezTo>
                <a:lnTo>
                  <a:pt x="3654" y="264465"/>
                </a:lnTo>
                <a:cubicBezTo>
                  <a:pt x="5186" y="204543"/>
                  <a:pt x="22140" y="155538"/>
                  <a:pt x="54519" y="117444"/>
                </a:cubicBezTo>
                <a:cubicBezTo>
                  <a:pt x="86899" y="79350"/>
                  <a:pt x="127945" y="51271"/>
                  <a:pt x="177659" y="33200"/>
                </a:cubicBezTo>
                <a:cubicBezTo>
                  <a:pt x="227372" y="15130"/>
                  <a:pt x="278998" y="6169"/>
                  <a:pt x="332538" y="6321"/>
                </a:cubicBezTo>
                <a:close/>
                <a:moveTo>
                  <a:pt x="2483906" y="1447"/>
                </a:moveTo>
                <a:cubicBezTo>
                  <a:pt x="2543168" y="1422"/>
                  <a:pt x="2599727" y="11884"/>
                  <a:pt x="2653586" y="32830"/>
                </a:cubicBezTo>
                <a:cubicBezTo>
                  <a:pt x="2707444" y="53774"/>
                  <a:pt x="2751620" y="85348"/>
                  <a:pt x="2786111" y="127549"/>
                </a:cubicBezTo>
                <a:cubicBezTo>
                  <a:pt x="2820603" y="169753"/>
                  <a:pt x="2838432" y="222727"/>
                  <a:pt x="2839593" y="286473"/>
                </a:cubicBezTo>
                <a:lnTo>
                  <a:pt x="2839593" y="604481"/>
                </a:lnTo>
                <a:cubicBezTo>
                  <a:pt x="2838515" y="667749"/>
                  <a:pt x="2821198" y="720007"/>
                  <a:pt x="2787646" y="761251"/>
                </a:cubicBezTo>
                <a:cubicBezTo>
                  <a:pt x="2754095" y="802498"/>
                  <a:pt x="2710791" y="833187"/>
                  <a:pt x="2657741" y="853318"/>
                </a:cubicBezTo>
                <a:cubicBezTo>
                  <a:pt x="2604685" y="873449"/>
                  <a:pt x="2548368" y="883478"/>
                  <a:pt x="2488781" y="883402"/>
                </a:cubicBezTo>
                <a:cubicBezTo>
                  <a:pt x="2426079" y="883602"/>
                  <a:pt x="2367999" y="875080"/>
                  <a:pt x="2314538" y="857829"/>
                </a:cubicBezTo>
                <a:cubicBezTo>
                  <a:pt x="2261077" y="840582"/>
                  <a:pt x="2217908" y="813388"/>
                  <a:pt x="2185034" y="776248"/>
                </a:cubicBezTo>
                <a:cubicBezTo>
                  <a:pt x="2152157" y="739111"/>
                  <a:pt x="2135248" y="690812"/>
                  <a:pt x="2134301" y="631349"/>
                </a:cubicBezTo>
                <a:lnTo>
                  <a:pt x="2294981" y="631349"/>
                </a:lnTo>
                <a:cubicBezTo>
                  <a:pt x="2295652" y="656514"/>
                  <a:pt x="2305418" y="677485"/>
                  <a:pt x="2324280" y="694262"/>
                </a:cubicBezTo>
                <a:cubicBezTo>
                  <a:pt x="2343142" y="711043"/>
                  <a:pt x="2367083" y="723630"/>
                  <a:pt x="2396102" y="732028"/>
                </a:cubicBezTo>
                <a:cubicBezTo>
                  <a:pt x="2425121" y="740425"/>
                  <a:pt x="2455202" y="744636"/>
                  <a:pt x="2486344" y="744657"/>
                </a:cubicBezTo>
                <a:cubicBezTo>
                  <a:pt x="2519048" y="744982"/>
                  <a:pt x="2550062" y="739592"/>
                  <a:pt x="2579382" y="728488"/>
                </a:cubicBezTo>
                <a:cubicBezTo>
                  <a:pt x="2608702" y="717387"/>
                  <a:pt x="2632674" y="701066"/>
                  <a:pt x="2651294" y="679531"/>
                </a:cubicBezTo>
                <a:cubicBezTo>
                  <a:pt x="2669914" y="657997"/>
                  <a:pt x="2679528" y="631740"/>
                  <a:pt x="2680140" y="600768"/>
                </a:cubicBezTo>
                <a:lnTo>
                  <a:pt x="2680140" y="477780"/>
                </a:lnTo>
                <a:cubicBezTo>
                  <a:pt x="2659573" y="507090"/>
                  <a:pt x="2630319" y="529402"/>
                  <a:pt x="2592384" y="544717"/>
                </a:cubicBezTo>
                <a:cubicBezTo>
                  <a:pt x="2554446" y="560032"/>
                  <a:pt x="2517880" y="567738"/>
                  <a:pt x="2482686" y="567842"/>
                </a:cubicBezTo>
                <a:cubicBezTo>
                  <a:pt x="2424236" y="568264"/>
                  <a:pt x="2368352" y="559441"/>
                  <a:pt x="2315036" y="541374"/>
                </a:cubicBezTo>
                <a:cubicBezTo>
                  <a:pt x="2261720" y="523304"/>
                  <a:pt x="2217949" y="493458"/>
                  <a:pt x="2183727" y="451834"/>
                </a:cubicBezTo>
                <a:cubicBezTo>
                  <a:pt x="2149505" y="410214"/>
                  <a:pt x="2131815" y="354278"/>
                  <a:pt x="2130650" y="284036"/>
                </a:cubicBezTo>
                <a:cubicBezTo>
                  <a:pt x="2131829" y="221085"/>
                  <a:pt x="2149626" y="168685"/>
                  <a:pt x="2184042" y="126826"/>
                </a:cubicBezTo>
                <a:cubicBezTo>
                  <a:pt x="2218461" y="84971"/>
                  <a:pt x="2262425" y="53608"/>
                  <a:pt x="2315938" y="32740"/>
                </a:cubicBezTo>
                <a:cubicBezTo>
                  <a:pt x="2369451" y="11870"/>
                  <a:pt x="2425439" y="1440"/>
                  <a:pt x="2483906" y="1447"/>
                </a:cubicBezTo>
                <a:close/>
                <a:moveTo>
                  <a:pt x="1155739" y="1"/>
                </a:moveTo>
                <a:cubicBezTo>
                  <a:pt x="1192637" y="29"/>
                  <a:pt x="1229535" y="5146"/>
                  <a:pt x="1266433" y="15348"/>
                </a:cubicBezTo>
                <a:cubicBezTo>
                  <a:pt x="1340229" y="35755"/>
                  <a:pt x="1402056" y="76477"/>
                  <a:pt x="1451919" y="137516"/>
                </a:cubicBezTo>
                <a:cubicBezTo>
                  <a:pt x="1501781" y="198558"/>
                  <a:pt x="1527709" y="279887"/>
                  <a:pt x="1529704" y="381506"/>
                </a:cubicBezTo>
                <a:lnTo>
                  <a:pt x="1529704" y="504563"/>
                </a:lnTo>
                <a:cubicBezTo>
                  <a:pt x="1527709" y="606178"/>
                  <a:pt x="1501781" y="687507"/>
                  <a:pt x="1451919" y="748549"/>
                </a:cubicBezTo>
                <a:cubicBezTo>
                  <a:pt x="1402056" y="809588"/>
                  <a:pt x="1340229" y="850313"/>
                  <a:pt x="1266433" y="870717"/>
                </a:cubicBezTo>
                <a:cubicBezTo>
                  <a:pt x="1192637" y="891125"/>
                  <a:pt x="1118841" y="891184"/>
                  <a:pt x="1045046" y="870894"/>
                </a:cubicBezTo>
                <a:cubicBezTo>
                  <a:pt x="971250" y="850604"/>
                  <a:pt x="909419" y="809941"/>
                  <a:pt x="859557" y="748899"/>
                </a:cubicBezTo>
                <a:cubicBezTo>
                  <a:pt x="809695" y="687860"/>
                  <a:pt x="783766" y="606413"/>
                  <a:pt x="781775" y="504563"/>
                </a:cubicBezTo>
                <a:lnTo>
                  <a:pt x="781775" y="381506"/>
                </a:lnTo>
                <a:cubicBezTo>
                  <a:pt x="783766" y="279652"/>
                  <a:pt x="809695" y="198206"/>
                  <a:pt x="859557" y="137167"/>
                </a:cubicBezTo>
                <a:cubicBezTo>
                  <a:pt x="909419" y="76128"/>
                  <a:pt x="971250" y="35461"/>
                  <a:pt x="1045046" y="15171"/>
                </a:cubicBezTo>
                <a:cubicBezTo>
                  <a:pt x="1081944" y="5028"/>
                  <a:pt x="1118841" y="-30"/>
                  <a:pt x="1155739" y="1"/>
                </a:cubicBezTo>
                <a:close/>
              </a:path>
            </a:pathLst>
          </a:custGeom>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en-US" sz="18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Image Placeholder</a:t>
            </a:r>
          </a:p>
        </p:txBody>
      </p:sp>
      <p:sp>
        <p:nvSpPr>
          <p:cNvPr id="10" name="Picture Placeholder 7">
            <a:extLst>
              <a:ext uri="{FF2B5EF4-FFF2-40B4-BE49-F238E27FC236}">
                <a16:creationId xmlns:a16="http://schemas.microsoft.com/office/drawing/2014/main" id="{6FC71C6F-55E6-4F8C-ABAE-E6401946D242}"/>
              </a:ext>
            </a:extLst>
          </p:cNvPr>
          <p:cNvSpPr>
            <a:spLocks noGrp="1"/>
          </p:cNvSpPr>
          <p:nvPr>
            <p:ph type="pic" sz="quarter" idx="13" hasCustomPrompt="1"/>
          </p:nvPr>
        </p:nvSpPr>
        <p:spPr>
          <a:xfrm>
            <a:off x="8419485" y="3487043"/>
            <a:ext cx="4109011" cy="2378388"/>
          </a:xfrm>
          <a:prstGeom prst="roundRect">
            <a:avLst>
              <a:gd name="adj" fmla="val 6326"/>
            </a:avLst>
          </a:prstGeom>
          <a:solidFill>
            <a:schemeClr val="bg1">
              <a:lumMod val="85000"/>
            </a:schemeClr>
          </a:solidFill>
          <a:effectLst/>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Image Placeholder</a:t>
            </a:r>
          </a:p>
          <a:p>
            <a:endParaRPr lang="en-US" dirty="0"/>
          </a:p>
        </p:txBody>
      </p:sp>
      <p:sp>
        <p:nvSpPr>
          <p:cNvPr id="9" name="Picture Placeholder 7">
            <a:extLst>
              <a:ext uri="{FF2B5EF4-FFF2-40B4-BE49-F238E27FC236}">
                <a16:creationId xmlns:a16="http://schemas.microsoft.com/office/drawing/2014/main" id="{F3F58970-DF4B-417D-9D55-3B9FF2DD843A}"/>
              </a:ext>
            </a:extLst>
          </p:cNvPr>
          <p:cNvSpPr>
            <a:spLocks noGrp="1"/>
          </p:cNvSpPr>
          <p:nvPr>
            <p:ph type="pic" sz="quarter" idx="12" hasCustomPrompt="1"/>
          </p:nvPr>
        </p:nvSpPr>
        <p:spPr>
          <a:xfrm>
            <a:off x="4863509" y="3298371"/>
            <a:ext cx="4760930" cy="2755733"/>
          </a:xfrm>
          <a:prstGeom prst="roundRect">
            <a:avLst>
              <a:gd name="adj" fmla="val 6326"/>
            </a:avLst>
          </a:prstGeom>
          <a:solidFill>
            <a:schemeClr val="bg1">
              <a:lumMod val="85000"/>
            </a:schemeClr>
          </a:solidFill>
          <a:effectLst>
            <a:outerShdw blurRad="1270000" dist="2108200" sx="67000" sy="67000" algn="l" rotWithShape="0">
              <a:prstClr val="black">
                <a:alpha val="98000"/>
              </a:prstClr>
            </a:outerShdw>
          </a:effectLst>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Image Placeholder</a:t>
            </a:r>
          </a:p>
          <a:p>
            <a:endParaRPr lang="en-US" dirty="0"/>
          </a:p>
        </p:txBody>
      </p:sp>
      <p:sp>
        <p:nvSpPr>
          <p:cNvPr id="8" name="Picture Placeholder 7">
            <a:extLst>
              <a:ext uri="{FF2B5EF4-FFF2-40B4-BE49-F238E27FC236}">
                <a16:creationId xmlns:a16="http://schemas.microsoft.com/office/drawing/2014/main" id="{489D7319-6017-46CF-8D90-3986ADA01456}"/>
              </a:ext>
            </a:extLst>
          </p:cNvPr>
          <p:cNvSpPr>
            <a:spLocks noGrp="1"/>
          </p:cNvSpPr>
          <p:nvPr>
            <p:ph type="pic" sz="quarter" idx="11" hasCustomPrompt="1"/>
          </p:nvPr>
        </p:nvSpPr>
        <p:spPr>
          <a:xfrm>
            <a:off x="552766" y="3053375"/>
            <a:ext cx="5610482" cy="3247473"/>
          </a:xfrm>
          <a:prstGeom prst="roundRect">
            <a:avLst>
              <a:gd name="adj" fmla="val 6326"/>
            </a:avLst>
          </a:prstGeom>
          <a:solidFill>
            <a:schemeClr val="bg1">
              <a:lumMod val="85000"/>
            </a:schemeClr>
          </a:solidFill>
          <a:effectLst>
            <a:outerShdw blurRad="1270000" dist="2108200" sx="67000" sy="67000" algn="l" rotWithShape="0">
              <a:prstClr val="black">
                <a:alpha val="98000"/>
              </a:prstClr>
            </a:outerShdw>
          </a:effectLst>
        </p:spPr>
        <p:txBody>
          <a:bodyPr/>
          <a:lstStyle>
            <a:lvl1pPr marL="0" indent="0">
              <a:buNone/>
              <a:defRPr sz="1800">
                <a:solidFill>
                  <a:schemeClr val="bg1">
                    <a:lumMod val="75000"/>
                  </a:schemeClr>
                </a:solidFill>
              </a:defRPr>
            </a:lvl1pPr>
          </a:lstStyle>
          <a:p>
            <a:r>
              <a:rPr lang="en-US" dirty="0"/>
              <a:t>Image Placeholder</a:t>
            </a:r>
          </a:p>
        </p:txBody>
      </p:sp>
    </p:spTree>
    <p:extLst>
      <p:ext uri="{BB962C8B-B14F-4D97-AF65-F5344CB8AC3E}">
        <p14:creationId xmlns:p14="http://schemas.microsoft.com/office/powerpoint/2010/main" val="3469837271"/>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40_Custom Layout">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6A0D96C3-D9BC-49BE-BEB0-CA6320C9E6B4}"/>
              </a:ext>
            </a:extLst>
          </p:cNvPr>
          <p:cNvSpPr>
            <a:spLocks noGrp="1"/>
          </p:cNvSpPr>
          <p:nvPr>
            <p:ph type="pic" sz="quarter" idx="11" hasCustomPrompt="1"/>
          </p:nvPr>
        </p:nvSpPr>
        <p:spPr>
          <a:xfrm>
            <a:off x="1180340" y="898662"/>
            <a:ext cx="3405942" cy="4115554"/>
          </a:xfrm>
          <a:custGeom>
            <a:avLst/>
            <a:gdLst>
              <a:gd name="connsiteX0" fmla="*/ 2593317 w 3405942"/>
              <a:gd name="connsiteY0" fmla="*/ 2428703 h 4115554"/>
              <a:gd name="connsiteX1" fmla="*/ 2285258 w 3405942"/>
              <a:gd name="connsiteY1" fmla="*/ 2507033 h 4115554"/>
              <a:gd name="connsiteX2" fmla="*/ 2150551 w 3405942"/>
              <a:gd name="connsiteY2" fmla="*/ 2746202 h 4115554"/>
              <a:gd name="connsiteX3" fmla="*/ 2278645 w 3405942"/>
              <a:gd name="connsiteY3" fmla="*/ 2990940 h 4115554"/>
              <a:gd name="connsiteX4" fmla="*/ 2590529 w 3405942"/>
              <a:gd name="connsiteY4" fmla="*/ 3074837 h 4115554"/>
              <a:gd name="connsiteX5" fmla="*/ 2909023 w 3405942"/>
              <a:gd name="connsiteY5" fmla="*/ 2991984 h 4115554"/>
              <a:gd name="connsiteX6" fmla="*/ 3041640 w 3405942"/>
              <a:gd name="connsiteY6" fmla="*/ 2746202 h 4115554"/>
              <a:gd name="connsiteX7" fmla="*/ 2906239 w 3405942"/>
              <a:gd name="connsiteY7" fmla="*/ 2507033 h 4115554"/>
              <a:gd name="connsiteX8" fmla="*/ 2593317 w 3405942"/>
              <a:gd name="connsiteY8" fmla="*/ 2428703 h 4115554"/>
              <a:gd name="connsiteX9" fmla="*/ 320108 w 3405942"/>
              <a:gd name="connsiteY9" fmla="*/ 2164619 h 4115554"/>
              <a:gd name="connsiteX10" fmla="*/ 987818 w 3405942"/>
              <a:gd name="connsiteY10" fmla="*/ 2164619 h 4115554"/>
              <a:gd name="connsiteX11" fmla="*/ 987818 w 3405942"/>
              <a:gd name="connsiteY11" fmla="*/ 3804140 h 4115554"/>
              <a:gd name="connsiteX12" fmla="*/ 1257826 w 3405942"/>
              <a:gd name="connsiteY12" fmla="*/ 3804140 h 4115554"/>
              <a:gd name="connsiteX13" fmla="*/ 1257826 w 3405942"/>
              <a:gd name="connsiteY13" fmla="*/ 4115553 h 4115554"/>
              <a:gd name="connsiteX14" fmla="*/ 331237 w 3405942"/>
              <a:gd name="connsiteY14" fmla="*/ 4115553 h 4115554"/>
              <a:gd name="connsiteX15" fmla="*/ 331243 w 3405942"/>
              <a:gd name="connsiteY15" fmla="*/ 3804140 h 4115554"/>
              <a:gd name="connsiteX16" fmla="*/ 623516 w 3405942"/>
              <a:gd name="connsiteY16" fmla="*/ 3804140 h 4115554"/>
              <a:gd name="connsiteX17" fmla="*/ 623516 w 3405942"/>
              <a:gd name="connsiteY17" fmla="*/ 2498295 h 4115554"/>
              <a:gd name="connsiteX18" fmla="*/ 320108 w 3405942"/>
              <a:gd name="connsiteY18" fmla="*/ 2498295 h 4115554"/>
              <a:gd name="connsiteX19" fmla="*/ 2593317 w 3405942"/>
              <a:gd name="connsiteY19" fmla="*/ 2100588 h 4115554"/>
              <a:gd name="connsiteX20" fmla="*/ 2980978 w 3405942"/>
              <a:gd name="connsiteY20" fmla="*/ 2172286 h 4115554"/>
              <a:gd name="connsiteX21" fmla="*/ 3283751 w 3405942"/>
              <a:gd name="connsiteY21" fmla="*/ 2388690 h 4115554"/>
              <a:gd name="connsiteX22" fmla="*/ 3405942 w 3405942"/>
              <a:gd name="connsiteY22" fmla="*/ 2751770 h 4115554"/>
              <a:gd name="connsiteX23" fmla="*/ 3405942 w 3405942"/>
              <a:gd name="connsiteY23" fmla="*/ 3478309 h 4115554"/>
              <a:gd name="connsiteX24" fmla="*/ 3287259 w 3405942"/>
              <a:gd name="connsiteY24" fmla="*/ 3836479 h 4115554"/>
              <a:gd name="connsiteX25" fmla="*/ 2990463 w 3405942"/>
              <a:gd name="connsiteY25" fmla="*/ 4046817 h 4115554"/>
              <a:gd name="connsiteX26" fmla="*/ 2604452 w 3405942"/>
              <a:gd name="connsiteY26" fmla="*/ 4115547 h 4115554"/>
              <a:gd name="connsiteX27" fmla="*/ 2206368 w 3405942"/>
              <a:gd name="connsiteY27" fmla="*/ 4057124 h 4115554"/>
              <a:gd name="connsiteX28" fmla="*/ 1910499 w 3405942"/>
              <a:gd name="connsiteY28" fmla="*/ 3870741 h 4115554"/>
              <a:gd name="connsiteX29" fmla="*/ 1794595 w 3405942"/>
              <a:gd name="connsiteY29" fmla="*/ 3539694 h 4115554"/>
              <a:gd name="connsiteX30" fmla="*/ 2161690 w 3405942"/>
              <a:gd name="connsiteY30" fmla="*/ 3539694 h 4115554"/>
              <a:gd name="connsiteX31" fmla="*/ 2228623 w 3405942"/>
              <a:gd name="connsiteY31" fmla="*/ 3683430 h 4115554"/>
              <a:gd name="connsiteX32" fmla="*/ 2392717 w 3405942"/>
              <a:gd name="connsiteY32" fmla="*/ 3769710 h 4115554"/>
              <a:gd name="connsiteX33" fmla="*/ 2598884 w 3405942"/>
              <a:gd name="connsiteY33" fmla="*/ 3798567 h 4115554"/>
              <a:gd name="connsiteX34" fmla="*/ 2811445 w 3405942"/>
              <a:gd name="connsiteY34" fmla="*/ 3761627 h 4115554"/>
              <a:gd name="connsiteX35" fmla="*/ 2975738 w 3405942"/>
              <a:gd name="connsiteY35" fmla="*/ 3649773 h 4115554"/>
              <a:gd name="connsiteX36" fmla="*/ 3041640 w 3405942"/>
              <a:gd name="connsiteY36" fmla="*/ 3469824 h 4115554"/>
              <a:gd name="connsiteX37" fmla="*/ 3041640 w 3405942"/>
              <a:gd name="connsiteY37" fmla="*/ 3188839 h 4115554"/>
              <a:gd name="connsiteX38" fmla="*/ 2841150 w 3405942"/>
              <a:gd name="connsiteY38" fmla="*/ 3341769 h 4115554"/>
              <a:gd name="connsiteX39" fmla="*/ 2590529 w 3405942"/>
              <a:gd name="connsiteY39" fmla="*/ 3394600 h 4115554"/>
              <a:gd name="connsiteX40" fmla="*/ 2207507 w 3405942"/>
              <a:gd name="connsiteY40" fmla="*/ 3334131 h 4115554"/>
              <a:gd name="connsiteX41" fmla="*/ 1907513 w 3405942"/>
              <a:gd name="connsiteY41" fmla="*/ 3129570 h 4115554"/>
              <a:gd name="connsiteX42" fmla="*/ 1786254 w 3405942"/>
              <a:gd name="connsiteY42" fmla="*/ 2746202 h 4115554"/>
              <a:gd name="connsiteX43" fmla="*/ 1908236 w 3405942"/>
              <a:gd name="connsiteY43" fmla="*/ 2387042 h 4115554"/>
              <a:gd name="connsiteX44" fmla="*/ 2209568 w 3405942"/>
              <a:gd name="connsiteY44" fmla="*/ 2172078 h 4115554"/>
              <a:gd name="connsiteX45" fmla="*/ 2593317 w 3405942"/>
              <a:gd name="connsiteY45" fmla="*/ 2100588 h 4115554"/>
              <a:gd name="connsiteX46" fmla="*/ 2551562 w 3405942"/>
              <a:gd name="connsiteY46" fmla="*/ 346560 h 4115554"/>
              <a:gd name="connsiteX47" fmla="*/ 2406497 w 3405942"/>
              <a:gd name="connsiteY47" fmla="*/ 366958 h 4115554"/>
              <a:gd name="connsiteX48" fmla="*/ 2163419 w 3405942"/>
              <a:gd name="connsiteY48" fmla="*/ 534376 h 4115554"/>
              <a:gd name="connsiteX49" fmla="*/ 2061483 w 3405942"/>
              <a:gd name="connsiteY49" fmla="*/ 871609 h 4115554"/>
              <a:gd name="connsiteX50" fmla="*/ 2061483 w 3405942"/>
              <a:gd name="connsiteY50" fmla="*/ 1152752 h 4115554"/>
              <a:gd name="connsiteX51" fmla="*/ 2163419 w 3405942"/>
              <a:gd name="connsiteY51" fmla="*/ 1492124 h 4115554"/>
              <a:gd name="connsiteX52" fmla="*/ 2406497 w 3405942"/>
              <a:gd name="connsiteY52" fmla="*/ 1661811 h 4115554"/>
              <a:gd name="connsiteX53" fmla="*/ 2696625 w 3405942"/>
              <a:gd name="connsiteY53" fmla="*/ 1661811 h 4115554"/>
              <a:gd name="connsiteX54" fmla="*/ 2939708 w 3405942"/>
              <a:gd name="connsiteY54" fmla="*/ 1492124 h 4115554"/>
              <a:gd name="connsiteX55" fmla="*/ 3041645 w 3405942"/>
              <a:gd name="connsiteY55" fmla="*/ 1152752 h 4115554"/>
              <a:gd name="connsiteX56" fmla="*/ 3041645 w 3405942"/>
              <a:gd name="connsiteY56" fmla="*/ 871609 h 4115554"/>
              <a:gd name="connsiteX57" fmla="*/ 2939708 w 3405942"/>
              <a:gd name="connsiteY57" fmla="*/ 536778 h 4115554"/>
              <a:gd name="connsiteX58" fmla="*/ 2696625 w 3405942"/>
              <a:gd name="connsiteY58" fmla="*/ 368161 h 4115554"/>
              <a:gd name="connsiteX59" fmla="*/ 2551562 w 3405942"/>
              <a:gd name="connsiteY59" fmla="*/ 346560 h 4115554"/>
              <a:gd name="connsiteX60" fmla="*/ 759726 w 3405942"/>
              <a:gd name="connsiteY60" fmla="*/ 30 h 4115554"/>
              <a:gd name="connsiteX61" fmla="*/ 1143683 w 3405942"/>
              <a:gd name="connsiteY61" fmla="*/ 58235 h 4115554"/>
              <a:gd name="connsiteX62" fmla="*/ 1448318 w 3405942"/>
              <a:gd name="connsiteY62" fmla="*/ 254342 h 4115554"/>
              <a:gd name="connsiteX63" fmla="*/ 1572367 w 3405942"/>
              <a:gd name="connsiteY63" fmla="*/ 620606 h 4115554"/>
              <a:gd name="connsiteX64" fmla="*/ 1460593 w 3405942"/>
              <a:gd name="connsiteY64" fmla="*/ 993720 h 4115554"/>
              <a:gd name="connsiteX65" fmla="*/ 1175037 w 3405942"/>
              <a:gd name="connsiteY65" fmla="*/ 1167676 h 4115554"/>
              <a:gd name="connsiteX66" fmla="*/ 790356 w 3405942"/>
              <a:gd name="connsiteY66" fmla="*/ 1210536 h 4115554"/>
              <a:gd name="connsiteX67" fmla="*/ 608837 w 3405942"/>
              <a:gd name="connsiteY67" fmla="*/ 1229210 h 4115554"/>
              <a:gd name="connsiteX68" fmla="*/ 440933 w 3405942"/>
              <a:gd name="connsiteY68" fmla="*/ 1304225 h 4115554"/>
              <a:gd name="connsiteX69" fmla="*/ 367091 w 3405942"/>
              <a:gd name="connsiteY69" fmla="*/ 1464050 h 4115554"/>
              <a:gd name="connsiteX70" fmla="*/ 367091 w 3405942"/>
              <a:gd name="connsiteY70" fmla="*/ 1631201 h 4115554"/>
              <a:gd name="connsiteX71" fmla="*/ 1577934 w 3405942"/>
              <a:gd name="connsiteY71" fmla="*/ 1631201 h 4115554"/>
              <a:gd name="connsiteX72" fmla="*/ 1577934 w 3405942"/>
              <a:gd name="connsiteY72" fmla="*/ 1973234 h 4115554"/>
              <a:gd name="connsiteX73" fmla="*/ 0 w 3405942"/>
              <a:gd name="connsiteY73" fmla="*/ 1973234 h 4115554"/>
              <a:gd name="connsiteX74" fmla="*/ 0 w 3405942"/>
              <a:gd name="connsiteY74" fmla="*/ 1718411 h 4115554"/>
              <a:gd name="connsiteX75" fmla="*/ 0 w 3405942"/>
              <a:gd name="connsiteY75" fmla="*/ 1461267 h 4115554"/>
              <a:gd name="connsiteX76" fmla="*/ 119511 w 3405942"/>
              <a:gd name="connsiteY76" fmla="*/ 1111294 h 4115554"/>
              <a:gd name="connsiteX77" fmla="*/ 414652 w 3405942"/>
              <a:gd name="connsiteY77" fmla="*/ 930839 h 4115554"/>
              <a:gd name="connsiteX78" fmla="*/ 790356 w 3405942"/>
              <a:gd name="connsiteY78" fmla="*/ 879638 h 4115554"/>
              <a:gd name="connsiteX79" fmla="*/ 964248 w 3405942"/>
              <a:gd name="connsiteY79" fmla="*/ 864783 h 4115554"/>
              <a:gd name="connsiteX80" fmla="*/ 1132572 w 3405942"/>
              <a:gd name="connsiteY80" fmla="*/ 794220 h 4115554"/>
              <a:gd name="connsiteX81" fmla="*/ 1208068 w 3405942"/>
              <a:gd name="connsiteY81" fmla="*/ 628962 h 4115554"/>
              <a:gd name="connsiteX82" fmla="*/ 1080668 w 3405942"/>
              <a:gd name="connsiteY82" fmla="*/ 393601 h 4115554"/>
              <a:gd name="connsiteX83" fmla="*/ 765294 w 3405942"/>
              <a:gd name="connsiteY83" fmla="*/ 317010 h 4115554"/>
              <a:gd name="connsiteX84" fmla="*/ 497965 w 3405942"/>
              <a:gd name="connsiteY84" fmla="*/ 387662 h 4115554"/>
              <a:gd name="connsiteX85" fmla="*/ 372648 w 3405942"/>
              <a:gd name="connsiteY85" fmla="*/ 589797 h 4115554"/>
              <a:gd name="connsiteX86" fmla="*/ 8341 w 3405942"/>
              <a:gd name="connsiteY86" fmla="*/ 589797 h 4115554"/>
              <a:gd name="connsiteX87" fmla="*/ 124553 w 3405942"/>
              <a:gd name="connsiteY87" fmla="*/ 253905 h 4115554"/>
              <a:gd name="connsiteX88" fmla="*/ 405884 w 3405942"/>
              <a:gd name="connsiteY88" fmla="*/ 61440 h 4115554"/>
              <a:gd name="connsiteX89" fmla="*/ 759726 w 3405942"/>
              <a:gd name="connsiteY89" fmla="*/ 30 h 4115554"/>
              <a:gd name="connsiteX90" fmla="*/ 2551562 w 3405942"/>
              <a:gd name="connsiteY90" fmla="*/ 5 h 4115554"/>
              <a:gd name="connsiteX91" fmla="*/ 2804461 w 3405942"/>
              <a:gd name="connsiteY91" fmla="*/ 35070 h 4115554"/>
              <a:gd name="connsiteX92" fmla="*/ 3228232 w 3405942"/>
              <a:gd name="connsiteY92" fmla="*/ 314181 h 4115554"/>
              <a:gd name="connsiteX93" fmla="*/ 3405942 w 3405942"/>
              <a:gd name="connsiteY93" fmla="*/ 871609 h 4115554"/>
              <a:gd name="connsiteX94" fmla="*/ 3405942 w 3405942"/>
              <a:gd name="connsiteY94" fmla="*/ 1152752 h 4115554"/>
              <a:gd name="connsiteX95" fmla="*/ 3228232 w 3405942"/>
              <a:gd name="connsiteY95" fmla="*/ 1710174 h 4115554"/>
              <a:gd name="connsiteX96" fmla="*/ 2804461 w 3405942"/>
              <a:gd name="connsiteY96" fmla="*/ 1989291 h 4115554"/>
              <a:gd name="connsiteX97" fmla="*/ 2298666 w 3405942"/>
              <a:gd name="connsiteY97" fmla="*/ 1989693 h 4115554"/>
              <a:gd name="connsiteX98" fmla="*/ 1874891 w 3405942"/>
              <a:gd name="connsiteY98" fmla="*/ 1710977 h 4115554"/>
              <a:gd name="connsiteX99" fmla="*/ 1697180 w 3405942"/>
              <a:gd name="connsiteY99" fmla="*/ 1152752 h 4115554"/>
              <a:gd name="connsiteX100" fmla="*/ 1697180 w 3405942"/>
              <a:gd name="connsiteY100" fmla="*/ 871609 h 4115554"/>
              <a:gd name="connsiteX101" fmla="*/ 1874891 w 3405942"/>
              <a:gd name="connsiteY101" fmla="*/ 313379 h 4115554"/>
              <a:gd name="connsiteX102" fmla="*/ 2298666 w 3405942"/>
              <a:gd name="connsiteY102" fmla="*/ 34668 h 4115554"/>
              <a:gd name="connsiteX103" fmla="*/ 2551562 w 3405942"/>
              <a:gd name="connsiteY103" fmla="*/ 5 h 4115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405942" h="4115554">
                <a:moveTo>
                  <a:pt x="2593317" y="2428703"/>
                </a:moveTo>
                <a:cubicBezTo>
                  <a:pt x="2473747" y="2428529"/>
                  <a:pt x="2371062" y="2454638"/>
                  <a:pt x="2285258" y="2507033"/>
                </a:cubicBezTo>
                <a:cubicBezTo>
                  <a:pt x="2199459" y="2559427"/>
                  <a:pt x="2154553" y="2639149"/>
                  <a:pt x="2150551" y="2746202"/>
                </a:cubicBezTo>
                <a:cubicBezTo>
                  <a:pt x="2153568" y="2853717"/>
                  <a:pt x="2196264" y="2935296"/>
                  <a:pt x="2278645" y="2990940"/>
                </a:cubicBezTo>
                <a:cubicBezTo>
                  <a:pt x="2361027" y="3046584"/>
                  <a:pt x="2464990" y="3074549"/>
                  <a:pt x="2590529" y="3074837"/>
                </a:cubicBezTo>
                <a:cubicBezTo>
                  <a:pt x="2716710" y="3074722"/>
                  <a:pt x="2822872" y="3047104"/>
                  <a:pt x="2909023" y="2991984"/>
                </a:cubicBezTo>
                <a:cubicBezTo>
                  <a:pt x="2995169" y="2936861"/>
                  <a:pt x="3039377" y="2854935"/>
                  <a:pt x="3041640" y="2746202"/>
                </a:cubicBezTo>
                <a:cubicBezTo>
                  <a:pt x="3036712" y="2639149"/>
                  <a:pt x="2991578" y="2559427"/>
                  <a:pt x="2906239" y="2507033"/>
                </a:cubicBezTo>
                <a:cubicBezTo>
                  <a:pt x="2820901" y="2454638"/>
                  <a:pt x="2716597" y="2428529"/>
                  <a:pt x="2593317" y="2428703"/>
                </a:cubicBezTo>
                <a:close/>
                <a:moveTo>
                  <a:pt x="320108" y="2164619"/>
                </a:moveTo>
                <a:lnTo>
                  <a:pt x="987818" y="2164619"/>
                </a:lnTo>
                <a:lnTo>
                  <a:pt x="987818" y="3804140"/>
                </a:lnTo>
                <a:lnTo>
                  <a:pt x="1257826" y="3804140"/>
                </a:lnTo>
                <a:lnTo>
                  <a:pt x="1257826" y="4115553"/>
                </a:lnTo>
                <a:lnTo>
                  <a:pt x="331237" y="4115553"/>
                </a:lnTo>
                <a:lnTo>
                  <a:pt x="331243" y="3804140"/>
                </a:lnTo>
                <a:lnTo>
                  <a:pt x="623516" y="3804140"/>
                </a:lnTo>
                <a:lnTo>
                  <a:pt x="623516" y="2498295"/>
                </a:lnTo>
                <a:lnTo>
                  <a:pt x="320108" y="2498295"/>
                </a:lnTo>
                <a:close/>
                <a:moveTo>
                  <a:pt x="2593317" y="2100588"/>
                </a:moveTo>
                <a:cubicBezTo>
                  <a:pt x="2728707" y="2100534"/>
                  <a:pt x="2857931" y="2124433"/>
                  <a:pt x="2980978" y="2172286"/>
                </a:cubicBezTo>
                <a:cubicBezTo>
                  <a:pt x="3104025" y="2220138"/>
                  <a:pt x="3204952" y="2292273"/>
                  <a:pt x="3283751" y="2388690"/>
                </a:cubicBezTo>
                <a:cubicBezTo>
                  <a:pt x="3362552" y="2485105"/>
                  <a:pt x="3403283" y="2606136"/>
                  <a:pt x="3405942" y="2751770"/>
                </a:cubicBezTo>
                <a:lnTo>
                  <a:pt x="3405942" y="3478309"/>
                </a:lnTo>
                <a:cubicBezTo>
                  <a:pt x="3403471" y="3622853"/>
                  <a:pt x="3363909" y="3742245"/>
                  <a:pt x="3287259" y="3836479"/>
                </a:cubicBezTo>
                <a:cubicBezTo>
                  <a:pt x="3210603" y="3930709"/>
                  <a:pt x="3111673" y="4000821"/>
                  <a:pt x="2990463" y="4046817"/>
                </a:cubicBezTo>
                <a:cubicBezTo>
                  <a:pt x="2869259" y="4092807"/>
                  <a:pt x="2740586" y="4115721"/>
                  <a:pt x="2604452" y="4115547"/>
                </a:cubicBezTo>
                <a:cubicBezTo>
                  <a:pt x="2461205" y="4116008"/>
                  <a:pt x="2328510" y="4096536"/>
                  <a:pt x="2206368" y="4057124"/>
                </a:cubicBezTo>
                <a:cubicBezTo>
                  <a:pt x="2084233" y="4017717"/>
                  <a:pt x="1985605" y="3955589"/>
                  <a:pt x="1910499" y="3870741"/>
                </a:cubicBezTo>
                <a:cubicBezTo>
                  <a:pt x="1835389" y="3785892"/>
                  <a:pt x="1796754" y="3675545"/>
                  <a:pt x="1794595" y="3539694"/>
                </a:cubicBezTo>
                <a:lnTo>
                  <a:pt x="2161690" y="3539694"/>
                </a:lnTo>
                <a:cubicBezTo>
                  <a:pt x="2163221" y="3597186"/>
                  <a:pt x="2185531" y="3645097"/>
                  <a:pt x="2228623" y="3683430"/>
                </a:cubicBezTo>
                <a:cubicBezTo>
                  <a:pt x="2271721" y="3721768"/>
                  <a:pt x="2326414" y="3750527"/>
                  <a:pt x="2392717" y="3769710"/>
                </a:cubicBezTo>
                <a:cubicBezTo>
                  <a:pt x="2459016" y="3788899"/>
                  <a:pt x="2527737" y="3798518"/>
                  <a:pt x="2598884" y="3798567"/>
                </a:cubicBezTo>
                <a:cubicBezTo>
                  <a:pt x="2673608" y="3799305"/>
                  <a:pt x="2744458" y="3786991"/>
                  <a:pt x="2811445" y="3761627"/>
                </a:cubicBezTo>
                <a:cubicBezTo>
                  <a:pt x="2878432" y="3736262"/>
                  <a:pt x="2933195" y="3698974"/>
                  <a:pt x="2975738" y="3649773"/>
                </a:cubicBezTo>
                <a:cubicBezTo>
                  <a:pt x="3018280" y="3600574"/>
                  <a:pt x="3040248" y="3540590"/>
                  <a:pt x="3041640" y="3469824"/>
                </a:cubicBezTo>
                <a:lnTo>
                  <a:pt x="3041640" y="3188839"/>
                </a:lnTo>
                <a:cubicBezTo>
                  <a:pt x="2994654" y="3255807"/>
                  <a:pt x="2927821" y="3306780"/>
                  <a:pt x="2841150" y="3341769"/>
                </a:cubicBezTo>
                <a:cubicBezTo>
                  <a:pt x="2754479" y="3376759"/>
                  <a:pt x="2670938" y="3394368"/>
                  <a:pt x="2590529" y="3394600"/>
                </a:cubicBezTo>
                <a:cubicBezTo>
                  <a:pt x="2456990" y="3395566"/>
                  <a:pt x="2329316" y="3375407"/>
                  <a:pt x="2207507" y="3334131"/>
                </a:cubicBezTo>
                <a:cubicBezTo>
                  <a:pt x="2085699" y="3292852"/>
                  <a:pt x="1985698" y="3224666"/>
                  <a:pt x="1907513" y="3129570"/>
                </a:cubicBezTo>
                <a:cubicBezTo>
                  <a:pt x="1829331" y="3034474"/>
                  <a:pt x="1788908" y="2906686"/>
                  <a:pt x="1786254" y="2746202"/>
                </a:cubicBezTo>
                <a:cubicBezTo>
                  <a:pt x="1788943" y="2602386"/>
                  <a:pt x="1829604" y="2482668"/>
                  <a:pt x="1908236" y="2387042"/>
                </a:cubicBezTo>
                <a:cubicBezTo>
                  <a:pt x="1986868" y="2291415"/>
                  <a:pt x="2087314" y="2219762"/>
                  <a:pt x="2209568" y="2172078"/>
                </a:cubicBezTo>
                <a:cubicBezTo>
                  <a:pt x="2331827" y="2124398"/>
                  <a:pt x="2459744" y="2100568"/>
                  <a:pt x="2593317" y="2100588"/>
                </a:cubicBezTo>
                <a:close/>
                <a:moveTo>
                  <a:pt x="2551562" y="346560"/>
                </a:moveTo>
                <a:cubicBezTo>
                  <a:pt x="2503208" y="346357"/>
                  <a:pt x="2454855" y="353158"/>
                  <a:pt x="2406497" y="366958"/>
                </a:cubicBezTo>
                <a:cubicBezTo>
                  <a:pt x="2309786" y="394562"/>
                  <a:pt x="2228762" y="450365"/>
                  <a:pt x="2163419" y="534376"/>
                </a:cubicBezTo>
                <a:cubicBezTo>
                  <a:pt x="2098072" y="618382"/>
                  <a:pt x="2064094" y="730794"/>
                  <a:pt x="2061483" y="871609"/>
                </a:cubicBezTo>
                <a:lnTo>
                  <a:pt x="2061483" y="1152752"/>
                </a:lnTo>
                <a:cubicBezTo>
                  <a:pt x="2064094" y="1294156"/>
                  <a:pt x="2098072" y="1407281"/>
                  <a:pt x="2163419" y="1492124"/>
                </a:cubicBezTo>
                <a:cubicBezTo>
                  <a:pt x="2228762" y="1576968"/>
                  <a:pt x="2309786" y="1633529"/>
                  <a:pt x="2406497" y="1661811"/>
                </a:cubicBezTo>
                <a:cubicBezTo>
                  <a:pt x="2503208" y="1690089"/>
                  <a:pt x="2599919" y="1690089"/>
                  <a:pt x="2696625" y="1661811"/>
                </a:cubicBezTo>
                <a:cubicBezTo>
                  <a:pt x="2793337" y="1633529"/>
                  <a:pt x="2874361" y="1576968"/>
                  <a:pt x="2939708" y="1492124"/>
                </a:cubicBezTo>
                <a:cubicBezTo>
                  <a:pt x="3005051" y="1407281"/>
                  <a:pt x="3039030" y="1294156"/>
                  <a:pt x="3041645" y="1152752"/>
                </a:cubicBezTo>
                <a:lnTo>
                  <a:pt x="3041645" y="871609"/>
                </a:lnTo>
                <a:cubicBezTo>
                  <a:pt x="3039030" y="732399"/>
                  <a:pt x="3005051" y="620790"/>
                  <a:pt x="2939708" y="536778"/>
                </a:cubicBezTo>
                <a:cubicBezTo>
                  <a:pt x="2874361" y="452772"/>
                  <a:pt x="2793337" y="396563"/>
                  <a:pt x="2696625" y="368161"/>
                </a:cubicBezTo>
                <a:cubicBezTo>
                  <a:pt x="2648272" y="353961"/>
                  <a:pt x="2599919" y="346758"/>
                  <a:pt x="2551562" y="346560"/>
                </a:cubicBezTo>
                <a:close/>
                <a:moveTo>
                  <a:pt x="759726" y="30"/>
                </a:moveTo>
                <a:cubicBezTo>
                  <a:pt x="892492" y="-866"/>
                  <a:pt x="1020477" y="18535"/>
                  <a:pt x="1143683" y="58235"/>
                </a:cubicBezTo>
                <a:cubicBezTo>
                  <a:pt x="1266888" y="97930"/>
                  <a:pt x="1368433" y="163303"/>
                  <a:pt x="1448318" y="254342"/>
                </a:cubicBezTo>
                <a:cubicBezTo>
                  <a:pt x="1528203" y="345386"/>
                  <a:pt x="1569558" y="467473"/>
                  <a:pt x="1572367" y="620606"/>
                </a:cubicBezTo>
                <a:cubicBezTo>
                  <a:pt x="1570296" y="783843"/>
                  <a:pt x="1533038" y="908218"/>
                  <a:pt x="1460593" y="993720"/>
                </a:cubicBezTo>
                <a:cubicBezTo>
                  <a:pt x="1388148" y="1079227"/>
                  <a:pt x="1292961" y="1137214"/>
                  <a:pt x="1175037" y="1167676"/>
                </a:cubicBezTo>
                <a:cubicBezTo>
                  <a:pt x="1057110" y="1198138"/>
                  <a:pt x="928882" y="1212428"/>
                  <a:pt x="790356" y="1210536"/>
                </a:cubicBezTo>
                <a:cubicBezTo>
                  <a:pt x="734286" y="1209744"/>
                  <a:pt x="673778" y="1215970"/>
                  <a:pt x="608837" y="1229210"/>
                </a:cubicBezTo>
                <a:cubicBezTo>
                  <a:pt x="543896" y="1242454"/>
                  <a:pt x="487929" y="1267458"/>
                  <a:pt x="440933" y="1304225"/>
                </a:cubicBezTo>
                <a:cubicBezTo>
                  <a:pt x="393938" y="1340988"/>
                  <a:pt x="369325" y="1394265"/>
                  <a:pt x="367091" y="1464050"/>
                </a:cubicBezTo>
                <a:lnTo>
                  <a:pt x="367091" y="1631201"/>
                </a:lnTo>
                <a:lnTo>
                  <a:pt x="1577934" y="1631201"/>
                </a:lnTo>
                <a:lnTo>
                  <a:pt x="1577934" y="1973234"/>
                </a:lnTo>
                <a:lnTo>
                  <a:pt x="0" y="1973234"/>
                </a:lnTo>
                <a:cubicBezTo>
                  <a:pt x="0" y="1888485"/>
                  <a:pt x="0" y="1803547"/>
                  <a:pt x="0" y="1718411"/>
                </a:cubicBezTo>
                <a:cubicBezTo>
                  <a:pt x="0" y="1633276"/>
                  <a:pt x="0" y="1547561"/>
                  <a:pt x="0" y="1461267"/>
                </a:cubicBezTo>
                <a:cubicBezTo>
                  <a:pt x="2640" y="1312997"/>
                  <a:pt x="42479" y="1196340"/>
                  <a:pt x="119511" y="1111294"/>
                </a:cubicBezTo>
                <a:cubicBezTo>
                  <a:pt x="196543" y="1026243"/>
                  <a:pt x="294923" y="966091"/>
                  <a:pt x="414652" y="930839"/>
                </a:cubicBezTo>
                <a:cubicBezTo>
                  <a:pt x="534385" y="895587"/>
                  <a:pt x="659622" y="878519"/>
                  <a:pt x="790356" y="879638"/>
                </a:cubicBezTo>
                <a:cubicBezTo>
                  <a:pt x="841979" y="880723"/>
                  <a:pt x="899941" y="875769"/>
                  <a:pt x="964248" y="864783"/>
                </a:cubicBezTo>
                <a:cubicBezTo>
                  <a:pt x="1028555" y="853797"/>
                  <a:pt x="1084666" y="830274"/>
                  <a:pt x="1132572" y="794220"/>
                </a:cubicBezTo>
                <a:cubicBezTo>
                  <a:pt x="1180480" y="758166"/>
                  <a:pt x="1205647" y="703082"/>
                  <a:pt x="1208068" y="628962"/>
                </a:cubicBezTo>
                <a:cubicBezTo>
                  <a:pt x="1205286" y="523350"/>
                  <a:pt x="1162817" y="444896"/>
                  <a:pt x="1080668" y="393601"/>
                </a:cubicBezTo>
                <a:cubicBezTo>
                  <a:pt x="998514" y="342305"/>
                  <a:pt x="893393" y="316776"/>
                  <a:pt x="765294" y="317010"/>
                </a:cubicBezTo>
                <a:cubicBezTo>
                  <a:pt x="665045" y="317416"/>
                  <a:pt x="575933" y="340968"/>
                  <a:pt x="497965" y="387662"/>
                </a:cubicBezTo>
                <a:cubicBezTo>
                  <a:pt x="419991" y="434356"/>
                  <a:pt x="378221" y="501734"/>
                  <a:pt x="372648" y="589797"/>
                </a:cubicBezTo>
                <a:lnTo>
                  <a:pt x="8341" y="589797"/>
                </a:lnTo>
                <a:cubicBezTo>
                  <a:pt x="11843" y="452901"/>
                  <a:pt x="50577" y="340939"/>
                  <a:pt x="124553" y="253905"/>
                </a:cubicBezTo>
                <a:cubicBezTo>
                  <a:pt x="198529" y="166878"/>
                  <a:pt x="292303" y="102720"/>
                  <a:pt x="405884" y="61440"/>
                </a:cubicBezTo>
                <a:cubicBezTo>
                  <a:pt x="519461" y="20155"/>
                  <a:pt x="637412" y="-311"/>
                  <a:pt x="759726" y="30"/>
                </a:cubicBezTo>
                <a:close/>
                <a:moveTo>
                  <a:pt x="2551562" y="5"/>
                </a:moveTo>
                <a:cubicBezTo>
                  <a:pt x="2635860" y="70"/>
                  <a:pt x="2720158" y="11759"/>
                  <a:pt x="2804461" y="35070"/>
                </a:cubicBezTo>
                <a:cubicBezTo>
                  <a:pt x="2973058" y="81688"/>
                  <a:pt x="3114313" y="174724"/>
                  <a:pt x="3228232" y="314181"/>
                </a:cubicBezTo>
                <a:cubicBezTo>
                  <a:pt x="3342151" y="453638"/>
                  <a:pt x="3401390" y="639448"/>
                  <a:pt x="3405942" y="871609"/>
                </a:cubicBezTo>
                <a:lnTo>
                  <a:pt x="3405942" y="1152752"/>
                </a:lnTo>
                <a:cubicBezTo>
                  <a:pt x="3401390" y="1384912"/>
                  <a:pt x="3342151" y="1570717"/>
                  <a:pt x="3228232" y="1710174"/>
                </a:cubicBezTo>
                <a:cubicBezTo>
                  <a:pt x="3114313" y="1849631"/>
                  <a:pt x="2973058" y="1942672"/>
                  <a:pt x="2804461" y="1989291"/>
                </a:cubicBezTo>
                <a:cubicBezTo>
                  <a:pt x="2635860" y="2035911"/>
                  <a:pt x="2467263" y="2036045"/>
                  <a:pt x="2298666" y="1989693"/>
                </a:cubicBezTo>
                <a:cubicBezTo>
                  <a:pt x="2130069" y="1943340"/>
                  <a:pt x="1988810" y="1850434"/>
                  <a:pt x="1874891" y="1710977"/>
                </a:cubicBezTo>
                <a:cubicBezTo>
                  <a:pt x="1760972" y="1571519"/>
                  <a:pt x="1701737" y="1385443"/>
                  <a:pt x="1697180" y="1152752"/>
                </a:cubicBezTo>
                <a:lnTo>
                  <a:pt x="1697180" y="871609"/>
                </a:lnTo>
                <a:cubicBezTo>
                  <a:pt x="1701737" y="638912"/>
                  <a:pt x="1760972" y="452836"/>
                  <a:pt x="1874891" y="313379"/>
                </a:cubicBezTo>
                <a:cubicBezTo>
                  <a:pt x="1988810" y="173923"/>
                  <a:pt x="2130069" y="81019"/>
                  <a:pt x="2298666" y="34668"/>
                </a:cubicBezTo>
                <a:cubicBezTo>
                  <a:pt x="2382965" y="11492"/>
                  <a:pt x="2467263" y="-64"/>
                  <a:pt x="2551562" y="5"/>
                </a:cubicBezTo>
                <a:close/>
              </a:path>
            </a:pathLst>
          </a:custGeom>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Image Placeholder</a:t>
            </a:r>
          </a:p>
          <a:p>
            <a:endParaRPr lang="en-US" dirty="0"/>
          </a:p>
        </p:txBody>
      </p:sp>
      <p:sp>
        <p:nvSpPr>
          <p:cNvPr id="6" name="Picture Placeholder 5">
            <a:extLst>
              <a:ext uri="{FF2B5EF4-FFF2-40B4-BE49-F238E27FC236}">
                <a16:creationId xmlns:a16="http://schemas.microsoft.com/office/drawing/2014/main" id="{79BD4258-A7E5-4817-ACB9-49D1715A4C41}"/>
              </a:ext>
            </a:extLst>
          </p:cNvPr>
          <p:cNvSpPr>
            <a:spLocks noGrp="1"/>
          </p:cNvSpPr>
          <p:nvPr>
            <p:ph type="pic" sz="quarter" idx="10" hasCustomPrompt="1"/>
          </p:nvPr>
        </p:nvSpPr>
        <p:spPr>
          <a:xfrm>
            <a:off x="5176684" y="0"/>
            <a:ext cx="7015316" cy="6858000"/>
          </a:xfrm>
          <a:custGeom>
            <a:avLst/>
            <a:gdLst>
              <a:gd name="connsiteX0" fmla="*/ 0 w 7015316"/>
              <a:gd name="connsiteY0" fmla="*/ 0 h 6858000"/>
              <a:gd name="connsiteX1" fmla="*/ 7015316 w 7015316"/>
              <a:gd name="connsiteY1" fmla="*/ 0 h 6858000"/>
              <a:gd name="connsiteX2" fmla="*/ 7015316 w 7015316"/>
              <a:gd name="connsiteY2" fmla="*/ 6858000 h 6858000"/>
              <a:gd name="connsiteX3" fmla="*/ 0 w 701531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015316" h="6858000">
                <a:moveTo>
                  <a:pt x="0" y="0"/>
                </a:moveTo>
                <a:lnTo>
                  <a:pt x="7015316" y="0"/>
                </a:lnTo>
                <a:lnTo>
                  <a:pt x="7015316" y="6858000"/>
                </a:lnTo>
                <a:lnTo>
                  <a:pt x="0" y="6858000"/>
                </a:lnTo>
                <a:close/>
              </a:path>
            </a:pathLst>
          </a:custGeom>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Image Placeholder</a:t>
            </a:r>
          </a:p>
          <a:p>
            <a:endParaRPr lang="en-US" dirty="0"/>
          </a:p>
        </p:txBody>
      </p:sp>
    </p:spTree>
    <p:extLst>
      <p:ext uri="{BB962C8B-B14F-4D97-AF65-F5344CB8AC3E}">
        <p14:creationId xmlns:p14="http://schemas.microsoft.com/office/powerpoint/2010/main" val="740908899"/>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41_Custom Layout">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9952785F-81B2-4A72-BFD2-48D5C57ACE1D}"/>
              </a:ext>
            </a:extLst>
          </p:cNvPr>
          <p:cNvSpPr/>
          <p:nvPr userDrawn="1"/>
        </p:nvSpPr>
        <p:spPr>
          <a:xfrm>
            <a:off x="3" y="2"/>
            <a:ext cx="6934199" cy="6857999"/>
          </a:xfrm>
          <a:custGeom>
            <a:avLst/>
            <a:gdLst>
              <a:gd name="connsiteX0" fmla="*/ 0 w 6934199"/>
              <a:gd name="connsiteY0" fmla="*/ 0 h 6857999"/>
              <a:gd name="connsiteX1" fmla="*/ 4597856 w 6934199"/>
              <a:gd name="connsiteY1" fmla="*/ 0 h 6857999"/>
              <a:gd name="connsiteX2" fmla="*/ 4607441 w 6934199"/>
              <a:gd name="connsiteY2" fmla="*/ 164244 h 6857999"/>
              <a:gd name="connsiteX3" fmla="*/ 4396674 w 6934199"/>
              <a:gd name="connsiteY3" fmla="*/ 1711081 h 6857999"/>
              <a:gd name="connsiteX4" fmla="*/ 6033960 w 6934199"/>
              <a:gd name="connsiteY4" fmla="*/ 5239591 h 6857999"/>
              <a:gd name="connsiteX5" fmla="*/ 6927411 w 6934199"/>
              <a:gd name="connsiteY5" fmla="*/ 6786501 h 6857999"/>
              <a:gd name="connsiteX6" fmla="*/ 6934199 w 6934199"/>
              <a:gd name="connsiteY6" fmla="*/ 6857999 h 6857999"/>
              <a:gd name="connsiteX7" fmla="*/ 0 w 6934199"/>
              <a:gd name="connsiteY7"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34199" h="6857999">
                <a:moveTo>
                  <a:pt x="0" y="0"/>
                </a:moveTo>
                <a:lnTo>
                  <a:pt x="4597856" y="0"/>
                </a:lnTo>
                <a:lnTo>
                  <a:pt x="4607441" y="164244"/>
                </a:lnTo>
                <a:cubicBezTo>
                  <a:pt x="4612929" y="568571"/>
                  <a:pt x="4517278" y="1036982"/>
                  <a:pt x="4396674" y="1711081"/>
                </a:cubicBezTo>
                <a:cubicBezTo>
                  <a:pt x="4076072" y="3508680"/>
                  <a:pt x="4974361" y="4326712"/>
                  <a:pt x="6033960" y="5239591"/>
                </a:cubicBezTo>
                <a:cubicBezTo>
                  <a:pt x="6696209" y="5811065"/>
                  <a:pt x="6881541" y="6414379"/>
                  <a:pt x="6927411" y="6786501"/>
                </a:cubicBezTo>
                <a:lnTo>
                  <a:pt x="6934199" y="6857999"/>
                </a:lnTo>
                <a:lnTo>
                  <a:pt x="0" y="6857999"/>
                </a:lnTo>
                <a:close/>
              </a:path>
            </a:pathLst>
          </a:custGeom>
          <a:gradFill>
            <a:gsLst>
              <a:gs pos="3000">
                <a:schemeClr val="accent1"/>
              </a:gs>
              <a:gs pos="100000">
                <a:schemeClr val="accent2"/>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3012775083"/>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42_Custom Layout">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D694F039-912F-4A69-AE67-0F04446F345A}"/>
              </a:ext>
            </a:extLst>
          </p:cNvPr>
          <p:cNvSpPr>
            <a:spLocks noGrp="1"/>
          </p:cNvSpPr>
          <p:nvPr>
            <p:ph type="pic" sz="quarter" idx="10" hasCustomPrompt="1"/>
          </p:nvPr>
        </p:nvSpPr>
        <p:spPr>
          <a:xfrm>
            <a:off x="6405595" y="1094329"/>
            <a:ext cx="4669342" cy="4669342"/>
          </a:xfrm>
          <a:custGeom>
            <a:avLst/>
            <a:gdLst>
              <a:gd name="connsiteX0" fmla="*/ 2334671 w 4669342"/>
              <a:gd name="connsiteY0" fmla="*/ 0 h 4669342"/>
              <a:gd name="connsiteX1" fmla="*/ 4669342 w 4669342"/>
              <a:gd name="connsiteY1" fmla="*/ 2334671 h 4669342"/>
              <a:gd name="connsiteX2" fmla="*/ 2334671 w 4669342"/>
              <a:gd name="connsiteY2" fmla="*/ 4669342 h 4669342"/>
              <a:gd name="connsiteX3" fmla="*/ 0 w 4669342"/>
              <a:gd name="connsiteY3" fmla="*/ 2334671 h 4669342"/>
              <a:gd name="connsiteX4" fmla="*/ 2334671 w 4669342"/>
              <a:gd name="connsiteY4" fmla="*/ 0 h 46693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69342" h="4669342">
                <a:moveTo>
                  <a:pt x="2334671" y="0"/>
                </a:moveTo>
                <a:cubicBezTo>
                  <a:pt x="3624074" y="0"/>
                  <a:pt x="4669342" y="1045268"/>
                  <a:pt x="4669342" y="2334671"/>
                </a:cubicBezTo>
                <a:cubicBezTo>
                  <a:pt x="4669342" y="3624074"/>
                  <a:pt x="3624074" y="4669342"/>
                  <a:pt x="2334671" y="4669342"/>
                </a:cubicBezTo>
                <a:cubicBezTo>
                  <a:pt x="1045268" y="4669342"/>
                  <a:pt x="0" y="3624074"/>
                  <a:pt x="0" y="2334671"/>
                </a:cubicBezTo>
                <a:cubicBezTo>
                  <a:pt x="0" y="1045268"/>
                  <a:pt x="1045268" y="0"/>
                  <a:pt x="2334671" y="0"/>
                </a:cubicBezTo>
                <a:close/>
              </a:path>
            </a:pathLst>
          </a:custGeom>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Image Placeholder</a:t>
            </a:r>
          </a:p>
          <a:p>
            <a:endParaRPr lang="en-US" dirty="0"/>
          </a:p>
        </p:txBody>
      </p:sp>
    </p:spTree>
    <p:extLst>
      <p:ext uri="{BB962C8B-B14F-4D97-AF65-F5344CB8AC3E}">
        <p14:creationId xmlns:p14="http://schemas.microsoft.com/office/powerpoint/2010/main" val="3747127721"/>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49A0D36C-70A3-4214-8EB0-737D70F16535}"/>
              </a:ext>
            </a:extLst>
          </p:cNvPr>
          <p:cNvSpPr/>
          <p:nvPr userDrawn="1"/>
        </p:nvSpPr>
        <p:spPr>
          <a:xfrm>
            <a:off x="2976656" y="6199094"/>
            <a:ext cx="6329269" cy="174811"/>
          </a:xfrm>
          <a:prstGeom prst="roundRect">
            <a:avLst>
              <a:gd name="adj" fmla="val 50000"/>
            </a:avLst>
          </a:prstGeom>
          <a:pattFill prst="dkDnDiag">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E1A7E1DB-1BB4-4199-AD48-69BE5E6CE819}"/>
              </a:ext>
            </a:extLst>
          </p:cNvPr>
          <p:cNvSpPr txBox="1"/>
          <p:nvPr userDrawn="1"/>
        </p:nvSpPr>
        <p:spPr>
          <a:xfrm>
            <a:off x="830853" y="6141844"/>
            <a:ext cx="2145803" cy="301621"/>
          </a:xfrm>
          <a:prstGeom prst="rect">
            <a:avLst/>
          </a:prstGeom>
          <a:noFill/>
        </p:spPr>
        <p:txBody>
          <a:bodyPr wrap="square" rtlCol="0">
            <a:spAutoFit/>
          </a:bodyPr>
          <a:lstStyle/>
          <a:p>
            <a:pPr>
              <a:lnSpc>
                <a:spcPct val="80000"/>
              </a:lnSpc>
            </a:pPr>
            <a:r>
              <a:rPr lang="en-US" sz="1600" b="1" spc="0" dirty="0">
                <a:gradFill>
                  <a:gsLst>
                    <a:gs pos="0">
                      <a:schemeClr val="accent1"/>
                    </a:gs>
                    <a:gs pos="100000">
                      <a:schemeClr val="accent2"/>
                    </a:gs>
                  </a:gsLst>
                  <a:lin ang="13500000" scaled="1"/>
                </a:gradFill>
                <a:latin typeface="Nexa Bold" panose="02000000000000000000" pitchFamily="50" charset="0"/>
              </a:rPr>
              <a:t>2019 Epic </a:t>
            </a:r>
            <a:r>
              <a:rPr lang="en-US" sz="1600" b="1" spc="0" dirty="0">
                <a:solidFill>
                  <a:schemeClr val="bg1">
                    <a:lumMod val="75000"/>
                  </a:schemeClr>
                </a:solidFill>
                <a:latin typeface="Nexa Light" panose="02000000000000000000" pitchFamily="50" charset="0"/>
              </a:rPr>
              <a:t>Business</a:t>
            </a:r>
            <a:endParaRPr lang="en-US" sz="1600" b="0" spc="0" dirty="0">
              <a:solidFill>
                <a:schemeClr val="bg1">
                  <a:lumMod val="75000"/>
                </a:schemeClr>
              </a:solidFill>
              <a:latin typeface="Nexa Light" panose="02000000000000000000" pitchFamily="50" charset="0"/>
            </a:endParaRPr>
          </a:p>
        </p:txBody>
      </p:sp>
      <p:grpSp>
        <p:nvGrpSpPr>
          <p:cNvPr id="7" name="Group 6">
            <a:extLst>
              <a:ext uri="{FF2B5EF4-FFF2-40B4-BE49-F238E27FC236}">
                <a16:creationId xmlns:a16="http://schemas.microsoft.com/office/drawing/2014/main" id="{746E798E-DF22-4CA3-900F-34751A547126}"/>
              </a:ext>
            </a:extLst>
          </p:cNvPr>
          <p:cNvGrpSpPr/>
          <p:nvPr userDrawn="1"/>
        </p:nvGrpSpPr>
        <p:grpSpPr>
          <a:xfrm>
            <a:off x="9596438" y="6169620"/>
            <a:ext cx="1300925" cy="233758"/>
            <a:chOff x="7252748" y="4797701"/>
            <a:chExt cx="1834865" cy="329700"/>
          </a:xfrm>
        </p:grpSpPr>
        <p:sp>
          <p:nvSpPr>
            <p:cNvPr id="4" name="Freeform 85">
              <a:extLst>
                <a:ext uri="{FF2B5EF4-FFF2-40B4-BE49-F238E27FC236}">
                  <a16:creationId xmlns:a16="http://schemas.microsoft.com/office/drawing/2014/main" id="{35C0C5B6-BC6C-47AE-AE61-3F0C345711A3}"/>
                </a:ext>
              </a:extLst>
            </p:cNvPr>
            <p:cNvSpPr>
              <a:spLocks noChangeArrowheads="1"/>
            </p:cNvSpPr>
            <p:nvPr userDrawn="1"/>
          </p:nvSpPr>
          <p:spPr bwMode="auto">
            <a:xfrm>
              <a:off x="8738820" y="4846267"/>
              <a:ext cx="348793" cy="280359"/>
            </a:xfrm>
            <a:custGeom>
              <a:avLst/>
              <a:gdLst>
                <a:gd name="T0" fmla="*/ 250282 w 462"/>
                <a:gd name="T1" fmla="*/ 24258 h 374"/>
                <a:gd name="T2" fmla="*/ 250282 w 462"/>
                <a:gd name="T3" fmla="*/ 24258 h 374"/>
                <a:gd name="T4" fmla="*/ 221508 w 462"/>
                <a:gd name="T5" fmla="*/ 33962 h 374"/>
                <a:gd name="T6" fmla="*/ 240510 w 462"/>
                <a:gd name="T7" fmla="*/ 5391 h 374"/>
                <a:gd name="T8" fmla="*/ 211192 w 462"/>
                <a:gd name="T9" fmla="*/ 19407 h 374"/>
                <a:gd name="T10" fmla="*/ 173189 w 462"/>
                <a:gd name="T11" fmla="*/ 0 h 374"/>
                <a:gd name="T12" fmla="*/ 119983 w 462"/>
                <a:gd name="T13" fmla="*/ 52829 h 374"/>
                <a:gd name="T14" fmla="*/ 124870 w 462"/>
                <a:gd name="T15" fmla="*/ 62532 h 374"/>
                <a:gd name="T16" fmla="*/ 19002 w 462"/>
                <a:gd name="T17" fmla="*/ 10242 h 374"/>
                <a:gd name="T18" fmla="*/ 9229 w 462"/>
                <a:gd name="T19" fmla="*/ 38813 h 374"/>
                <a:gd name="T20" fmla="*/ 33118 w 462"/>
                <a:gd name="T21" fmla="*/ 81400 h 374"/>
                <a:gd name="T22" fmla="*/ 9229 w 462"/>
                <a:gd name="T23" fmla="*/ 72236 h 374"/>
                <a:gd name="T24" fmla="*/ 9229 w 462"/>
                <a:gd name="T25" fmla="*/ 72236 h 374"/>
                <a:gd name="T26" fmla="*/ 53205 w 462"/>
                <a:gd name="T27" fmla="*/ 124526 h 374"/>
                <a:gd name="T28" fmla="*/ 38004 w 462"/>
                <a:gd name="T29" fmla="*/ 124526 h 374"/>
                <a:gd name="T30" fmla="*/ 28774 w 462"/>
                <a:gd name="T31" fmla="*/ 124526 h 374"/>
                <a:gd name="T32" fmla="*/ 77093 w 462"/>
                <a:gd name="T33" fmla="*/ 158487 h 374"/>
                <a:gd name="T34" fmla="*/ 14116 w 462"/>
                <a:gd name="T35" fmla="*/ 182206 h 374"/>
                <a:gd name="T36" fmla="*/ 0 w 462"/>
                <a:gd name="T37" fmla="*/ 182206 h 374"/>
                <a:gd name="T38" fmla="*/ 77093 w 462"/>
                <a:gd name="T39" fmla="*/ 201074 h 374"/>
                <a:gd name="T40" fmla="*/ 221508 w 462"/>
                <a:gd name="T41" fmla="*/ 57681 h 374"/>
                <a:gd name="T42" fmla="*/ 221508 w 462"/>
                <a:gd name="T43" fmla="*/ 52829 h 374"/>
                <a:gd name="T44" fmla="*/ 250282 w 462"/>
                <a:gd name="T45" fmla="*/ 24258 h 37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62" h="374">
                  <a:moveTo>
                    <a:pt x="461" y="45"/>
                  </a:moveTo>
                  <a:lnTo>
                    <a:pt x="461" y="45"/>
                  </a:lnTo>
                  <a:cubicBezTo>
                    <a:pt x="443" y="54"/>
                    <a:pt x="425" y="63"/>
                    <a:pt x="408" y="63"/>
                  </a:cubicBezTo>
                  <a:cubicBezTo>
                    <a:pt x="425" y="54"/>
                    <a:pt x="443" y="36"/>
                    <a:pt x="443" y="10"/>
                  </a:cubicBezTo>
                  <a:cubicBezTo>
                    <a:pt x="425" y="19"/>
                    <a:pt x="408" y="27"/>
                    <a:pt x="389" y="36"/>
                  </a:cubicBezTo>
                  <a:cubicBezTo>
                    <a:pt x="372" y="19"/>
                    <a:pt x="345" y="0"/>
                    <a:pt x="319" y="0"/>
                  </a:cubicBezTo>
                  <a:cubicBezTo>
                    <a:pt x="265" y="0"/>
                    <a:pt x="221" y="45"/>
                    <a:pt x="221" y="98"/>
                  </a:cubicBezTo>
                  <a:cubicBezTo>
                    <a:pt x="221" y="107"/>
                    <a:pt x="221" y="116"/>
                    <a:pt x="230" y="116"/>
                  </a:cubicBezTo>
                  <a:cubicBezTo>
                    <a:pt x="151" y="116"/>
                    <a:pt x="79" y="81"/>
                    <a:pt x="35" y="19"/>
                  </a:cubicBezTo>
                  <a:cubicBezTo>
                    <a:pt x="26" y="36"/>
                    <a:pt x="17" y="54"/>
                    <a:pt x="17" y="72"/>
                  </a:cubicBezTo>
                  <a:cubicBezTo>
                    <a:pt x="17" y="98"/>
                    <a:pt x="35" y="134"/>
                    <a:pt x="61" y="151"/>
                  </a:cubicBezTo>
                  <a:cubicBezTo>
                    <a:pt x="44" y="143"/>
                    <a:pt x="35" y="143"/>
                    <a:pt x="17" y="134"/>
                  </a:cubicBezTo>
                  <a:cubicBezTo>
                    <a:pt x="17" y="178"/>
                    <a:pt x="53" y="222"/>
                    <a:pt x="98" y="231"/>
                  </a:cubicBezTo>
                  <a:cubicBezTo>
                    <a:pt x="89" y="231"/>
                    <a:pt x="79" y="231"/>
                    <a:pt x="70" y="231"/>
                  </a:cubicBezTo>
                  <a:cubicBezTo>
                    <a:pt x="61" y="231"/>
                    <a:pt x="61" y="231"/>
                    <a:pt x="53" y="231"/>
                  </a:cubicBezTo>
                  <a:cubicBezTo>
                    <a:pt x="61" y="266"/>
                    <a:pt x="98" y="294"/>
                    <a:pt x="142" y="294"/>
                  </a:cubicBezTo>
                  <a:cubicBezTo>
                    <a:pt x="106" y="319"/>
                    <a:pt x="70" y="338"/>
                    <a:pt x="26" y="338"/>
                  </a:cubicBezTo>
                  <a:cubicBezTo>
                    <a:pt x="17" y="338"/>
                    <a:pt x="8" y="338"/>
                    <a:pt x="0" y="338"/>
                  </a:cubicBezTo>
                  <a:cubicBezTo>
                    <a:pt x="44" y="364"/>
                    <a:pt x="89" y="373"/>
                    <a:pt x="142" y="373"/>
                  </a:cubicBezTo>
                  <a:cubicBezTo>
                    <a:pt x="319" y="373"/>
                    <a:pt x="408" y="231"/>
                    <a:pt x="408" y="107"/>
                  </a:cubicBezTo>
                  <a:lnTo>
                    <a:pt x="408" y="98"/>
                  </a:lnTo>
                  <a:cubicBezTo>
                    <a:pt x="434" y="81"/>
                    <a:pt x="443" y="72"/>
                    <a:pt x="461" y="45"/>
                  </a:cubicBezTo>
                </a:path>
              </a:pathLst>
            </a:custGeom>
            <a:solidFill>
              <a:schemeClr val="bg1">
                <a:lumMod val="75000"/>
                <a:alpha val="20000"/>
              </a:schemeClr>
            </a:solidFill>
            <a:ln>
              <a:noFill/>
            </a:ln>
            <a:effectLst/>
          </p:spPr>
          <p:txBody>
            <a:bodyPr wrap="none" lIns="34290" tIns="17145" rIns="34290" bIns="17145" anchor="ctr"/>
            <a:lstStyle/>
            <a:p>
              <a:endParaRPr lang="en-US" dirty="0"/>
            </a:p>
          </p:txBody>
        </p:sp>
        <p:sp>
          <p:nvSpPr>
            <p:cNvPr id="5" name="Freeform 87">
              <a:extLst>
                <a:ext uri="{FF2B5EF4-FFF2-40B4-BE49-F238E27FC236}">
                  <a16:creationId xmlns:a16="http://schemas.microsoft.com/office/drawing/2014/main" id="{1088B78C-CE14-4A2A-A4D5-0A63F6531DDA}"/>
                </a:ext>
              </a:extLst>
            </p:cNvPr>
            <p:cNvSpPr>
              <a:spLocks noChangeArrowheads="1"/>
            </p:cNvSpPr>
            <p:nvPr userDrawn="1"/>
          </p:nvSpPr>
          <p:spPr bwMode="auto">
            <a:xfrm>
              <a:off x="7995784" y="4797701"/>
              <a:ext cx="322302" cy="328925"/>
            </a:xfrm>
            <a:custGeom>
              <a:avLst/>
              <a:gdLst>
                <a:gd name="T0" fmla="*/ 187705 w 426"/>
                <a:gd name="T1" fmla="*/ 115822 h 435"/>
                <a:gd name="T2" fmla="*/ 187705 w 426"/>
                <a:gd name="T3" fmla="*/ 115822 h 435"/>
                <a:gd name="T4" fmla="*/ 115888 w 426"/>
                <a:gd name="T5" fmla="*/ 188143 h 435"/>
                <a:gd name="T6" fmla="*/ 42982 w 426"/>
                <a:gd name="T7" fmla="*/ 115822 h 435"/>
                <a:gd name="T8" fmla="*/ 47878 w 426"/>
                <a:gd name="T9" fmla="*/ 106034 h 435"/>
                <a:gd name="T10" fmla="*/ 0 w 426"/>
                <a:gd name="T11" fmla="*/ 106034 h 435"/>
                <a:gd name="T12" fmla="*/ 0 w 426"/>
                <a:gd name="T13" fmla="*/ 197387 h 435"/>
                <a:gd name="T14" fmla="*/ 33733 w 426"/>
                <a:gd name="T15" fmla="*/ 235994 h 435"/>
                <a:gd name="T16" fmla="*/ 197498 w 426"/>
                <a:gd name="T17" fmla="*/ 235994 h 435"/>
                <a:gd name="T18" fmla="*/ 231231 w 426"/>
                <a:gd name="T19" fmla="*/ 197387 h 435"/>
                <a:gd name="T20" fmla="*/ 231231 w 426"/>
                <a:gd name="T21" fmla="*/ 106034 h 435"/>
                <a:gd name="T22" fmla="*/ 183353 w 426"/>
                <a:gd name="T23" fmla="*/ 106034 h 435"/>
                <a:gd name="T24" fmla="*/ 187705 w 426"/>
                <a:gd name="T25" fmla="*/ 115822 h 435"/>
                <a:gd name="T26" fmla="*/ 197498 w 426"/>
                <a:gd name="T27" fmla="*/ 0 h 435"/>
                <a:gd name="T28" fmla="*/ 197498 w 426"/>
                <a:gd name="T29" fmla="*/ 0 h 435"/>
                <a:gd name="T30" fmla="*/ 33733 w 426"/>
                <a:gd name="T31" fmla="*/ 0 h 435"/>
                <a:gd name="T32" fmla="*/ 0 w 426"/>
                <a:gd name="T33" fmla="*/ 38607 h 435"/>
                <a:gd name="T34" fmla="*/ 0 w 426"/>
                <a:gd name="T35" fmla="*/ 77215 h 435"/>
                <a:gd name="T36" fmla="*/ 57672 w 426"/>
                <a:gd name="T37" fmla="*/ 77215 h 435"/>
                <a:gd name="T38" fmla="*/ 115888 w 426"/>
                <a:gd name="T39" fmla="*/ 48395 h 435"/>
                <a:gd name="T40" fmla="*/ 173559 w 426"/>
                <a:gd name="T41" fmla="*/ 77215 h 435"/>
                <a:gd name="T42" fmla="*/ 231231 w 426"/>
                <a:gd name="T43" fmla="*/ 77215 h 435"/>
                <a:gd name="T44" fmla="*/ 231231 w 426"/>
                <a:gd name="T45" fmla="*/ 38607 h 435"/>
                <a:gd name="T46" fmla="*/ 197498 w 426"/>
                <a:gd name="T47" fmla="*/ 0 h 435"/>
                <a:gd name="T48" fmla="*/ 212188 w 426"/>
                <a:gd name="T49" fmla="*/ 48395 h 435"/>
                <a:gd name="T50" fmla="*/ 212188 w 426"/>
                <a:gd name="T51" fmla="*/ 48395 h 435"/>
                <a:gd name="T52" fmla="*/ 207292 w 426"/>
                <a:gd name="T53" fmla="*/ 52745 h 435"/>
                <a:gd name="T54" fmla="*/ 187705 w 426"/>
                <a:gd name="T55" fmla="*/ 52745 h 435"/>
                <a:gd name="T56" fmla="*/ 178456 w 426"/>
                <a:gd name="T57" fmla="*/ 48395 h 435"/>
                <a:gd name="T58" fmla="*/ 178456 w 426"/>
                <a:gd name="T59" fmla="*/ 28820 h 435"/>
                <a:gd name="T60" fmla="*/ 187705 w 426"/>
                <a:gd name="T61" fmla="*/ 19576 h 435"/>
                <a:gd name="T62" fmla="*/ 207292 w 426"/>
                <a:gd name="T63" fmla="*/ 19576 h 435"/>
                <a:gd name="T64" fmla="*/ 212188 w 426"/>
                <a:gd name="T65" fmla="*/ 28820 h 435"/>
                <a:gd name="T66" fmla="*/ 212188 w 426"/>
                <a:gd name="T67" fmla="*/ 48395 h 435"/>
                <a:gd name="T68" fmla="*/ 158869 w 426"/>
                <a:gd name="T69" fmla="*/ 115822 h 435"/>
                <a:gd name="T70" fmla="*/ 158869 w 426"/>
                <a:gd name="T71" fmla="*/ 115822 h 435"/>
                <a:gd name="T72" fmla="*/ 115888 w 426"/>
                <a:gd name="T73" fmla="*/ 72321 h 435"/>
                <a:gd name="T74" fmla="*/ 71818 w 426"/>
                <a:gd name="T75" fmla="*/ 115822 h 435"/>
                <a:gd name="T76" fmla="*/ 115888 w 426"/>
                <a:gd name="T77" fmla="*/ 159323 h 435"/>
                <a:gd name="T78" fmla="*/ 158869 w 426"/>
                <a:gd name="T79" fmla="*/ 115822 h 43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426" h="435">
                  <a:moveTo>
                    <a:pt x="345" y="213"/>
                  </a:moveTo>
                  <a:lnTo>
                    <a:pt x="345" y="213"/>
                  </a:lnTo>
                  <a:cubicBezTo>
                    <a:pt x="345" y="284"/>
                    <a:pt x="284" y="346"/>
                    <a:pt x="213" y="346"/>
                  </a:cubicBezTo>
                  <a:cubicBezTo>
                    <a:pt x="142" y="346"/>
                    <a:pt x="79" y="284"/>
                    <a:pt x="79" y="213"/>
                  </a:cubicBezTo>
                  <a:cubicBezTo>
                    <a:pt x="79" y="203"/>
                    <a:pt x="88" y="203"/>
                    <a:pt x="88" y="195"/>
                  </a:cubicBezTo>
                  <a:cubicBezTo>
                    <a:pt x="0" y="195"/>
                    <a:pt x="0" y="195"/>
                    <a:pt x="0" y="195"/>
                  </a:cubicBezTo>
                  <a:cubicBezTo>
                    <a:pt x="0" y="363"/>
                    <a:pt x="0" y="363"/>
                    <a:pt x="0" y="363"/>
                  </a:cubicBezTo>
                  <a:cubicBezTo>
                    <a:pt x="0" y="399"/>
                    <a:pt x="26" y="434"/>
                    <a:pt x="62" y="434"/>
                  </a:cubicBezTo>
                  <a:cubicBezTo>
                    <a:pt x="363" y="434"/>
                    <a:pt x="363" y="434"/>
                    <a:pt x="363" y="434"/>
                  </a:cubicBezTo>
                  <a:cubicBezTo>
                    <a:pt x="398" y="434"/>
                    <a:pt x="425" y="399"/>
                    <a:pt x="425" y="363"/>
                  </a:cubicBezTo>
                  <a:cubicBezTo>
                    <a:pt x="425" y="195"/>
                    <a:pt x="425" y="195"/>
                    <a:pt x="425" y="195"/>
                  </a:cubicBezTo>
                  <a:cubicBezTo>
                    <a:pt x="337" y="195"/>
                    <a:pt x="337" y="195"/>
                    <a:pt x="337" y="195"/>
                  </a:cubicBezTo>
                  <a:cubicBezTo>
                    <a:pt x="337" y="203"/>
                    <a:pt x="345" y="203"/>
                    <a:pt x="345" y="213"/>
                  </a:cubicBezTo>
                  <a:close/>
                  <a:moveTo>
                    <a:pt x="363" y="0"/>
                  </a:moveTo>
                  <a:lnTo>
                    <a:pt x="363" y="0"/>
                  </a:lnTo>
                  <a:cubicBezTo>
                    <a:pt x="62" y="0"/>
                    <a:pt x="62" y="0"/>
                    <a:pt x="62" y="0"/>
                  </a:cubicBezTo>
                  <a:cubicBezTo>
                    <a:pt x="26" y="0"/>
                    <a:pt x="0" y="36"/>
                    <a:pt x="0" y="71"/>
                  </a:cubicBezTo>
                  <a:cubicBezTo>
                    <a:pt x="0" y="142"/>
                    <a:pt x="0" y="142"/>
                    <a:pt x="0" y="142"/>
                  </a:cubicBezTo>
                  <a:cubicBezTo>
                    <a:pt x="106" y="142"/>
                    <a:pt x="106" y="142"/>
                    <a:pt x="106" y="142"/>
                  </a:cubicBezTo>
                  <a:cubicBezTo>
                    <a:pt x="132" y="106"/>
                    <a:pt x="168" y="89"/>
                    <a:pt x="213" y="89"/>
                  </a:cubicBezTo>
                  <a:cubicBezTo>
                    <a:pt x="257" y="89"/>
                    <a:pt x="292" y="106"/>
                    <a:pt x="319" y="142"/>
                  </a:cubicBezTo>
                  <a:cubicBezTo>
                    <a:pt x="425" y="142"/>
                    <a:pt x="425" y="142"/>
                    <a:pt x="425" y="142"/>
                  </a:cubicBezTo>
                  <a:cubicBezTo>
                    <a:pt x="425" y="71"/>
                    <a:pt x="425" y="71"/>
                    <a:pt x="425" y="71"/>
                  </a:cubicBezTo>
                  <a:cubicBezTo>
                    <a:pt x="425" y="36"/>
                    <a:pt x="398" y="0"/>
                    <a:pt x="363" y="0"/>
                  </a:cubicBezTo>
                  <a:close/>
                  <a:moveTo>
                    <a:pt x="390" y="89"/>
                  </a:moveTo>
                  <a:lnTo>
                    <a:pt x="390" y="89"/>
                  </a:lnTo>
                  <a:cubicBezTo>
                    <a:pt x="390" y="89"/>
                    <a:pt x="390" y="97"/>
                    <a:pt x="381" y="97"/>
                  </a:cubicBezTo>
                  <a:cubicBezTo>
                    <a:pt x="345" y="97"/>
                    <a:pt x="345" y="97"/>
                    <a:pt x="345" y="97"/>
                  </a:cubicBezTo>
                  <a:cubicBezTo>
                    <a:pt x="337" y="97"/>
                    <a:pt x="328" y="89"/>
                    <a:pt x="328" y="89"/>
                  </a:cubicBezTo>
                  <a:cubicBezTo>
                    <a:pt x="328" y="53"/>
                    <a:pt x="328" y="53"/>
                    <a:pt x="328" y="53"/>
                  </a:cubicBezTo>
                  <a:cubicBezTo>
                    <a:pt x="328" y="44"/>
                    <a:pt x="337" y="36"/>
                    <a:pt x="345" y="36"/>
                  </a:cubicBezTo>
                  <a:cubicBezTo>
                    <a:pt x="381" y="36"/>
                    <a:pt x="381" y="36"/>
                    <a:pt x="381" y="36"/>
                  </a:cubicBezTo>
                  <a:cubicBezTo>
                    <a:pt x="390" y="36"/>
                    <a:pt x="390" y="44"/>
                    <a:pt x="390" y="53"/>
                  </a:cubicBezTo>
                  <a:lnTo>
                    <a:pt x="390" y="89"/>
                  </a:lnTo>
                  <a:close/>
                  <a:moveTo>
                    <a:pt x="292" y="213"/>
                  </a:moveTo>
                  <a:lnTo>
                    <a:pt x="292" y="213"/>
                  </a:lnTo>
                  <a:cubicBezTo>
                    <a:pt x="292" y="168"/>
                    <a:pt x="257" y="133"/>
                    <a:pt x="213" y="133"/>
                  </a:cubicBezTo>
                  <a:cubicBezTo>
                    <a:pt x="168" y="133"/>
                    <a:pt x="132" y="168"/>
                    <a:pt x="132" y="213"/>
                  </a:cubicBezTo>
                  <a:cubicBezTo>
                    <a:pt x="132" y="257"/>
                    <a:pt x="168" y="293"/>
                    <a:pt x="213" y="293"/>
                  </a:cubicBezTo>
                  <a:cubicBezTo>
                    <a:pt x="257" y="293"/>
                    <a:pt x="292" y="257"/>
                    <a:pt x="292" y="213"/>
                  </a:cubicBezTo>
                  <a:close/>
                </a:path>
              </a:pathLst>
            </a:custGeom>
            <a:solidFill>
              <a:schemeClr val="bg1">
                <a:lumMod val="75000"/>
                <a:alpha val="20000"/>
              </a:schemeClr>
            </a:solidFill>
            <a:ln>
              <a:noFill/>
            </a:ln>
            <a:effectLst/>
          </p:spPr>
          <p:txBody>
            <a:bodyPr wrap="none" lIns="34290" tIns="17145" rIns="34290" bIns="17145" anchor="ctr"/>
            <a:lstStyle/>
            <a:p>
              <a:endParaRPr lang="en-US" dirty="0"/>
            </a:p>
          </p:txBody>
        </p:sp>
        <p:sp>
          <p:nvSpPr>
            <p:cNvPr id="6" name="Freeform 106">
              <a:extLst>
                <a:ext uri="{FF2B5EF4-FFF2-40B4-BE49-F238E27FC236}">
                  <a16:creationId xmlns:a16="http://schemas.microsoft.com/office/drawing/2014/main" id="{38BDCA44-416D-4A20-A2F9-ED21A714C3E4}"/>
                </a:ext>
              </a:extLst>
            </p:cNvPr>
            <p:cNvSpPr>
              <a:spLocks noChangeArrowheads="1"/>
            </p:cNvSpPr>
            <p:nvPr userDrawn="1"/>
          </p:nvSpPr>
          <p:spPr bwMode="auto">
            <a:xfrm>
              <a:off x="7252748" y="4802892"/>
              <a:ext cx="322302" cy="324509"/>
            </a:xfrm>
            <a:custGeom>
              <a:avLst/>
              <a:gdLst>
                <a:gd name="T0" fmla="*/ 202395 w 426"/>
                <a:gd name="T1" fmla="*/ 0 h 427"/>
                <a:gd name="T2" fmla="*/ 202395 w 426"/>
                <a:gd name="T3" fmla="*/ 0 h 427"/>
                <a:gd name="T4" fmla="*/ 28836 w 426"/>
                <a:gd name="T5" fmla="*/ 0 h 427"/>
                <a:gd name="T6" fmla="*/ 0 w 426"/>
                <a:gd name="T7" fmla="*/ 28965 h 427"/>
                <a:gd name="T8" fmla="*/ 0 w 426"/>
                <a:gd name="T9" fmla="*/ 203304 h 427"/>
                <a:gd name="T10" fmla="*/ 28836 w 426"/>
                <a:gd name="T11" fmla="*/ 232815 h 427"/>
                <a:gd name="T12" fmla="*/ 115888 w 426"/>
                <a:gd name="T13" fmla="*/ 232815 h 427"/>
                <a:gd name="T14" fmla="*/ 115888 w 426"/>
                <a:gd name="T15" fmla="*/ 149745 h 427"/>
                <a:gd name="T16" fmla="*/ 87052 w 426"/>
                <a:gd name="T17" fmla="*/ 149745 h 427"/>
                <a:gd name="T18" fmla="*/ 87052 w 426"/>
                <a:gd name="T19" fmla="*/ 111489 h 427"/>
                <a:gd name="T20" fmla="*/ 115888 w 426"/>
                <a:gd name="T21" fmla="*/ 111489 h 427"/>
                <a:gd name="T22" fmla="*/ 115888 w 426"/>
                <a:gd name="T23" fmla="*/ 91815 h 427"/>
                <a:gd name="T24" fmla="*/ 163766 w 426"/>
                <a:gd name="T25" fmla="*/ 43721 h 427"/>
                <a:gd name="T26" fmla="*/ 188249 w 426"/>
                <a:gd name="T27" fmla="*/ 43721 h 427"/>
                <a:gd name="T28" fmla="*/ 188249 w 426"/>
                <a:gd name="T29" fmla="*/ 87442 h 427"/>
                <a:gd name="T30" fmla="*/ 168663 w 426"/>
                <a:gd name="T31" fmla="*/ 87442 h 427"/>
                <a:gd name="T32" fmla="*/ 158869 w 426"/>
                <a:gd name="T33" fmla="*/ 91815 h 427"/>
                <a:gd name="T34" fmla="*/ 158869 w 426"/>
                <a:gd name="T35" fmla="*/ 111489 h 427"/>
                <a:gd name="T36" fmla="*/ 188249 w 426"/>
                <a:gd name="T37" fmla="*/ 111489 h 427"/>
                <a:gd name="T38" fmla="*/ 188249 w 426"/>
                <a:gd name="T39" fmla="*/ 149745 h 427"/>
                <a:gd name="T40" fmla="*/ 158869 w 426"/>
                <a:gd name="T41" fmla="*/ 149745 h 427"/>
                <a:gd name="T42" fmla="*/ 158869 w 426"/>
                <a:gd name="T43" fmla="*/ 232815 h 427"/>
                <a:gd name="T44" fmla="*/ 202395 w 426"/>
                <a:gd name="T45" fmla="*/ 232815 h 427"/>
                <a:gd name="T46" fmla="*/ 231231 w 426"/>
                <a:gd name="T47" fmla="*/ 203304 h 427"/>
                <a:gd name="T48" fmla="*/ 231231 w 426"/>
                <a:gd name="T49" fmla="*/ 28965 h 427"/>
                <a:gd name="T50" fmla="*/ 202395 w 426"/>
                <a:gd name="T51" fmla="*/ 0 h 42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26" h="427">
                  <a:moveTo>
                    <a:pt x="372" y="0"/>
                  </a:moveTo>
                  <a:lnTo>
                    <a:pt x="372" y="0"/>
                  </a:lnTo>
                  <a:cubicBezTo>
                    <a:pt x="53" y="0"/>
                    <a:pt x="53" y="0"/>
                    <a:pt x="53" y="0"/>
                  </a:cubicBezTo>
                  <a:cubicBezTo>
                    <a:pt x="27" y="0"/>
                    <a:pt x="0" y="27"/>
                    <a:pt x="0" y="53"/>
                  </a:cubicBezTo>
                  <a:cubicBezTo>
                    <a:pt x="0" y="372"/>
                    <a:pt x="0" y="372"/>
                    <a:pt x="0" y="372"/>
                  </a:cubicBezTo>
                  <a:cubicBezTo>
                    <a:pt x="0" y="399"/>
                    <a:pt x="27" y="426"/>
                    <a:pt x="53" y="426"/>
                  </a:cubicBezTo>
                  <a:cubicBezTo>
                    <a:pt x="213" y="426"/>
                    <a:pt x="213" y="426"/>
                    <a:pt x="213" y="426"/>
                  </a:cubicBezTo>
                  <a:cubicBezTo>
                    <a:pt x="213" y="274"/>
                    <a:pt x="213" y="274"/>
                    <a:pt x="213" y="274"/>
                  </a:cubicBezTo>
                  <a:cubicBezTo>
                    <a:pt x="160" y="274"/>
                    <a:pt x="160" y="274"/>
                    <a:pt x="160" y="274"/>
                  </a:cubicBezTo>
                  <a:cubicBezTo>
                    <a:pt x="160" y="204"/>
                    <a:pt x="160" y="204"/>
                    <a:pt x="160" y="204"/>
                  </a:cubicBezTo>
                  <a:cubicBezTo>
                    <a:pt x="213" y="204"/>
                    <a:pt x="213" y="204"/>
                    <a:pt x="213" y="204"/>
                  </a:cubicBezTo>
                  <a:cubicBezTo>
                    <a:pt x="213" y="168"/>
                    <a:pt x="213" y="168"/>
                    <a:pt x="213" y="168"/>
                  </a:cubicBezTo>
                  <a:cubicBezTo>
                    <a:pt x="213" y="124"/>
                    <a:pt x="257" y="80"/>
                    <a:pt x="301" y="80"/>
                  </a:cubicBezTo>
                  <a:cubicBezTo>
                    <a:pt x="346" y="80"/>
                    <a:pt x="346" y="80"/>
                    <a:pt x="346" y="80"/>
                  </a:cubicBezTo>
                  <a:cubicBezTo>
                    <a:pt x="346" y="160"/>
                    <a:pt x="346" y="160"/>
                    <a:pt x="346" y="160"/>
                  </a:cubicBezTo>
                  <a:cubicBezTo>
                    <a:pt x="310" y="160"/>
                    <a:pt x="310" y="160"/>
                    <a:pt x="310" y="160"/>
                  </a:cubicBezTo>
                  <a:cubicBezTo>
                    <a:pt x="292" y="160"/>
                    <a:pt x="292" y="160"/>
                    <a:pt x="292" y="168"/>
                  </a:cubicBezTo>
                  <a:cubicBezTo>
                    <a:pt x="292" y="204"/>
                    <a:pt x="292" y="204"/>
                    <a:pt x="292" y="204"/>
                  </a:cubicBezTo>
                  <a:cubicBezTo>
                    <a:pt x="346" y="204"/>
                    <a:pt x="346" y="204"/>
                    <a:pt x="346" y="204"/>
                  </a:cubicBezTo>
                  <a:cubicBezTo>
                    <a:pt x="346" y="274"/>
                    <a:pt x="346" y="274"/>
                    <a:pt x="346" y="274"/>
                  </a:cubicBezTo>
                  <a:cubicBezTo>
                    <a:pt x="292" y="274"/>
                    <a:pt x="292" y="274"/>
                    <a:pt x="292" y="274"/>
                  </a:cubicBezTo>
                  <a:cubicBezTo>
                    <a:pt x="292" y="426"/>
                    <a:pt x="292" y="426"/>
                    <a:pt x="292" y="426"/>
                  </a:cubicBezTo>
                  <a:cubicBezTo>
                    <a:pt x="372" y="426"/>
                    <a:pt x="372" y="426"/>
                    <a:pt x="372" y="426"/>
                  </a:cubicBezTo>
                  <a:cubicBezTo>
                    <a:pt x="399" y="426"/>
                    <a:pt x="425" y="399"/>
                    <a:pt x="425" y="372"/>
                  </a:cubicBezTo>
                  <a:cubicBezTo>
                    <a:pt x="425" y="53"/>
                    <a:pt x="425" y="53"/>
                    <a:pt x="425" y="53"/>
                  </a:cubicBezTo>
                  <a:cubicBezTo>
                    <a:pt x="425" y="27"/>
                    <a:pt x="399" y="0"/>
                    <a:pt x="372" y="0"/>
                  </a:cubicBezTo>
                </a:path>
              </a:pathLst>
            </a:custGeom>
            <a:solidFill>
              <a:schemeClr val="bg1">
                <a:lumMod val="75000"/>
                <a:alpha val="20000"/>
              </a:schemeClr>
            </a:solidFill>
            <a:ln>
              <a:noFill/>
            </a:ln>
            <a:effectLst/>
          </p:spPr>
          <p:txBody>
            <a:bodyPr wrap="none" lIns="34290" tIns="17145" rIns="34290" bIns="17145" anchor="ctr"/>
            <a:lstStyle/>
            <a:p>
              <a:endParaRPr lang="en-US" dirty="0"/>
            </a:p>
          </p:txBody>
        </p:sp>
      </p:grpSp>
      <p:sp>
        <p:nvSpPr>
          <p:cNvPr id="10" name="Freeform: Shape 9">
            <a:extLst>
              <a:ext uri="{FF2B5EF4-FFF2-40B4-BE49-F238E27FC236}">
                <a16:creationId xmlns:a16="http://schemas.microsoft.com/office/drawing/2014/main" id="{D1A33C07-2026-417E-985A-094D20486C12}"/>
              </a:ext>
            </a:extLst>
          </p:cNvPr>
          <p:cNvSpPr/>
          <p:nvPr userDrawn="1"/>
        </p:nvSpPr>
        <p:spPr>
          <a:xfrm>
            <a:off x="11768220" y="2144806"/>
            <a:ext cx="423780" cy="2568388"/>
          </a:xfrm>
          <a:custGeom>
            <a:avLst/>
            <a:gdLst>
              <a:gd name="connsiteX0" fmla="*/ 219640 w 423780"/>
              <a:gd name="connsiteY0" fmla="*/ 0 h 2568388"/>
              <a:gd name="connsiteX1" fmla="*/ 423780 w 423780"/>
              <a:gd name="connsiteY1" fmla="*/ 0 h 2568388"/>
              <a:gd name="connsiteX2" fmla="*/ 423780 w 423780"/>
              <a:gd name="connsiteY2" fmla="*/ 2568388 h 2568388"/>
              <a:gd name="connsiteX3" fmla="*/ 219640 w 423780"/>
              <a:gd name="connsiteY3" fmla="*/ 2568388 h 2568388"/>
              <a:gd name="connsiteX4" fmla="*/ 0 w 423780"/>
              <a:gd name="connsiteY4" fmla="*/ 2348748 h 2568388"/>
              <a:gd name="connsiteX5" fmla="*/ 0 w 423780"/>
              <a:gd name="connsiteY5" fmla="*/ 219640 h 2568388"/>
              <a:gd name="connsiteX6" fmla="*/ 219640 w 423780"/>
              <a:gd name="connsiteY6" fmla="*/ 0 h 25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 h="2568388">
                <a:moveTo>
                  <a:pt x="219640" y="0"/>
                </a:moveTo>
                <a:lnTo>
                  <a:pt x="423780" y="0"/>
                </a:lnTo>
                <a:lnTo>
                  <a:pt x="423780" y="2568388"/>
                </a:lnTo>
                <a:lnTo>
                  <a:pt x="219640" y="2568388"/>
                </a:lnTo>
                <a:cubicBezTo>
                  <a:pt x="98336" y="2568388"/>
                  <a:pt x="0" y="2470052"/>
                  <a:pt x="0" y="2348748"/>
                </a:cubicBezTo>
                <a:lnTo>
                  <a:pt x="0" y="219640"/>
                </a:lnTo>
                <a:cubicBezTo>
                  <a:pt x="0" y="98336"/>
                  <a:pt x="98336" y="0"/>
                  <a:pt x="219640" y="0"/>
                </a:cubicBez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D89415CC-6626-41E2-996B-FE0669AC17A6}"/>
              </a:ext>
            </a:extLst>
          </p:cNvPr>
          <p:cNvSpPr txBox="1"/>
          <p:nvPr userDrawn="1"/>
        </p:nvSpPr>
        <p:spPr>
          <a:xfrm rot="16200000">
            <a:off x="10907208" y="3304350"/>
            <a:ext cx="2145803" cy="249299"/>
          </a:xfrm>
          <a:prstGeom prst="rect">
            <a:avLst/>
          </a:prstGeom>
          <a:noFill/>
        </p:spPr>
        <p:txBody>
          <a:bodyPr wrap="square" rtlCol="0">
            <a:spAutoFit/>
          </a:bodyPr>
          <a:lstStyle/>
          <a:p>
            <a:pPr algn="ctr">
              <a:lnSpc>
                <a:spcPct val="80000"/>
              </a:lnSpc>
            </a:pPr>
            <a:r>
              <a:rPr lang="en-US" sz="1200" b="0" spc="300" dirty="0">
                <a:solidFill>
                  <a:schemeClr val="bg1"/>
                </a:solidFill>
                <a:latin typeface="Nexa Light" panose="02000000000000000000" pitchFamily="50" charset="0"/>
              </a:rPr>
              <a:t>www.website.com</a:t>
            </a:r>
          </a:p>
        </p:txBody>
      </p:sp>
      <p:sp>
        <p:nvSpPr>
          <p:cNvPr id="12" name="TextBox 11">
            <a:extLst>
              <a:ext uri="{FF2B5EF4-FFF2-40B4-BE49-F238E27FC236}">
                <a16:creationId xmlns:a16="http://schemas.microsoft.com/office/drawing/2014/main" id="{B5FA3381-4280-4B17-966F-0918E7183690}"/>
              </a:ext>
            </a:extLst>
          </p:cNvPr>
          <p:cNvSpPr txBox="1"/>
          <p:nvPr userDrawn="1"/>
        </p:nvSpPr>
        <p:spPr>
          <a:xfrm>
            <a:off x="8972787" y="157648"/>
            <a:ext cx="2987231" cy="1446550"/>
          </a:xfrm>
          <a:prstGeom prst="rect">
            <a:avLst/>
          </a:prstGeom>
          <a:noFill/>
        </p:spPr>
        <p:txBody>
          <a:bodyPr wrap="square" rtlCol="0">
            <a:spAutoFit/>
          </a:bodyPr>
          <a:lstStyle/>
          <a:p>
            <a:pPr algn="r"/>
            <a:fld id="{260E2A6B-A809-4840-BF14-8648BC0BDF87}" type="slidenum">
              <a:rPr lang="id-ID" sz="8800" b="0" i="0" strike="noStrike" spc="0" smtClean="0">
                <a:solidFill>
                  <a:schemeClr val="bg1">
                    <a:lumMod val="95000"/>
                  </a:schemeClr>
                </a:solidFill>
                <a:latin typeface="Nexa Light" panose="02000000000000000000" pitchFamily="50" charset="0"/>
                <a:ea typeface="Open Sans Semibold" panose="020B0706030804020204" pitchFamily="34" charset="0"/>
                <a:cs typeface="Segoe UI" panose="020B0502040204020203" pitchFamily="34" charset="0"/>
              </a:rPr>
              <a:pPr algn="r"/>
              <a:t>‹#›</a:t>
            </a:fld>
            <a:endParaRPr lang="id-ID" sz="11500" b="0" i="0" strike="noStrike" spc="0" dirty="0">
              <a:solidFill>
                <a:schemeClr val="bg1">
                  <a:lumMod val="95000"/>
                </a:schemeClr>
              </a:solidFill>
              <a:latin typeface="Nexa Light" panose="02000000000000000000" pitchFamily="50" charset="0"/>
              <a:ea typeface="Open Sans Semibold" panose="020B0706030804020204" pitchFamily="34" charset="0"/>
              <a:cs typeface="Segoe UI" panose="020B0502040204020203" pitchFamily="34" charset="0"/>
            </a:endParaRPr>
          </a:p>
        </p:txBody>
      </p:sp>
    </p:spTree>
    <p:extLst>
      <p:ext uri="{BB962C8B-B14F-4D97-AF65-F5344CB8AC3E}">
        <p14:creationId xmlns:p14="http://schemas.microsoft.com/office/powerpoint/2010/main" val="1438708743"/>
      </p:ext>
    </p:extLst>
  </p:cSld>
  <p:clrMap bg1="lt1" tx1="dk1" bg2="lt2" tx2="dk2" accent1="accent1" accent2="accent2" accent3="accent3" accent4="accent4" accent5="accent5" accent6="accent6" hlink="hlink" folHlink="folHlink"/>
  <p:sldLayoutIdLst>
    <p:sldLayoutId id="2147483650" r:id="rId1"/>
    <p:sldLayoutId id="2147483708" r:id="rId2"/>
    <p:sldLayoutId id="2147483683" r:id="rId3"/>
    <p:sldLayoutId id="2147483688" r:id="rId4"/>
    <p:sldLayoutId id="2147483684" r:id="rId5"/>
    <p:sldLayoutId id="2147483652" r:id="rId6"/>
    <p:sldLayoutId id="2147483792" r:id="rId7"/>
    <p:sldLayoutId id="2147483793" r:id="rId8"/>
    <p:sldLayoutId id="2147483794" r:id="rId9"/>
    <p:sldLayoutId id="2147483795" r:id="rId10"/>
    <p:sldLayoutId id="2147483796" r:id="rId11"/>
    <p:sldLayoutId id="2147483797" r:id="rId12"/>
    <p:sldLayoutId id="2147483798" r:id="rId13"/>
    <p:sldLayoutId id="2147483799" r:id="rId14"/>
    <p:sldLayoutId id="2147483800" r:id="rId15"/>
    <p:sldLayoutId id="2147483801" r:id="rId16"/>
    <p:sldLayoutId id="2147483802" r:id="rId17"/>
    <p:sldLayoutId id="2147483803" r:id="rId18"/>
    <p:sldLayoutId id="2147483804" r:id="rId19"/>
    <p:sldLayoutId id="2147483805" r:id="rId20"/>
    <p:sldLayoutId id="2147483806" r:id="rId21"/>
    <p:sldLayoutId id="2147483807" r:id="rId22"/>
    <p:sldLayoutId id="2147483808" r:id="rId23"/>
    <p:sldLayoutId id="2147483809" r:id="rId24"/>
    <p:sldLayoutId id="2147483810" r:id="rId25"/>
    <p:sldLayoutId id="2147483811" r:id="rId26"/>
    <p:sldLayoutId id="2147483812" r:id="rId27"/>
    <p:sldLayoutId id="2147483813" r:id="rId28"/>
    <p:sldLayoutId id="2147483814" r:id="rId29"/>
    <p:sldLayoutId id="2147483815" r:id="rId30"/>
    <p:sldLayoutId id="2147483816" r:id="rId31"/>
    <p:sldLayoutId id="2147483818" r:id="rId32"/>
    <p:sldLayoutId id="2147483819" r:id="rId33"/>
    <p:sldLayoutId id="2147483820" r:id="rId34"/>
  </p:sldLayoutIdLst>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30.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0.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31.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0.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0.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31.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3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32.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31.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31.xml"/></Relationships>
</file>

<file path=ppt/slides/_rels/slide3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33.xml"/><Relationship Id="rId4" Type="http://schemas.openxmlformats.org/officeDocument/2006/relationships/image" Target="../media/image12.jpeg"/></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31.xml"/></Relationships>
</file>

<file path=ppt/slides/_rels/slide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9.xml"/></Relationships>
</file>

<file path=ppt/slides/_rels/slide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9.xml"/></Relationships>
</file>

<file path=ppt/slides/_rels/slide3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3.png"/><Relationship Id="rId1" Type="http://schemas.openxmlformats.org/officeDocument/2006/relationships/slideLayout" Target="../slideLayouts/slideLayout28.xml"/><Relationship Id="rId4" Type="http://schemas.openxmlformats.org/officeDocument/2006/relationships/image" Target="../media/image9.png"/></Relationships>
</file>

<file path=ppt/slides/_rels/slide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5.xml"/></Relationships>
</file>

<file path=ppt/slides/_rels/slide3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6.xml"/></Relationships>
</file>

<file path=ppt/slides/_rels/slide3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26.xml"/><Relationship Id="rId1" Type="http://schemas.openxmlformats.org/officeDocument/2006/relationships/video" Target="https://www.youtube.com/embed/k1Xl_rB9PQ0?feature=oembed" TargetMode="Externa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image" Target="../media/image3.jpeg"/><Relationship Id="rId13" Type="http://schemas.openxmlformats.org/officeDocument/2006/relationships/image" Target="../media/image8.jpeg"/><Relationship Id="rId3" Type="http://schemas.openxmlformats.org/officeDocument/2006/relationships/video" Target="https://www.youtube.com/embed/iLILakB8Ehs?feature=oembed" TargetMode="External"/><Relationship Id="rId7" Type="http://schemas.openxmlformats.org/officeDocument/2006/relationships/slideLayout" Target="../slideLayouts/slideLayout4.xml"/><Relationship Id="rId12" Type="http://schemas.openxmlformats.org/officeDocument/2006/relationships/image" Target="../media/image7.jpeg"/><Relationship Id="rId2" Type="http://schemas.openxmlformats.org/officeDocument/2006/relationships/video" Target="https://www.youtube.com/embed/Dcaxu1_6nss?start=1&amp;feature=oembed" TargetMode="External"/><Relationship Id="rId1" Type="http://schemas.openxmlformats.org/officeDocument/2006/relationships/video" Target="https://www.youtube.com/embed/XkIYAT4ZXaU?feature=oembed" TargetMode="External"/><Relationship Id="rId6" Type="http://schemas.openxmlformats.org/officeDocument/2006/relationships/video" Target="https://www.youtube.com/embed/9jHVIu-XNQA?feature=oembed" TargetMode="External"/><Relationship Id="rId11" Type="http://schemas.openxmlformats.org/officeDocument/2006/relationships/image" Target="../media/image6.jpeg"/><Relationship Id="rId5" Type="http://schemas.openxmlformats.org/officeDocument/2006/relationships/video" Target="https://www.youtube.com/embed/FovtaTAPIZw?feature=oembed" TargetMode="External"/><Relationship Id="rId10" Type="http://schemas.openxmlformats.org/officeDocument/2006/relationships/image" Target="../media/image5.jpeg"/><Relationship Id="rId4" Type="http://schemas.openxmlformats.org/officeDocument/2006/relationships/video" Target="https://www.youtube.com/embed/TkW0OIoHBg8?start=1&amp;feature=oembed" TargetMode="External"/><Relationship Id="rId9" Type="http://schemas.openxmlformats.org/officeDocument/2006/relationships/image" Target="../media/image4.jpeg"/><Relationship Id="rId14" Type="http://schemas.openxmlformats.org/officeDocument/2006/relationships/image" Target="../media/image2.png"/></Relationships>
</file>

<file path=ppt/slides/_rels/slide4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4.xml"/></Relationships>
</file>

<file path=ppt/slides/_rels/slide4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4.xml"/></Relationships>
</file>

<file path=ppt/slides/_rels/slide4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6.xml"/></Relationships>
</file>

<file path=ppt/slides/_rels/slide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5.xml"/></Relationships>
</file>

<file path=ppt/slides/_rels/slide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9.xml"/></Relationships>
</file>

<file path=ppt/slides/_rels/slide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6.xml"/></Relationships>
</file>

<file path=ppt/slides/_rels/slide5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9.xml"/></Relationships>
</file>

<file path=ppt/slides/_rels/slide5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9.xml"/></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Layout" Target="../slideLayouts/slideLayout15.xml"/></Relationships>
</file>

<file path=ppt/slides/_rels/slide5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1.xml"/></Relationships>
</file>

<file path=ppt/slides/_rels/slide5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4000">
              <a:schemeClr val="accent1"/>
            </a:gs>
            <a:gs pos="100000">
              <a:schemeClr val="accent2"/>
            </a:gs>
          </a:gsLst>
          <a:lin ang="2700000" scaled="1"/>
        </a:gradFill>
        <a:effectLst/>
      </p:bgPr>
    </p:bg>
    <p:spTree>
      <p:nvGrpSpPr>
        <p:cNvPr id="1" name=""/>
        <p:cNvGrpSpPr/>
        <p:nvPr/>
      </p:nvGrpSpPr>
      <p:grpSpPr>
        <a:xfrm>
          <a:off x="0" y="0"/>
          <a:ext cx="0" cy="0"/>
          <a:chOff x="0" y="0"/>
          <a:chExt cx="0" cy="0"/>
        </a:xfrm>
      </p:grpSpPr>
      <p:pic>
        <p:nvPicPr>
          <p:cNvPr id="1030" name="Picture 6" descr="worm's eye view of buildings">
            <a:extLst>
              <a:ext uri="{FF2B5EF4-FFF2-40B4-BE49-F238E27FC236}">
                <a16:creationId xmlns:a16="http://schemas.microsoft.com/office/drawing/2014/main" id="{D82994C7-C837-2155-8028-D683C514F167}"/>
              </a:ext>
            </a:extLst>
          </p:cNvPr>
          <p:cNvPicPr>
            <a:picLocks noChangeAspect="1" noChangeArrowheads="1"/>
          </p:cNvPicPr>
          <p:nvPr/>
        </p:nvPicPr>
        <p:blipFill>
          <a:blip r:embed="rId2">
            <a:duotone>
              <a:schemeClr val="accent2">
                <a:shade val="45000"/>
                <a:satMod val="135000"/>
              </a:schemeClr>
              <a:prstClr val="white"/>
            </a:duotone>
            <a:alphaModFix amt="20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7016E3BB-D80D-4508-9075-1D7877F29867}"/>
              </a:ext>
            </a:extLst>
          </p:cNvPr>
          <p:cNvSpPr txBox="1"/>
          <p:nvPr/>
        </p:nvSpPr>
        <p:spPr>
          <a:xfrm>
            <a:off x="2544336" y="2967335"/>
            <a:ext cx="7103328" cy="923330"/>
          </a:xfrm>
          <a:prstGeom prst="rect">
            <a:avLst/>
          </a:prstGeom>
          <a:noFill/>
        </p:spPr>
        <p:txBody>
          <a:bodyPr wrap="square" rtlCol="0">
            <a:spAutoFit/>
          </a:bodyPr>
          <a:lstStyle/>
          <a:p>
            <a:pPr algn="ctr"/>
            <a:r>
              <a:rPr lang="en-US" sz="5400" dirty="0">
                <a:solidFill>
                  <a:schemeClr val="bg1"/>
                </a:solidFill>
                <a:latin typeface="Nexa Bold" panose="02000000000000000000" pitchFamily="50" charset="0"/>
              </a:rPr>
              <a:t>Working with NetSuite</a:t>
            </a:r>
          </a:p>
        </p:txBody>
      </p:sp>
      <p:pic>
        <p:nvPicPr>
          <p:cNvPr id="2" name="Picture 2" descr="Logo, company name&#10;&#10;Description automatically generated">
            <a:extLst>
              <a:ext uri="{FF2B5EF4-FFF2-40B4-BE49-F238E27FC236}">
                <a16:creationId xmlns:a16="http://schemas.microsoft.com/office/drawing/2014/main" id="{23DD1B5C-3A63-1249-FDEA-33AA4A63EB4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1944" b="31319"/>
          <a:stretch/>
        </p:blipFill>
        <p:spPr bwMode="auto">
          <a:xfrm>
            <a:off x="656295" y="673726"/>
            <a:ext cx="1261714" cy="4626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2965942"/>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par>
                                <p:cTn id="8" presetID="42" presetClass="entr" presetSubtype="0" fill="hold" nodeType="withEffect">
                                  <p:stCondLst>
                                    <p:cond delay="0"/>
                                  </p:stCondLst>
                                  <p:childTnLst>
                                    <p:set>
                                      <p:cBhvr>
                                        <p:cTn id="9" dur="1" fill="hold">
                                          <p:stCondLst>
                                            <p:cond delay="0"/>
                                          </p:stCondLst>
                                        </p:cTn>
                                        <p:tgtEl>
                                          <p:spTgt spid="1030"/>
                                        </p:tgtEl>
                                        <p:attrNameLst>
                                          <p:attrName>style.visibility</p:attrName>
                                        </p:attrNameLst>
                                      </p:cBhvr>
                                      <p:to>
                                        <p:strVal val="visible"/>
                                      </p:to>
                                    </p:set>
                                    <p:animEffect transition="in" filter="fade">
                                      <p:cBhvr>
                                        <p:cTn id="10" dur="1000"/>
                                        <p:tgtEl>
                                          <p:spTgt spid="1030"/>
                                        </p:tgtEl>
                                      </p:cBhvr>
                                    </p:animEffect>
                                    <p:anim calcmode="lin" valueType="num">
                                      <p:cBhvr>
                                        <p:cTn id="11" dur="1000" fill="hold"/>
                                        <p:tgtEl>
                                          <p:spTgt spid="1030"/>
                                        </p:tgtEl>
                                        <p:attrNameLst>
                                          <p:attrName>ppt_x</p:attrName>
                                        </p:attrNameLst>
                                      </p:cBhvr>
                                      <p:tavLst>
                                        <p:tav tm="0">
                                          <p:val>
                                            <p:strVal val="#ppt_x"/>
                                          </p:val>
                                        </p:tav>
                                        <p:tav tm="100000">
                                          <p:val>
                                            <p:strVal val="#ppt_x"/>
                                          </p:val>
                                        </p:tav>
                                      </p:tavLst>
                                    </p:anim>
                                    <p:anim calcmode="lin" valueType="num">
                                      <p:cBhvr>
                                        <p:cTn id="12" dur="1000" fill="hold"/>
                                        <p:tgtEl>
                                          <p:spTgt spid="10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75000"/>
          </a:scheme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3B6DEAA-228B-4221-9DE6-B2215754AC7B}"/>
              </a:ext>
            </a:extLst>
          </p:cNvPr>
          <p:cNvSpPr txBox="1"/>
          <p:nvPr/>
        </p:nvSpPr>
        <p:spPr>
          <a:xfrm>
            <a:off x="690821" y="946327"/>
            <a:ext cx="5252779" cy="445635"/>
          </a:xfrm>
          <a:prstGeom prst="rect">
            <a:avLst/>
          </a:prstGeom>
          <a:noFill/>
        </p:spPr>
        <p:txBody>
          <a:bodyPr wrap="square" rtlCol="0">
            <a:spAutoFit/>
          </a:bodyPr>
          <a:lstStyle/>
          <a:p>
            <a:pPr>
              <a:lnSpc>
                <a:spcPct val="80000"/>
              </a:lnSpc>
            </a:pPr>
            <a:r>
              <a:rPr lang="en-US" sz="2800" dirty="0">
                <a:solidFill>
                  <a:schemeClr val="bg1"/>
                </a:solidFill>
                <a:latin typeface="Nexa Bold" panose="02000000000000000000" pitchFamily="50" charset="0"/>
              </a:rPr>
              <a:t>Automated Customer Statements</a:t>
            </a:r>
          </a:p>
        </p:txBody>
      </p:sp>
      <p:sp>
        <p:nvSpPr>
          <p:cNvPr id="6" name="Rectangle 5">
            <a:extLst>
              <a:ext uri="{FF2B5EF4-FFF2-40B4-BE49-F238E27FC236}">
                <a16:creationId xmlns:a16="http://schemas.microsoft.com/office/drawing/2014/main" id="{46AF86D2-933C-44CC-9420-1E8BB40FB9F0}"/>
              </a:ext>
            </a:extLst>
          </p:cNvPr>
          <p:cNvSpPr/>
          <p:nvPr/>
        </p:nvSpPr>
        <p:spPr>
          <a:xfrm>
            <a:off x="690822" y="1520855"/>
            <a:ext cx="4915894" cy="1743426"/>
          </a:xfrm>
          <a:prstGeom prst="rect">
            <a:avLst/>
          </a:prstGeom>
        </p:spPr>
        <p:txBody>
          <a:bodyPr wrap="square">
            <a:spAutoFit/>
          </a:bodyPr>
          <a:lstStyle/>
          <a:p>
            <a:pPr>
              <a:lnSpc>
                <a:spcPct val="130000"/>
              </a:lnSpc>
            </a:pPr>
            <a:r>
              <a:rPr lang="en-US" sz="1400" dirty="0">
                <a:solidFill>
                  <a:schemeClr val="bg1"/>
                </a:solidFill>
                <a:latin typeface="Segoe UI" panose="020B0502040204020203" pitchFamily="34" charset="0"/>
                <a:cs typeface="Segoe UI" panose="020B0502040204020203" pitchFamily="34" charset="0"/>
              </a:rPr>
              <a:t>Customer statement generation, which automatically sends statements to customers each month, is one of NetSuite's core features. This article will show you how to set up and operate NetSuite's customer statement generator so you may boost your bottom line and streamline your customer support procedure.</a:t>
            </a:r>
          </a:p>
        </p:txBody>
      </p:sp>
      <p:sp>
        <p:nvSpPr>
          <p:cNvPr id="2" name="TextBox 1">
            <a:extLst>
              <a:ext uri="{FF2B5EF4-FFF2-40B4-BE49-F238E27FC236}">
                <a16:creationId xmlns:a16="http://schemas.microsoft.com/office/drawing/2014/main" id="{91F2659A-1ED6-8061-B291-DDC4F0984E5E}"/>
              </a:ext>
            </a:extLst>
          </p:cNvPr>
          <p:cNvSpPr txBox="1"/>
          <p:nvPr/>
        </p:nvSpPr>
        <p:spPr>
          <a:xfrm>
            <a:off x="5893095" y="3608728"/>
            <a:ext cx="5477434" cy="790345"/>
          </a:xfrm>
          <a:prstGeom prst="rect">
            <a:avLst/>
          </a:prstGeom>
          <a:noFill/>
        </p:spPr>
        <p:txBody>
          <a:bodyPr wrap="square" rtlCol="0">
            <a:spAutoFit/>
          </a:bodyPr>
          <a:lstStyle/>
          <a:p>
            <a:pPr algn="r">
              <a:lnSpc>
                <a:spcPct val="80000"/>
              </a:lnSpc>
            </a:pPr>
            <a:r>
              <a:rPr lang="en-US" sz="2800" dirty="0">
                <a:solidFill>
                  <a:schemeClr val="bg1"/>
                </a:solidFill>
                <a:latin typeface="Nexa Bold" panose="02000000000000000000" pitchFamily="50" charset="0"/>
              </a:rPr>
              <a:t>Use Statistical Accounts for Expense Allocations</a:t>
            </a:r>
          </a:p>
        </p:txBody>
      </p:sp>
      <p:sp>
        <p:nvSpPr>
          <p:cNvPr id="4" name="Rectangle 3">
            <a:extLst>
              <a:ext uri="{FF2B5EF4-FFF2-40B4-BE49-F238E27FC236}">
                <a16:creationId xmlns:a16="http://schemas.microsoft.com/office/drawing/2014/main" id="{CD36F0E8-D05D-3451-59E9-104E1950B05A}"/>
              </a:ext>
            </a:extLst>
          </p:cNvPr>
          <p:cNvSpPr/>
          <p:nvPr/>
        </p:nvSpPr>
        <p:spPr>
          <a:xfrm>
            <a:off x="6244389" y="4527966"/>
            <a:ext cx="5126140" cy="1183273"/>
          </a:xfrm>
          <a:prstGeom prst="rect">
            <a:avLst/>
          </a:prstGeom>
        </p:spPr>
        <p:txBody>
          <a:bodyPr wrap="square">
            <a:spAutoFit/>
          </a:bodyPr>
          <a:lstStyle/>
          <a:p>
            <a:pPr algn="r">
              <a:lnSpc>
                <a:spcPct val="130000"/>
              </a:lnSpc>
            </a:pPr>
            <a:r>
              <a:rPr lang="en-US" sz="1400" dirty="0">
                <a:solidFill>
                  <a:schemeClr val="bg1"/>
                </a:solidFill>
                <a:latin typeface="Segoe UI" panose="020B0502040204020203" pitchFamily="34" charset="0"/>
                <a:cs typeface="Segoe UI" panose="020B0502040204020203" pitchFamily="34" charset="0"/>
              </a:rPr>
              <a:t>Use statistical accounts for efficient budget allocation since they are a critical element of accounting. A company's financial success is significant, and making intelligent decisions requires understanding where your money is going.</a:t>
            </a:r>
          </a:p>
        </p:txBody>
      </p:sp>
      <p:pic>
        <p:nvPicPr>
          <p:cNvPr id="3" name="Picture 2" descr="Logo, company name&#10;&#10;Description automatically generated">
            <a:extLst>
              <a:ext uri="{FF2B5EF4-FFF2-40B4-BE49-F238E27FC236}">
                <a16:creationId xmlns:a16="http://schemas.microsoft.com/office/drawing/2014/main" id="{249C3929-86DD-EC62-83CD-9A468257403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1944" b="31319"/>
          <a:stretch/>
        </p:blipFill>
        <p:spPr bwMode="auto">
          <a:xfrm>
            <a:off x="690821" y="5815910"/>
            <a:ext cx="1261714" cy="4626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7675110"/>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500"/>
                                        <p:tgtEl>
                                          <p:spTgt spid="4"/>
                                        </p:tgtEl>
                                      </p:cBhvr>
                                    </p:animEffect>
                                  </p:childTnLst>
                                </p:cTn>
                              </p:par>
                              <p:par>
                                <p:cTn id="17" presetID="16" presetClass="entr" presetSubtype="21"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arn(inVertical)">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2"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3B6DEAA-228B-4221-9DE6-B2215754AC7B}"/>
              </a:ext>
            </a:extLst>
          </p:cNvPr>
          <p:cNvSpPr txBox="1"/>
          <p:nvPr/>
        </p:nvSpPr>
        <p:spPr>
          <a:xfrm>
            <a:off x="690821" y="1042090"/>
            <a:ext cx="5018603" cy="690638"/>
          </a:xfrm>
          <a:prstGeom prst="rect">
            <a:avLst/>
          </a:prstGeom>
          <a:noFill/>
        </p:spPr>
        <p:txBody>
          <a:bodyPr wrap="square" rtlCol="0">
            <a:spAutoFit/>
          </a:bodyPr>
          <a:lstStyle/>
          <a:p>
            <a:pPr>
              <a:lnSpc>
                <a:spcPct val="80000"/>
              </a:lnSpc>
            </a:pPr>
            <a:r>
              <a:rPr lang="en-US" sz="2400" dirty="0">
                <a:solidFill>
                  <a:schemeClr val="accent1">
                    <a:lumMod val="60000"/>
                    <a:lumOff val="40000"/>
                  </a:schemeClr>
                </a:solidFill>
                <a:latin typeface="Nexa Bold" panose="02000000000000000000" pitchFamily="50" charset="0"/>
              </a:rPr>
              <a:t>Custom NetSuite Solutions: Serialized Number Tracking</a:t>
            </a:r>
          </a:p>
        </p:txBody>
      </p:sp>
      <p:sp>
        <p:nvSpPr>
          <p:cNvPr id="6" name="Rectangle 5">
            <a:extLst>
              <a:ext uri="{FF2B5EF4-FFF2-40B4-BE49-F238E27FC236}">
                <a16:creationId xmlns:a16="http://schemas.microsoft.com/office/drawing/2014/main" id="{46AF86D2-933C-44CC-9420-1E8BB40FB9F0}"/>
              </a:ext>
            </a:extLst>
          </p:cNvPr>
          <p:cNvSpPr/>
          <p:nvPr/>
        </p:nvSpPr>
        <p:spPr>
          <a:xfrm>
            <a:off x="690821" y="1732728"/>
            <a:ext cx="4661763" cy="2023503"/>
          </a:xfrm>
          <a:prstGeom prst="rect">
            <a:avLst/>
          </a:prstGeom>
        </p:spPr>
        <p:txBody>
          <a:bodyPr wrap="square">
            <a:spAutoFit/>
          </a:bodyPr>
          <a:lstStyle/>
          <a:p>
            <a:pPr>
              <a:lnSpc>
                <a:spcPct val="130000"/>
              </a:lnSpc>
            </a:pPr>
            <a:r>
              <a:rPr lang="en-US" sz="1400" dirty="0">
                <a:solidFill>
                  <a:schemeClr val="accent1">
                    <a:lumMod val="60000"/>
                    <a:lumOff val="40000"/>
                  </a:schemeClr>
                </a:solidFill>
                <a:latin typeface="Segoe UI" panose="020B0502040204020203" pitchFamily="34" charset="0"/>
                <a:cs typeface="Segoe UI" panose="020B0502040204020203" pitchFamily="34" charset="0"/>
              </a:rPr>
              <a:t>Any efficient supply chain management solution must include serialized number tracking. Serialized numbers are identifiers that continuously identify a product or shipment. By tracking serialized numbers, you can ensure that goods are delivered to your warehouse in good shape. NetSuite offers serialization options to make this process simple and effective.</a:t>
            </a:r>
          </a:p>
        </p:txBody>
      </p:sp>
      <p:sp>
        <p:nvSpPr>
          <p:cNvPr id="2" name="TextBox 1">
            <a:extLst>
              <a:ext uri="{FF2B5EF4-FFF2-40B4-BE49-F238E27FC236}">
                <a16:creationId xmlns:a16="http://schemas.microsoft.com/office/drawing/2014/main" id="{91F2659A-1ED6-8061-B291-DDC4F0984E5E}"/>
              </a:ext>
            </a:extLst>
          </p:cNvPr>
          <p:cNvSpPr txBox="1"/>
          <p:nvPr/>
        </p:nvSpPr>
        <p:spPr>
          <a:xfrm>
            <a:off x="6136335" y="4038050"/>
            <a:ext cx="5234194" cy="395173"/>
          </a:xfrm>
          <a:prstGeom prst="rect">
            <a:avLst/>
          </a:prstGeom>
          <a:noFill/>
        </p:spPr>
        <p:txBody>
          <a:bodyPr wrap="square" rtlCol="0">
            <a:spAutoFit/>
          </a:bodyPr>
          <a:lstStyle/>
          <a:p>
            <a:pPr algn="r">
              <a:lnSpc>
                <a:spcPct val="80000"/>
              </a:lnSpc>
            </a:pPr>
            <a:r>
              <a:rPr lang="en-US" sz="2400" dirty="0">
                <a:solidFill>
                  <a:schemeClr val="accent1">
                    <a:lumMod val="60000"/>
                    <a:lumOff val="40000"/>
                  </a:schemeClr>
                </a:solidFill>
                <a:latin typeface="Nexa Bold" panose="02000000000000000000" pitchFamily="50" charset="0"/>
              </a:rPr>
              <a:t>Building Customizations for NetSuite</a:t>
            </a:r>
          </a:p>
        </p:txBody>
      </p:sp>
      <p:sp>
        <p:nvSpPr>
          <p:cNvPr id="4" name="Rectangle 3">
            <a:extLst>
              <a:ext uri="{FF2B5EF4-FFF2-40B4-BE49-F238E27FC236}">
                <a16:creationId xmlns:a16="http://schemas.microsoft.com/office/drawing/2014/main" id="{CD36F0E8-D05D-3451-59E9-104E1950B05A}"/>
              </a:ext>
            </a:extLst>
          </p:cNvPr>
          <p:cNvSpPr/>
          <p:nvPr/>
        </p:nvSpPr>
        <p:spPr>
          <a:xfrm>
            <a:off x="6846849" y="4527966"/>
            <a:ext cx="4523680" cy="1463349"/>
          </a:xfrm>
          <a:prstGeom prst="rect">
            <a:avLst/>
          </a:prstGeom>
        </p:spPr>
        <p:txBody>
          <a:bodyPr wrap="square">
            <a:spAutoFit/>
          </a:bodyPr>
          <a:lstStyle/>
          <a:p>
            <a:pPr algn="r">
              <a:lnSpc>
                <a:spcPct val="130000"/>
              </a:lnSpc>
            </a:pPr>
            <a:r>
              <a:rPr lang="en-US" sz="1400" dirty="0">
                <a:solidFill>
                  <a:schemeClr val="accent1">
                    <a:lumMod val="60000"/>
                    <a:lumOff val="40000"/>
                  </a:schemeClr>
                </a:solidFill>
                <a:latin typeface="Segoe UI" panose="020B0502040204020203" pitchFamily="34" charset="0"/>
                <a:cs typeface="Segoe UI" panose="020B0502040204020203" pitchFamily="34" charset="0"/>
              </a:rPr>
              <a:t>Robust ERP software like NetSuite can help you grow your company. It's essential, though, to avoid relying on the specified characteristics. Discover how to modify your NetSuite account to meet your unique demands. </a:t>
            </a:r>
          </a:p>
        </p:txBody>
      </p:sp>
      <p:pic>
        <p:nvPicPr>
          <p:cNvPr id="3" name="Picture 2" descr="Logo, company name&#10;&#10;Description automatically generated">
            <a:extLst>
              <a:ext uri="{FF2B5EF4-FFF2-40B4-BE49-F238E27FC236}">
                <a16:creationId xmlns:a16="http://schemas.microsoft.com/office/drawing/2014/main" id="{8A51D99C-062E-77BC-7E8C-F18EC2FCE2E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1944" b="31319"/>
          <a:stretch/>
        </p:blipFill>
        <p:spPr bwMode="auto">
          <a:xfrm>
            <a:off x="690821" y="5881345"/>
            <a:ext cx="1261714" cy="46260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Logo, company name&#10;&#10;Description automatically generated">
            <a:extLst>
              <a:ext uri="{FF2B5EF4-FFF2-40B4-BE49-F238E27FC236}">
                <a16:creationId xmlns:a16="http://schemas.microsoft.com/office/drawing/2014/main" id="{47CC9A50-D6C6-B6BD-270C-B12F0B894B17}"/>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34493" b="32820"/>
          <a:stretch/>
        </p:blipFill>
        <p:spPr bwMode="auto">
          <a:xfrm>
            <a:off x="690821" y="5914921"/>
            <a:ext cx="1319593" cy="429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4455702"/>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anim calcmode="lin" valueType="num">
                                      <p:cBhvr>
                                        <p:cTn id="13" dur="500" fill="hold"/>
                                        <p:tgtEl>
                                          <p:spTgt spid="6"/>
                                        </p:tgtEl>
                                        <p:attrNameLst>
                                          <p:attrName>ppt_x</p:attrName>
                                        </p:attrNameLst>
                                      </p:cBhvr>
                                      <p:tavLst>
                                        <p:tav tm="0">
                                          <p:val>
                                            <p:strVal val="#ppt_x"/>
                                          </p:val>
                                        </p:tav>
                                        <p:tav tm="100000">
                                          <p:val>
                                            <p:strVal val="#ppt_x"/>
                                          </p:val>
                                        </p:tav>
                                      </p:tavLst>
                                    </p:anim>
                                    <p:anim calcmode="lin" valueType="num">
                                      <p:cBhvr>
                                        <p:cTn id="14" dur="5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anim calcmode="lin" valueType="num">
                                      <p:cBhvr>
                                        <p:cTn id="18" dur="500" fill="hold"/>
                                        <p:tgtEl>
                                          <p:spTgt spid="2"/>
                                        </p:tgtEl>
                                        <p:attrNameLst>
                                          <p:attrName>ppt_x</p:attrName>
                                        </p:attrNameLst>
                                      </p:cBhvr>
                                      <p:tavLst>
                                        <p:tav tm="0">
                                          <p:val>
                                            <p:strVal val="#ppt_x"/>
                                          </p:val>
                                        </p:tav>
                                        <p:tav tm="100000">
                                          <p:val>
                                            <p:strVal val="#ppt_x"/>
                                          </p:val>
                                        </p:tav>
                                      </p:tavLst>
                                    </p:anim>
                                    <p:anim calcmode="lin" valueType="num">
                                      <p:cBhvr>
                                        <p:cTn id="19" dur="500" fill="hold"/>
                                        <p:tgtEl>
                                          <p:spTgt spid="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anim calcmode="lin" valueType="num">
                                      <p:cBhvr>
                                        <p:cTn id="23" dur="500" fill="hold"/>
                                        <p:tgtEl>
                                          <p:spTgt spid="4"/>
                                        </p:tgtEl>
                                        <p:attrNameLst>
                                          <p:attrName>ppt_x</p:attrName>
                                        </p:attrNameLst>
                                      </p:cBhvr>
                                      <p:tavLst>
                                        <p:tav tm="0">
                                          <p:val>
                                            <p:strVal val="#ppt_x"/>
                                          </p:val>
                                        </p:tav>
                                        <p:tav tm="100000">
                                          <p:val>
                                            <p:strVal val="#ppt_x"/>
                                          </p:val>
                                        </p:tav>
                                      </p:tavLst>
                                    </p:anim>
                                    <p:anim calcmode="lin" valueType="num">
                                      <p:cBhvr>
                                        <p:cTn id="24" dur="500" fill="hold"/>
                                        <p:tgtEl>
                                          <p:spTgt spid="4"/>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anim calcmode="lin" valueType="num">
                                      <p:cBhvr>
                                        <p:cTn id="28" dur="500" fill="hold"/>
                                        <p:tgtEl>
                                          <p:spTgt spid="3"/>
                                        </p:tgtEl>
                                        <p:attrNameLst>
                                          <p:attrName>ppt_x</p:attrName>
                                        </p:attrNameLst>
                                      </p:cBhvr>
                                      <p:tavLst>
                                        <p:tav tm="0">
                                          <p:val>
                                            <p:strVal val="#ppt_x"/>
                                          </p:val>
                                        </p:tav>
                                        <p:tav tm="100000">
                                          <p:val>
                                            <p:strVal val="#ppt_x"/>
                                          </p:val>
                                        </p:tav>
                                      </p:tavLst>
                                    </p:anim>
                                    <p:anim calcmode="lin" valueType="num">
                                      <p:cBhvr>
                                        <p:cTn id="29"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2"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D1D3024-2964-5FD5-A80C-AD291B530146}"/>
              </a:ext>
            </a:extLst>
          </p:cNvPr>
          <p:cNvSpPr/>
          <p:nvPr/>
        </p:nvSpPr>
        <p:spPr>
          <a:xfrm>
            <a:off x="6991815" y="3631582"/>
            <a:ext cx="5200185" cy="7848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24C5EB3A-097F-B0D8-CBBA-E76A44A4DD35}"/>
              </a:ext>
            </a:extLst>
          </p:cNvPr>
          <p:cNvSpPr/>
          <p:nvPr/>
        </p:nvSpPr>
        <p:spPr>
          <a:xfrm>
            <a:off x="0" y="947854"/>
            <a:ext cx="4750420" cy="7848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83B6DEAA-228B-4221-9DE6-B2215754AC7B}"/>
              </a:ext>
            </a:extLst>
          </p:cNvPr>
          <p:cNvSpPr txBox="1"/>
          <p:nvPr/>
        </p:nvSpPr>
        <p:spPr>
          <a:xfrm>
            <a:off x="568159" y="1142704"/>
            <a:ext cx="4059598" cy="395173"/>
          </a:xfrm>
          <a:prstGeom prst="rect">
            <a:avLst/>
          </a:prstGeom>
          <a:noFill/>
        </p:spPr>
        <p:txBody>
          <a:bodyPr wrap="square" rtlCol="0">
            <a:spAutoFit/>
          </a:bodyPr>
          <a:lstStyle/>
          <a:p>
            <a:pPr>
              <a:lnSpc>
                <a:spcPct val="80000"/>
              </a:lnSpc>
            </a:pPr>
            <a:r>
              <a:rPr lang="en-US" sz="2400" dirty="0">
                <a:solidFill>
                  <a:schemeClr val="bg1"/>
                </a:solidFill>
                <a:latin typeface="Nexa Bold" panose="02000000000000000000" pitchFamily="50" charset="0"/>
              </a:rPr>
              <a:t>Inventory Transfers in NetSuite</a:t>
            </a:r>
          </a:p>
        </p:txBody>
      </p:sp>
      <p:sp>
        <p:nvSpPr>
          <p:cNvPr id="6" name="Rectangle 5">
            <a:extLst>
              <a:ext uri="{FF2B5EF4-FFF2-40B4-BE49-F238E27FC236}">
                <a16:creationId xmlns:a16="http://schemas.microsoft.com/office/drawing/2014/main" id="{46AF86D2-933C-44CC-9420-1E8BB40FB9F0}"/>
              </a:ext>
            </a:extLst>
          </p:cNvPr>
          <p:cNvSpPr/>
          <p:nvPr/>
        </p:nvSpPr>
        <p:spPr>
          <a:xfrm>
            <a:off x="568159" y="1821938"/>
            <a:ext cx="4059598" cy="1463349"/>
          </a:xfrm>
          <a:prstGeom prst="rect">
            <a:avLst/>
          </a:prstGeom>
        </p:spPr>
        <p:txBody>
          <a:bodyPr wrap="square">
            <a:spAutoFit/>
          </a:bodyPr>
          <a:lstStyle/>
          <a:p>
            <a:pPr>
              <a:lnSpc>
                <a:spcPct val="130000"/>
              </a:lnSpc>
            </a:pPr>
            <a:r>
              <a:rPr lang="en-US" sz="1400" dirty="0">
                <a:solidFill>
                  <a:schemeClr val="accent1"/>
                </a:solidFill>
                <a:latin typeface="Segoe UI" panose="020B0502040204020203" pitchFamily="34" charset="0"/>
                <a:cs typeface="Segoe UI" panose="020B0502040204020203" pitchFamily="34" charset="0"/>
              </a:rPr>
              <a:t>One of the significant expenses for enterprises is inventory; therefore, it's crucial to manage it well. Transfers are one way to achieve this since they can assist in tracking where the list is located and when it must be delivered.</a:t>
            </a:r>
          </a:p>
        </p:txBody>
      </p:sp>
      <p:sp>
        <p:nvSpPr>
          <p:cNvPr id="2" name="TextBox 1">
            <a:extLst>
              <a:ext uri="{FF2B5EF4-FFF2-40B4-BE49-F238E27FC236}">
                <a16:creationId xmlns:a16="http://schemas.microsoft.com/office/drawing/2014/main" id="{91F2659A-1ED6-8061-B291-DDC4F0984E5E}"/>
              </a:ext>
            </a:extLst>
          </p:cNvPr>
          <p:cNvSpPr txBox="1"/>
          <p:nvPr/>
        </p:nvSpPr>
        <p:spPr>
          <a:xfrm>
            <a:off x="7103327" y="3725818"/>
            <a:ext cx="4523680" cy="690638"/>
          </a:xfrm>
          <a:prstGeom prst="rect">
            <a:avLst/>
          </a:prstGeom>
          <a:noFill/>
        </p:spPr>
        <p:txBody>
          <a:bodyPr wrap="square" rtlCol="0">
            <a:spAutoFit/>
          </a:bodyPr>
          <a:lstStyle/>
          <a:p>
            <a:pPr algn="r">
              <a:lnSpc>
                <a:spcPct val="80000"/>
              </a:lnSpc>
            </a:pPr>
            <a:r>
              <a:rPr lang="en-US" sz="2400" dirty="0">
                <a:solidFill>
                  <a:schemeClr val="bg1"/>
                </a:solidFill>
                <a:latin typeface="Nexa Bold" panose="02000000000000000000" pitchFamily="50" charset="0"/>
              </a:rPr>
              <a:t>Importing Customer Records With NetSuite</a:t>
            </a:r>
          </a:p>
        </p:txBody>
      </p:sp>
      <p:sp>
        <p:nvSpPr>
          <p:cNvPr id="4" name="Rectangle 3">
            <a:extLst>
              <a:ext uri="{FF2B5EF4-FFF2-40B4-BE49-F238E27FC236}">
                <a16:creationId xmlns:a16="http://schemas.microsoft.com/office/drawing/2014/main" id="{CD36F0E8-D05D-3451-59E9-104E1950B05A}"/>
              </a:ext>
            </a:extLst>
          </p:cNvPr>
          <p:cNvSpPr/>
          <p:nvPr/>
        </p:nvSpPr>
        <p:spPr>
          <a:xfrm>
            <a:off x="7103327" y="4510692"/>
            <a:ext cx="4523680" cy="2023503"/>
          </a:xfrm>
          <a:prstGeom prst="rect">
            <a:avLst/>
          </a:prstGeom>
        </p:spPr>
        <p:txBody>
          <a:bodyPr wrap="square">
            <a:spAutoFit/>
          </a:bodyPr>
          <a:lstStyle/>
          <a:p>
            <a:pPr algn="r">
              <a:lnSpc>
                <a:spcPct val="130000"/>
              </a:lnSpc>
            </a:pPr>
            <a:r>
              <a:rPr lang="en-US" sz="1400" dirty="0">
                <a:solidFill>
                  <a:schemeClr val="accent1"/>
                </a:solidFill>
                <a:latin typeface="Segoe UI" panose="020B0502040204020203" pitchFamily="34" charset="0"/>
                <a:cs typeface="Segoe UI" panose="020B0502040204020203" pitchFamily="34" charset="0"/>
              </a:rPr>
              <a:t>The best tool for importing client records is NetSuite. Using NetSuite, you may quickly collect data from your client base and incorporate it into your accounting and marketing processes. Automating your operations, increasing data accuracy, and reducing the time needed to update your records are all benefits of importing customer records.</a:t>
            </a:r>
          </a:p>
        </p:txBody>
      </p:sp>
      <p:pic>
        <p:nvPicPr>
          <p:cNvPr id="8" name="Picture 2" descr="Logo, company name&#10;&#10;Description automatically generated">
            <a:extLst>
              <a:ext uri="{FF2B5EF4-FFF2-40B4-BE49-F238E27FC236}">
                <a16:creationId xmlns:a16="http://schemas.microsoft.com/office/drawing/2014/main" id="{4F311346-17CB-2270-26A7-EBCBC8EE00D0}"/>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34493" b="32820"/>
          <a:stretch/>
        </p:blipFill>
        <p:spPr bwMode="auto">
          <a:xfrm>
            <a:off x="564993" y="5910146"/>
            <a:ext cx="1319593" cy="429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6672389"/>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25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anim calcmode="lin" valueType="num">
                                      <p:cBhvr>
                                        <p:cTn id="15" dur="500" fill="hold"/>
                                        <p:tgtEl>
                                          <p:spTgt spid="5"/>
                                        </p:tgtEl>
                                        <p:attrNameLst>
                                          <p:attrName>ppt_x</p:attrName>
                                        </p:attrNameLst>
                                      </p:cBhvr>
                                      <p:tavLst>
                                        <p:tav tm="0">
                                          <p:val>
                                            <p:strVal val="#ppt_x"/>
                                          </p:val>
                                        </p:tav>
                                        <p:tav tm="100000">
                                          <p:val>
                                            <p:strVal val="#ppt_x"/>
                                          </p:val>
                                        </p:tav>
                                      </p:tavLst>
                                    </p:anim>
                                    <p:anim calcmode="lin" valueType="num">
                                      <p:cBhvr>
                                        <p:cTn id="16" dur="500" fill="hold"/>
                                        <p:tgtEl>
                                          <p:spTgt spid="5"/>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anim calcmode="lin" valueType="num">
                                      <p:cBhvr>
                                        <p:cTn id="21" dur="500" fill="hold"/>
                                        <p:tgtEl>
                                          <p:spTgt spid="2"/>
                                        </p:tgtEl>
                                        <p:attrNameLst>
                                          <p:attrName>ppt_x</p:attrName>
                                        </p:attrNameLst>
                                      </p:cBhvr>
                                      <p:tavLst>
                                        <p:tav tm="0">
                                          <p:val>
                                            <p:strVal val="#ppt_x"/>
                                          </p:val>
                                        </p:tav>
                                        <p:tav tm="100000">
                                          <p:val>
                                            <p:strVal val="#ppt_x"/>
                                          </p:val>
                                        </p:tav>
                                      </p:tavLst>
                                    </p:anim>
                                    <p:anim calcmode="lin" valueType="num">
                                      <p:cBhvr>
                                        <p:cTn id="22" dur="500" fill="hold"/>
                                        <p:tgtEl>
                                          <p:spTgt spid="2"/>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500" fill="hold"/>
                                        <p:tgtEl>
                                          <p:spTgt spid="6"/>
                                        </p:tgtEl>
                                        <p:attrNameLst>
                                          <p:attrName>ppt_x</p:attrName>
                                        </p:attrNameLst>
                                      </p:cBhvr>
                                      <p:tavLst>
                                        <p:tav tm="0">
                                          <p:val>
                                            <p:strVal val="#ppt_x"/>
                                          </p:val>
                                        </p:tav>
                                        <p:tav tm="100000">
                                          <p:val>
                                            <p:strVal val="#ppt_x"/>
                                          </p:val>
                                        </p:tav>
                                      </p:tavLst>
                                    </p:anim>
                                    <p:anim calcmode="lin" valueType="num">
                                      <p:cBhvr additive="base">
                                        <p:cTn id="27" dur="500" fill="hold"/>
                                        <p:tgtEl>
                                          <p:spTgt spid="6"/>
                                        </p:tgtEl>
                                        <p:attrNameLst>
                                          <p:attrName>ppt_y</p:attrName>
                                        </p:attrNameLst>
                                      </p:cBhvr>
                                      <p:tavLst>
                                        <p:tav tm="0">
                                          <p:val>
                                            <p:strVal val="1+#ppt_h/2"/>
                                          </p:val>
                                        </p:tav>
                                        <p:tav tm="100000">
                                          <p:val>
                                            <p:strVal val="#ppt_y"/>
                                          </p:val>
                                        </p:tav>
                                      </p:tavLst>
                                    </p:anim>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ppt_x"/>
                                          </p:val>
                                        </p:tav>
                                        <p:tav tm="100000">
                                          <p:val>
                                            <p:strVal val="#ppt_x"/>
                                          </p:val>
                                        </p:tav>
                                      </p:tavLst>
                                    </p:anim>
                                    <p:anim calcmode="lin" valueType="num">
                                      <p:cBhvr additive="base">
                                        <p:cTn id="3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animBg="1"/>
      <p:bldP spid="5" grpId="0"/>
      <p:bldP spid="6" grpId="0"/>
      <p:bldP spid="2"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BAF7088-17F4-7D3F-7FDF-198F7C6B9E6A}"/>
              </a:ext>
            </a:extLst>
          </p:cNvPr>
          <p:cNvSpPr/>
          <p:nvPr/>
        </p:nvSpPr>
        <p:spPr>
          <a:xfrm>
            <a:off x="0" y="3780263"/>
            <a:ext cx="5006898" cy="7965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7824D6C-31D3-6280-9577-41227AA2DC12}"/>
              </a:ext>
            </a:extLst>
          </p:cNvPr>
          <p:cNvSpPr/>
          <p:nvPr/>
        </p:nvSpPr>
        <p:spPr>
          <a:xfrm>
            <a:off x="0" y="478990"/>
            <a:ext cx="5006898" cy="7965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83B6DEAA-228B-4221-9DE6-B2215754AC7B}"/>
              </a:ext>
            </a:extLst>
          </p:cNvPr>
          <p:cNvSpPr txBox="1"/>
          <p:nvPr/>
        </p:nvSpPr>
        <p:spPr>
          <a:xfrm>
            <a:off x="635066" y="634744"/>
            <a:ext cx="3836574" cy="590931"/>
          </a:xfrm>
          <a:prstGeom prst="rect">
            <a:avLst/>
          </a:prstGeom>
          <a:noFill/>
        </p:spPr>
        <p:txBody>
          <a:bodyPr wrap="square" rtlCol="0">
            <a:spAutoFit/>
          </a:bodyPr>
          <a:lstStyle/>
          <a:p>
            <a:pPr>
              <a:lnSpc>
                <a:spcPct val="80000"/>
              </a:lnSpc>
            </a:pPr>
            <a:r>
              <a:rPr lang="en-US" sz="2000" dirty="0">
                <a:solidFill>
                  <a:schemeClr val="bg1"/>
                </a:solidFill>
                <a:latin typeface="Nexa Bold" panose="02000000000000000000" pitchFamily="50" charset="0"/>
              </a:rPr>
              <a:t>NetSuite Commissions and Outsourced Payroll</a:t>
            </a:r>
          </a:p>
        </p:txBody>
      </p:sp>
      <p:sp>
        <p:nvSpPr>
          <p:cNvPr id="6" name="Rectangle 5">
            <a:extLst>
              <a:ext uri="{FF2B5EF4-FFF2-40B4-BE49-F238E27FC236}">
                <a16:creationId xmlns:a16="http://schemas.microsoft.com/office/drawing/2014/main" id="{46AF86D2-933C-44CC-9420-1E8BB40FB9F0}"/>
              </a:ext>
            </a:extLst>
          </p:cNvPr>
          <p:cNvSpPr/>
          <p:nvPr/>
        </p:nvSpPr>
        <p:spPr>
          <a:xfrm>
            <a:off x="635066" y="1379034"/>
            <a:ext cx="3836574" cy="2023503"/>
          </a:xfrm>
          <a:prstGeom prst="rect">
            <a:avLst/>
          </a:prstGeom>
        </p:spPr>
        <p:txBody>
          <a:bodyPr wrap="square">
            <a:spAutoFit/>
          </a:bodyPr>
          <a:lstStyle/>
          <a:p>
            <a:pPr>
              <a:lnSpc>
                <a:spcPct val="130000"/>
              </a:lnSpc>
            </a:pPr>
            <a:r>
              <a:rPr lang="en-US" sz="1400" dirty="0">
                <a:solidFill>
                  <a:schemeClr val="accent1">
                    <a:lumMod val="50000"/>
                  </a:schemeClr>
                </a:solidFill>
                <a:latin typeface="Segoe UI" panose="020B0502040204020203" pitchFamily="34" charset="0"/>
                <a:cs typeface="Segoe UI" panose="020B0502040204020203" pitchFamily="34" charset="0"/>
              </a:rPr>
              <a:t>The NetSuite Incentive Compensation module includes a feature set that serves various compensation requirements, including the sales commission capability. Pay commissions using the NetSuite payroll module or the regular Accounts Payable procedure (Vendor Bills) is simple.</a:t>
            </a:r>
          </a:p>
        </p:txBody>
      </p:sp>
      <p:sp>
        <p:nvSpPr>
          <p:cNvPr id="2" name="TextBox 1">
            <a:extLst>
              <a:ext uri="{FF2B5EF4-FFF2-40B4-BE49-F238E27FC236}">
                <a16:creationId xmlns:a16="http://schemas.microsoft.com/office/drawing/2014/main" id="{91F2659A-1ED6-8061-B291-DDC4F0984E5E}"/>
              </a:ext>
            </a:extLst>
          </p:cNvPr>
          <p:cNvSpPr txBox="1"/>
          <p:nvPr/>
        </p:nvSpPr>
        <p:spPr>
          <a:xfrm>
            <a:off x="635066" y="3883066"/>
            <a:ext cx="4182261" cy="590931"/>
          </a:xfrm>
          <a:prstGeom prst="rect">
            <a:avLst/>
          </a:prstGeom>
          <a:noFill/>
        </p:spPr>
        <p:txBody>
          <a:bodyPr wrap="square" rtlCol="0">
            <a:spAutoFit/>
          </a:bodyPr>
          <a:lstStyle/>
          <a:p>
            <a:pPr>
              <a:lnSpc>
                <a:spcPct val="80000"/>
              </a:lnSpc>
            </a:pPr>
            <a:r>
              <a:rPr lang="en-US" sz="2000" dirty="0">
                <a:solidFill>
                  <a:schemeClr val="bg1"/>
                </a:solidFill>
                <a:latin typeface="Nexa Bold" panose="02000000000000000000" pitchFamily="50" charset="0"/>
              </a:rPr>
              <a:t>3 NetSuite Reporting Features You Can’t Live Without</a:t>
            </a:r>
          </a:p>
        </p:txBody>
      </p:sp>
      <p:sp>
        <p:nvSpPr>
          <p:cNvPr id="4" name="Rectangle 3">
            <a:extLst>
              <a:ext uri="{FF2B5EF4-FFF2-40B4-BE49-F238E27FC236}">
                <a16:creationId xmlns:a16="http://schemas.microsoft.com/office/drawing/2014/main" id="{CD36F0E8-D05D-3451-59E9-104E1950B05A}"/>
              </a:ext>
            </a:extLst>
          </p:cNvPr>
          <p:cNvSpPr/>
          <p:nvPr/>
        </p:nvSpPr>
        <p:spPr>
          <a:xfrm>
            <a:off x="635066" y="4680307"/>
            <a:ext cx="4523680" cy="1743426"/>
          </a:xfrm>
          <a:prstGeom prst="rect">
            <a:avLst/>
          </a:prstGeom>
        </p:spPr>
        <p:txBody>
          <a:bodyPr wrap="square">
            <a:spAutoFit/>
          </a:bodyPr>
          <a:lstStyle/>
          <a:p>
            <a:pPr>
              <a:lnSpc>
                <a:spcPct val="130000"/>
              </a:lnSpc>
            </a:pPr>
            <a:r>
              <a:rPr lang="en-US" sz="1400" dirty="0">
                <a:solidFill>
                  <a:schemeClr val="accent1">
                    <a:lumMod val="50000"/>
                  </a:schemeClr>
                </a:solidFill>
                <a:latin typeface="Segoe UI" panose="020B0502040204020203" pitchFamily="34" charset="0"/>
                <a:cs typeface="Segoe UI" panose="020B0502040204020203" pitchFamily="34" charset="0"/>
              </a:rPr>
              <a:t>There are three vital reporting functions in NetSuite that can help you better understand the data and performance of your firm.</a:t>
            </a:r>
          </a:p>
          <a:p>
            <a:pPr marL="285750" indent="-285750">
              <a:lnSpc>
                <a:spcPct val="130000"/>
              </a:lnSpc>
              <a:buFont typeface="Arial" panose="020B0604020202020204" pitchFamily="34" charset="0"/>
              <a:buChar char="•"/>
            </a:pPr>
            <a:r>
              <a:rPr lang="en-US" sz="1400" dirty="0">
                <a:solidFill>
                  <a:schemeClr val="accent1">
                    <a:lumMod val="50000"/>
                  </a:schemeClr>
                </a:solidFill>
                <a:latin typeface="Segoe UI" panose="020B0502040204020203" pitchFamily="34" charset="0"/>
                <a:cs typeface="Segoe UI" panose="020B0502040204020203" pitchFamily="34" charset="0"/>
              </a:rPr>
              <a:t>Financial Segmentation</a:t>
            </a:r>
          </a:p>
          <a:p>
            <a:pPr marL="285750" indent="-285750">
              <a:lnSpc>
                <a:spcPct val="130000"/>
              </a:lnSpc>
              <a:buFont typeface="Arial" panose="020B0604020202020204" pitchFamily="34" charset="0"/>
              <a:buChar char="•"/>
            </a:pPr>
            <a:r>
              <a:rPr lang="en-US" sz="1400" dirty="0">
                <a:solidFill>
                  <a:schemeClr val="accent1">
                    <a:lumMod val="50000"/>
                  </a:schemeClr>
                </a:solidFill>
                <a:latin typeface="Segoe UI" panose="020B0502040204020203" pitchFamily="34" charset="0"/>
                <a:cs typeface="Segoe UI" panose="020B0502040204020203" pitchFamily="34" charset="0"/>
              </a:rPr>
              <a:t>Slicing and Dicing of Financial Reports</a:t>
            </a:r>
          </a:p>
          <a:p>
            <a:pPr marL="285750" indent="-285750">
              <a:lnSpc>
                <a:spcPct val="130000"/>
              </a:lnSpc>
              <a:buFont typeface="Arial" panose="020B0604020202020204" pitchFamily="34" charset="0"/>
              <a:buChar char="•"/>
            </a:pPr>
            <a:r>
              <a:rPr lang="en-US" sz="1400" dirty="0">
                <a:solidFill>
                  <a:schemeClr val="accent1">
                    <a:lumMod val="50000"/>
                  </a:schemeClr>
                </a:solidFill>
                <a:latin typeface="Segoe UI" panose="020B0502040204020203" pitchFamily="34" charset="0"/>
                <a:cs typeface="Segoe UI" panose="020B0502040204020203" pitchFamily="34" charset="0"/>
              </a:rPr>
              <a:t>Financial Report Customization</a:t>
            </a:r>
          </a:p>
        </p:txBody>
      </p:sp>
      <p:sp>
        <p:nvSpPr>
          <p:cNvPr id="8" name="Rectangle 7">
            <a:extLst>
              <a:ext uri="{FF2B5EF4-FFF2-40B4-BE49-F238E27FC236}">
                <a16:creationId xmlns:a16="http://schemas.microsoft.com/office/drawing/2014/main" id="{F827800A-2D09-DEB7-F889-3009AC0981DD}"/>
              </a:ext>
            </a:extLst>
          </p:cNvPr>
          <p:cNvSpPr/>
          <p:nvPr/>
        </p:nvSpPr>
        <p:spPr>
          <a:xfrm>
            <a:off x="6096000" y="0"/>
            <a:ext cx="6096000" cy="685799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3" name="Picture 2" descr="Logo, company name&#10;&#10;Description automatically generated">
            <a:extLst>
              <a:ext uri="{FF2B5EF4-FFF2-40B4-BE49-F238E27FC236}">
                <a16:creationId xmlns:a16="http://schemas.microsoft.com/office/drawing/2014/main" id="{51AA9DDC-7833-CDDE-E17D-FD890459895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1944" b="31319"/>
          <a:stretch/>
        </p:blipFill>
        <p:spPr bwMode="auto">
          <a:xfrm>
            <a:off x="10295220" y="5961131"/>
            <a:ext cx="1261714" cy="4626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1686399"/>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250"/>
                                        <p:tgtEl>
                                          <p:spTgt spid="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250"/>
                                        <p:tgtEl>
                                          <p:spTgt spid="10"/>
                                        </p:tgtEl>
                                      </p:cBhvr>
                                    </p:animEffect>
                                  </p:childTnLst>
                                </p:cTn>
                              </p:par>
                            </p:childTnLst>
                          </p:cTn>
                        </p:par>
                        <p:par>
                          <p:cTn id="11" fill="hold">
                            <p:stCondLst>
                              <p:cond delay="250"/>
                            </p:stCondLst>
                            <p:childTnLst>
                              <p:par>
                                <p:cTn id="12" presetID="22" presetClass="entr" presetSubtype="8"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left)">
                                      <p:cBhvr>
                                        <p:cTn id="14" dur="500"/>
                                        <p:tgtEl>
                                          <p:spTgt spid="6"/>
                                        </p:tgtEl>
                                      </p:cBhvr>
                                    </p:animEffect>
                                  </p:childTnLst>
                                </p:cTn>
                              </p:par>
                            </p:childTnLst>
                          </p:cTn>
                        </p:par>
                        <p:par>
                          <p:cTn id="15" fill="hold">
                            <p:stCondLst>
                              <p:cond delay="7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6"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accent1"/>
        </a:solid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0B3C623B-AE0D-497C-B113-1EF55E9D559A}"/>
              </a:ext>
            </a:extLst>
          </p:cNvPr>
          <p:cNvPicPr>
            <a:picLocks noChangeAspect="1" noChangeArrowheads="1"/>
          </p:cNvPicPr>
          <p:nvPr/>
        </p:nvPicPr>
        <p:blipFill>
          <a:blip r:embed="rId2">
            <a:duotone>
              <a:prstClr val="black"/>
              <a:schemeClr val="tx2">
                <a:tint val="45000"/>
                <a:satMod val="400000"/>
              </a:schemeClr>
            </a:duotone>
            <a:alphaModFix amt="13000"/>
            <a:extLst>
              <a:ext uri="{BEBA8EAE-BF5A-486C-A8C5-ECC9F3942E4B}">
                <a14:imgProps xmlns:a14="http://schemas.microsoft.com/office/drawing/2010/main">
                  <a14:imgLayer r:embed="rId3">
                    <a14:imgEffect>
                      <a14:colorTemperature colorTemp="15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0" y="0"/>
            <a:ext cx="1219445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C5CCC751-B68C-EF12-FD3C-8C4877BDE3DC}"/>
              </a:ext>
            </a:extLst>
          </p:cNvPr>
          <p:cNvSpPr/>
          <p:nvPr/>
        </p:nvSpPr>
        <p:spPr>
          <a:xfrm>
            <a:off x="0" y="0"/>
            <a:ext cx="6203795" cy="6858000"/>
          </a:xfrm>
          <a:prstGeom prst="rect">
            <a:avLst/>
          </a:prstGeom>
          <a:solidFill>
            <a:schemeClr val="bg2">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08105CF8-0AB6-6327-CDF6-F0B5644B762C}"/>
              </a:ext>
            </a:extLst>
          </p:cNvPr>
          <p:cNvSpPr/>
          <p:nvPr/>
        </p:nvSpPr>
        <p:spPr>
          <a:xfrm>
            <a:off x="0" y="2018371"/>
            <a:ext cx="4616605" cy="511711"/>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83B6DEAA-228B-4221-9DE6-B2215754AC7B}"/>
              </a:ext>
            </a:extLst>
          </p:cNvPr>
          <p:cNvSpPr txBox="1"/>
          <p:nvPr/>
        </p:nvSpPr>
        <p:spPr>
          <a:xfrm>
            <a:off x="679669" y="2134909"/>
            <a:ext cx="3134048" cy="395173"/>
          </a:xfrm>
          <a:prstGeom prst="rect">
            <a:avLst/>
          </a:prstGeom>
          <a:noFill/>
        </p:spPr>
        <p:txBody>
          <a:bodyPr wrap="square" rtlCol="0">
            <a:spAutoFit/>
          </a:bodyPr>
          <a:lstStyle/>
          <a:p>
            <a:pPr>
              <a:lnSpc>
                <a:spcPct val="80000"/>
              </a:lnSpc>
            </a:pPr>
            <a:r>
              <a:rPr lang="en-US" sz="2400" dirty="0">
                <a:solidFill>
                  <a:schemeClr val="bg1"/>
                </a:solidFill>
                <a:latin typeface="Nexa Bold" panose="02000000000000000000" pitchFamily="50" charset="0"/>
              </a:rPr>
              <a:t>Create Custom Records </a:t>
            </a:r>
          </a:p>
        </p:txBody>
      </p:sp>
      <p:sp>
        <p:nvSpPr>
          <p:cNvPr id="6" name="Rectangle 5">
            <a:extLst>
              <a:ext uri="{FF2B5EF4-FFF2-40B4-BE49-F238E27FC236}">
                <a16:creationId xmlns:a16="http://schemas.microsoft.com/office/drawing/2014/main" id="{46AF86D2-933C-44CC-9420-1E8BB40FB9F0}"/>
              </a:ext>
            </a:extLst>
          </p:cNvPr>
          <p:cNvSpPr/>
          <p:nvPr/>
        </p:nvSpPr>
        <p:spPr>
          <a:xfrm>
            <a:off x="679670" y="2772819"/>
            <a:ext cx="3936936" cy="2023503"/>
          </a:xfrm>
          <a:prstGeom prst="rect">
            <a:avLst/>
          </a:prstGeom>
        </p:spPr>
        <p:txBody>
          <a:bodyPr wrap="square">
            <a:spAutoFit/>
          </a:bodyPr>
          <a:lstStyle/>
          <a:p>
            <a:pPr>
              <a:lnSpc>
                <a:spcPct val="130000"/>
              </a:lnSpc>
            </a:pPr>
            <a:r>
              <a:rPr lang="en-US" sz="1400" dirty="0">
                <a:solidFill>
                  <a:schemeClr val="bg1"/>
                </a:solidFill>
                <a:latin typeface="Segoe UI" panose="020B0502040204020203" pitchFamily="34" charset="0"/>
                <a:cs typeface="Segoe UI" panose="020B0502040204020203" pitchFamily="34" charset="0"/>
              </a:rPr>
              <a:t>Custom records might be helpful whenever you require a procedure or functionality not built-in to NetSuite by default. You can design custom fields, lists, and unique connections with other NetSuite records and transactions using dynamic, adaptable building blocks called custom records.</a:t>
            </a:r>
          </a:p>
        </p:txBody>
      </p:sp>
      <p:pic>
        <p:nvPicPr>
          <p:cNvPr id="2" name="Picture 1" descr="Logo, company name&#10;&#10;Description automatically generated">
            <a:extLst>
              <a:ext uri="{FF2B5EF4-FFF2-40B4-BE49-F238E27FC236}">
                <a16:creationId xmlns:a16="http://schemas.microsoft.com/office/drawing/2014/main" id="{3C267AD2-7186-06F1-F10D-ABE32904D55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31944" b="31319"/>
          <a:stretch/>
        </p:blipFill>
        <p:spPr bwMode="auto">
          <a:xfrm>
            <a:off x="679669" y="5881345"/>
            <a:ext cx="1261714" cy="4626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7945468"/>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250"/>
                                        <p:tgtEl>
                                          <p:spTgt spid="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500"/>
                                        <p:tgtEl>
                                          <p:spTgt spid="6"/>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0"/>
              </a:schemeClr>
            </a:gs>
            <a:gs pos="0">
              <a:schemeClr val="accent1">
                <a:lumMod val="45000"/>
                <a:lumOff val="55000"/>
              </a:schemeClr>
            </a:gs>
            <a:gs pos="0">
              <a:schemeClr val="bg1"/>
            </a:gs>
            <a:gs pos="0">
              <a:schemeClr val="accent1">
                <a:lumMod val="50000"/>
              </a:schemeClr>
            </a:gs>
          </a:gsLst>
          <a:lin ang="5400000" scaled="1"/>
        </a:gra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3B6DEAA-228B-4221-9DE6-B2215754AC7B}"/>
              </a:ext>
            </a:extLst>
          </p:cNvPr>
          <p:cNvSpPr txBox="1"/>
          <p:nvPr/>
        </p:nvSpPr>
        <p:spPr>
          <a:xfrm>
            <a:off x="219304" y="1918698"/>
            <a:ext cx="4252283" cy="395173"/>
          </a:xfrm>
          <a:prstGeom prst="rect">
            <a:avLst/>
          </a:prstGeom>
          <a:noFill/>
        </p:spPr>
        <p:txBody>
          <a:bodyPr wrap="square" rtlCol="0">
            <a:spAutoFit/>
          </a:bodyPr>
          <a:lstStyle/>
          <a:p>
            <a:pPr algn="ctr">
              <a:lnSpc>
                <a:spcPct val="80000"/>
              </a:lnSpc>
            </a:pPr>
            <a:r>
              <a:rPr lang="en-US" sz="2400" dirty="0">
                <a:solidFill>
                  <a:schemeClr val="bg1"/>
                </a:solidFill>
                <a:latin typeface="Nexa Bold" panose="02000000000000000000" pitchFamily="50" charset="0"/>
              </a:rPr>
              <a:t>NetSuite Global Search Tips</a:t>
            </a:r>
          </a:p>
        </p:txBody>
      </p:sp>
      <p:sp>
        <p:nvSpPr>
          <p:cNvPr id="6" name="Rectangle 5">
            <a:extLst>
              <a:ext uri="{FF2B5EF4-FFF2-40B4-BE49-F238E27FC236}">
                <a16:creationId xmlns:a16="http://schemas.microsoft.com/office/drawing/2014/main" id="{46AF86D2-933C-44CC-9420-1E8BB40FB9F0}"/>
              </a:ext>
            </a:extLst>
          </p:cNvPr>
          <p:cNvSpPr/>
          <p:nvPr/>
        </p:nvSpPr>
        <p:spPr>
          <a:xfrm>
            <a:off x="631344" y="2389826"/>
            <a:ext cx="3412828" cy="1743426"/>
          </a:xfrm>
          <a:prstGeom prst="rect">
            <a:avLst/>
          </a:prstGeom>
        </p:spPr>
        <p:txBody>
          <a:bodyPr wrap="square">
            <a:spAutoFit/>
          </a:bodyPr>
          <a:lstStyle/>
          <a:p>
            <a:pPr algn="ctr">
              <a:lnSpc>
                <a:spcPct val="130000"/>
              </a:lnSpc>
            </a:pPr>
            <a:r>
              <a:rPr lang="en-US" sz="1400" dirty="0">
                <a:solidFill>
                  <a:schemeClr val="bg1"/>
                </a:solidFill>
                <a:latin typeface="Segoe UI" panose="020B0502040204020203" pitchFamily="34" charset="0"/>
                <a:cs typeface="Segoe UI" panose="020B0502040204020203" pitchFamily="34" charset="0"/>
              </a:rPr>
              <a:t>Everyone like shortcuts, right? Did you know that NetSuite has many obscure shortcuts that can help you avoid making unnecessary clicks? Our NetSuite professionals have put together a few tips and tricks for all NetSuite users.</a:t>
            </a:r>
          </a:p>
        </p:txBody>
      </p:sp>
      <p:sp>
        <p:nvSpPr>
          <p:cNvPr id="4" name="Rectangle 3">
            <a:extLst>
              <a:ext uri="{FF2B5EF4-FFF2-40B4-BE49-F238E27FC236}">
                <a16:creationId xmlns:a16="http://schemas.microsoft.com/office/drawing/2014/main" id="{CD36F0E8-D05D-3451-59E9-104E1950B05A}"/>
              </a:ext>
            </a:extLst>
          </p:cNvPr>
          <p:cNvSpPr/>
          <p:nvPr/>
        </p:nvSpPr>
        <p:spPr>
          <a:xfrm>
            <a:off x="5850677" y="927657"/>
            <a:ext cx="5363736" cy="4824269"/>
          </a:xfrm>
          <a:prstGeom prst="rect">
            <a:avLst/>
          </a:prstGeom>
        </p:spPr>
        <p:txBody>
          <a:bodyPr wrap="square">
            <a:spAutoFit/>
          </a:bodyPr>
          <a:lstStyle/>
          <a:p>
            <a:pPr marL="285750" indent="-285750">
              <a:lnSpc>
                <a:spcPct val="130000"/>
              </a:lnSpc>
              <a:buFont typeface="Wingdings" panose="05000000000000000000" pitchFamily="2" charset="2"/>
              <a:buChar char="ü"/>
            </a:pPr>
            <a:r>
              <a:rPr lang="en-US" sz="1400" dirty="0">
                <a:solidFill>
                  <a:schemeClr val="bg1"/>
                </a:solidFill>
                <a:latin typeface="Segoe UI" panose="020B0502040204020203" pitchFamily="34" charset="0"/>
                <a:cs typeface="Segoe UI" panose="020B0502040204020203" pitchFamily="34" charset="0"/>
              </a:rPr>
              <a:t>Add record type prefixes to global search keywords to limit search results, followed by a colon (:) or a carat ().</a:t>
            </a:r>
          </a:p>
          <a:p>
            <a:pPr marL="285750" indent="-285750">
              <a:lnSpc>
                <a:spcPct val="130000"/>
              </a:lnSpc>
              <a:buFont typeface="Wingdings" panose="05000000000000000000" pitchFamily="2" charset="2"/>
              <a:buChar char="ü"/>
            </a:pPr>
            <a:r>
              <a:rPr lang="en-US" sz="1400" dirty="0">
                <a:solidFill>
                  <a:schemeClr val="bg1"/>
                </a:solidFill>
                <a:latin typeface="Segoe UI" panose="020B0502040204020203" pitchFamily="34" charset="0"/>
                <a:cs typeface="Segoe UI" panose="020B0502040204020203" pitchFamily="34" charset="0"/>
              </a:rPr>
              <a:t>The record will be opened in "Edit" mode if the search prefix's first letter is capitalized; "View" mode if the prefix is entered in lower case.</a:t>
            </a:r>
          </a:p>
          <a:p>
            <a:pPr marL="285750" indent="-285750">
              <a:lnSpc>
                <a:spcPct val="130000"/>
              </a:lnSpc>
              <a:buFont typeface="Wingdings" panose="05000000000000000000" pitchFamily="2" charset="2"/>
              <a:buChar char="ü"/>
            </a:pPr>
            <a:r>
              <a:rPr lang="en-US" sz="1400" dirty="0">
                <a:solidFill>
                  <a:schemeClr val="bg1"/>
                </a:solidFill>
                <a:latin typeface="Segoe UI" panose="020B0502040204020203" pitchFamily="34" charset="0"/>
                <a:cs typeface="Segoe UI" panose="020B0502040204020203" pitchFamily="34" charset="0"/>
              </a:rPr>
              <a:t>For best results, keywords should be at least three characters long and no more than 32 characters.</a:t>
            </a:r>
          </a:p>
          <a:p>
            <a:pPr marL="285750" indent="-285750">
              <a:lnSpc>
                <a:spcPct val="130000"/>
              </a:lnSpc>
              <a:buFont typeface="Wingdings" panose="05000000000000000000" pitchFamily="2" charset="2"/>
              <a:buChar char="ü"/>
            </a:pPr>
            <a:r>
              <a:rPr lang="en-US" sz="1400" dirty="0">
                <a:solidFill>
                  <a:schemeClr val="bg1"/>
                </a:solidFill>
                <a:latin typeface="Segoe UI" panose="020B0502040204020203" pitchFamily="34" charset="0"/>
                <a:cs typeface="Segoe UI" panose="020B0502040204020203" pitchFamily="34" charset="0"/>
              </a:rPr>
              <a:t>Global search defaults to excluding inactive records.</a:t>
            </a:r>
          </a:p>
          <a:p>
            <a:pPr marL="285750" indent="-285750">
              <a:lnSpc>
                <a:spcPct val="130000"/>
              </a:lnSpc>
              <a:buFont typeface="Wingdings" panose="05000000000000000000" pitchFamily="2" charset="2"/>
              <a:buChar char="ü"/>
            </a:pPr>
            <a:r>
              <a:rPr lang="en-US" sz="1400" dirty="0">
                <a:solidFill>
                  <a:schemeClr val="bg1"/>
                </a:solidFill>
                <a:latin typeface="Segoe UI" panose="020B0502040204020203" pitchFamily="34" charset="0"/>
                <a:cs typeface="Segoe UI" panose="020B0502040204020203" pitchFamily="34" charset="0"/>
              </a:rPr>
              <a:t>When utilizing numeric keywords, use the wildcard '%' so that the global search only displays results that match the term.</a:t>
            </a:r>
          </a:p>
          <a:p>
            <a:pPr marL="285750" indent="-285750">
              <a:lnSpc>
                <a:spcPct val="130000"/>
              </a:lnSpc>
              <a:buFont typeface="Wingdings" panose="05000000000000000000" pitchFamily="2" charset="2"/>
              <a:buChar char="ü"/>
            </a:pPr>
            <a:r>
              <a:rPr lang="en-US" sz="1400" dirty="0">
                <a:solidFill>
                  <a:schemeClr val="bg1"/>
                </a:solidFill>
                <a:latin typeface="Segoe UI" panose="020B0502040204020203" pitchFamily="34" charset="0"/>
                <a:cs typeface="Segoe UI" panose="020B0502040204020203" pitchFamily="34" charset="0"/>
              </a:rPr>
              <a:t>Search using quotation marks to get exact text matches (").</a:t>
            </a:r>
          </a:p>
          <a:p>
            <a:pPr marL="285750" indent="-285750">
              <a:lnSpc>
                <a:spcPct val="130000"/>
              </a:lnSpc>
              <a:buFont typeface="Wingdings" panose="05000000000000000000" pitchFamily="2" charset="2"/>
              <a:buChar char="ü"/>
            </a:pPr>
            <a:r>
              <a:rPr lang="en-US" sz="1400" dirty="0">
                <a:solidFill>
                  <a:schemeClr val="bg1"/>
                </a:solidFill>
                <a:latin typeface="Segoe UI" panose="020B0502040204020203" pitchFamily="34" charset="0"/>
                <a:cs typeface="Segoe UI" panose="020B0502040204020203" pitchFamily="34" charset="0"/>
              </a:rPr>
              <a:t>By checking the "Global Search" box on the custom field record, custom fields with the selected Store Values can be searchable globally.</a:t>
            </a:r>
          </a:p>
          <a:p>
            <a:pPr marL="285750" indent="-285750">
              <a:lnSpc>
                <a:spcPct val="130000"/>
              </a:lnSpc>
              <a:buFont typeface="Wingdings" panose="05000000000000000000" pitchFamily="2" charset="2"/>
              <a:buChar char="ü"/>
            </a:pPr>
            <a:r>
              <a:rPr lang="en-US" sz="1400" dirty="0">
                <a:solidFill>
                  <a:schemeClr val="bg1"/>
                </a:solidFill>
                <a:latin typeface="Segoe UI" panose="020B0502040204020203" pitchFamily="34" charset="0"/>
                <a:cs typeface="Segoe UI" panose="020B0502040204020203" pitchFamily="34" charset="0"/>
              </a:rPr>
              <a:t>A record will default be opened in view mode if a search only yields one result. Users can enable a preference that will display the results as though there were several search results.</a:t>
            </a:r>
          </a:p>
        </p:txBody>
      </p:sp>
      <p:pic>
        <p:nvPicPr>
          <p:cNvPr id="2" name="Picture 1" descr="Logo, company name&#10;&#10;Description automatically generated">
            <a:extLst>
              <a:ext uri="{FF2B5EF4-FFF2-40B4-BE49-F238E27FC236}">
                <a16:creationId xmlns:a16="http://schemas.microsoft.com/office/drawing/2014/main" id="{80DE91EE-C18F-62D4-F3C2-2FE862CB61E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1944" b="31319"/>
          <a:stretch/>
        </p:blipFill>
        <p:spPr bwMode="auto">
          <a:xfrm>
            <a:off x="631344" y="5751926"/>
            <a:ext cx="1261714" cy="4626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4015307"/>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 name="Freeform 23"/>
          <p:cNvSpPr>
            <a:spLocks/>
          </p:cNvSpPr>
          <p:nvPr/>
        </p:nvSpPr>
        <p:spPr bwMode="auto">
          <a:xfrm>
            <a:off x="5965779" y="0"/>
            <a:ext cx="6226221" cy="6858000"/>
          </a:xfrm>
          <a:custGeom>
            <a:avLst/>
            <a:gdLst>
              <a:gd name="T0" fmla="*/ 0 w 2720"/>
              <a:gd name="T1" fmla="*/ 2996 h 2996"/>
              <a:gd name="T2" fmla="*/ 2720 w 2720"/>
              <a:gd name="T3" fmla="*/ 2996 h 2996"/>
              <a:gd name="T4" fmla="*/ 2720 w 2720"/>
              <a:gd name="T5" fmla="*/ 0 h 2996"/>
              <a:gd name="T6" fmla="*/ 1080 w 2720"/>
              <a:gd name="T7" fmla="*/ 0 h 2996"/>
              <a:gd name="T8" fmla="*/ 0 w 2720"/>
              <a:gd name="T9" fmla="*/ 2996 h 2996"/>
            </a:gdLst>
            <a:ahLst/>
            <a:cxnLst>
              <a:cxn ang="0">
                <a:pos x="T0" y="T1"/>
              </a:cxn>
              <a:cxn ang="0">
                <a:pos x="T2" y="T3"/>
              </a:cxn>
              <a:cxn ang="0">
                <a:pos x="T4" y="T5"/>
              </a:cxn>
              <a:cxn ang="0">
                <a:pos x="T6" y="T7"/>
              </a:cxn>
              <a:cxn ang="0">
                <a:pos x="T8" y="T9"/>
              </a:cxn>
            </a:cxnLst>
            <a:rect l="0" t="0" r="r" b="b"/>
            <a:pathLst>
              <a:path w="2720" h="2996">
                <a:moveTo>
                  <a:pt x="0" y="2996"/>
                </a:moveTo>
                <a:lnTo>
                  <a:pt x="2720" y="2996"/>
                </a:lnTo>
                <a:lnTo>
                  <a:pt x="2720" y="0"/>
                </a:lnTo>
                <a:lnTo>
                  <a:pt x="1080" y="0"/>
                </a:lnTo>
                <a:lnTo>
                  <a:pt x="0" y="2996"/>
                </a:lnTo>
                <a:close/>
              </a:path>
            </a:pathLst>
          </a:custGeom>
          <a:solidFill>
            <a:schemeClr val="accent1"/>
          </a:solidFill>
          <a:ln w="1588"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5"/>
          <p:cNvSpPr>
            <a:spLocks/>
          </p:cNvSpPr>
          <p:nvPr/>
        </p:nvSpPr>
        <p:spPr bwMode="auto">
          <a:xfrm>
            <a:off x="5965566" y="0"/>
            <a:ext cx="2813245" cy="6858000"/>
          </a:xfrm>
          <a:custGeom>
            <a:avLst/>
            <a:gdLst>
              <a:gd name="T0" fmla="*/ 1080 w 1229"/>
              <a:gd name="T1" fmla="*/ 0 h 2996"/>
              <a:gd name="T2" fmla="*/ 0 w 1229"/>
              <a:gd name="T3" fmla="*/ 2996 h 2996"/>
              <a:gd name="T4" fmla="*/ 149 w 1229"/>
              <a:gd name="T5" fmla="*/ 2996 h 2996"/>
              <a:gd name="T6" fmla="*/ 1229 w 1229"/>
              <a:gd name="T7" fmla="*/ 0 h 2996"/>
              <a:gd name="T8" fmla="*/ 1080 w 1229"/>
              <a:gd name="T9" fmla="*/ 0 h 2996"/>
            </a:gdLst>
            <a:ahLst/>
            <a:cxnLst>
              <a:cxn ang="0">
                <a:pos x="T0" y="T1"/>
              </a:cxn>
              <a:cxn ang="0">
                <a:pos x="T2" y="T3"/>
              </a:cxn>
              <a:cxn ang="0">
                <a:pos x="T4" y="T5"/>
              </a:cxn>
              <a:cxn ang="0">
                <a:pos x="T6" y="T7"/>
              </a:cxn>
              <a:cxn ang="0">
                <a:pos x="T8" y="T9"/>
              </a:cxn>
            </a:cxnLst>
            <a:rect l="0" t="0" r="r" b="b"/>
            <a:pathLst>
              <a:path w="1229" h="2996">
                <a:moveTo>
                  <a:pt x="1080" y="0"/>
                </a:moveTo>
                <a:lnTo>
                  <a:pt x="0" y="2996"/>
                </a:lnTo>
                <a:lnTo>
                  <a:pt x="149" y="2996"/>
                </a:lnTo>
                <a:lnTo>
                  <a:pt x="1229" y="0"/>
                </a:lnTo>
                <a:lnTo>
                  <a:pt x="1080" y="0"/>
                </a:lnTo>
                <a:close/>
              </a:path>
            </a:pathLst>
          </a:custGeom>
          <a:solidFill>
            <a:schemeClr val="accent1">
              <a:lumMod val="60000"/>
              <a:lumOff val="40000"/>
            </a:schemeClr>
          </a:solidFill>
          <a:ln w="1588"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TextBox 14"/>
          <p:cNvSpPr txBox="1"/>
          <p:nvPr/>
        </p:nvSpPr>
        <p:spPr>
          <a:xfrm>
            <a:off x="657992" y="1310257"/>
            <a:ext cx="5584312" cy="2492990"/>
          </a:xfrm>
          <a:prstGeom prst="rect">
            <a:avLst/>
          </a:prstGeom>
          <a:noFill/>
        </p:spPr>
        <p:txBody>
          <a:bodyPr wrap="square" lIns="0" tIns="0" rIns="0" bIns="0" rtlCol="0">
            <a:spAutoFit/>
          </a:bodyPr>
          <a:lstStyle/>
          <a:p>
            <a:pPr algn="ctr"/>
            <a:r>
              <a:rPr lang="en-US" sz="5400" cap="all" spc="93" dirty="0">
                <a:solidFill>
                  <a:schemeClr val="accent1"/>
                </a:solidFill>
                <a:latin typeface="Nexa Bold" panose="02000000000000000000"/>
              </a:rPr>
              <a:t>Five Core Features of NetSuite</a:t>
            </a:r>
            <a:endParaRPr lang="en-US" sz="5400" cap="all" spc="93" dirty="0">
              <a:solidFill>
                <a:schemeClr val="accent2"/>
              </a:solidFill>
              <a:latin typeface="Nexa Bold" panose="02000000000000000000"/>
            </a:endParaRPr>
          </a:p>
        </p:txBody>
      </p:sp>
      <p:cxnSp>
        <p:nvCxnSpPr>
          <p:cNvPr id="18" name="Straight Connector 17"/>
          <p:cNvCxnSpPr>
            <a:cxnSpLocks/>
          </p:cNvCxnSpPr>
          <p:nvPr/>
        </p:nvCxnSpPr>
        <p:spPr>
          <a:xfrm>
            <a:off x="853064" y="4618100"/>
            <a:ext cx="4889368"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2" name="Picture 2" descr="Logo, company name&#10;&#10;Description automatically generated">
            <a:extLst>
              <a:ext uri="{FF2B5EF4-FFF2-40B4-BE49-F238E27FC236}">
                <a16:creationId xmlns:a16="http://schemas.microsoft.com/office/drawing/2014/main" id="{576D38BC-970B-9065-F17C-F7CF1FC33DC9}"/>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34493" b="32820"/>
          <a:stretch/>
        </p:blipFill>
        <p:spPr bwMode="auto">
          <a:xfrm>
            <a:off x="657992" y="5965902"/>
            <a:ext cx="1319593" cy="429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6611575"/>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up)">
                                      <p:cBhvr>
                                        <p:cTn id="7" dur="750"/>
                                        <p:tgtEl>
                                          <p:spTgt spid="23"/>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down)">
                                      <p:cBhvr>
                                        <p:cTn id="11" dur="500"/>
                                        <p:tgtEl>
                                          <p:spTgt spid="24"/>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left)">
                                      <p:cBhvr>
                                        <p:cTn id="15" dur="750"/>
                                        <p:tgtEl>
                                          <p:spTgt spid="15"/>
                                        </p:tgtEl>
                                      </p:cBhvr>
                                    </p:animEffect>
                                  </p:childTnLst>
                                </p:cTn>
                              </p:par>
                            </p:childTnLst>
                          </p:cTn>
                        </p:par>
                        <p:par>
                          <p:cTn id="16" fill="hold">
                            <p:stCondLst>
                              <p:cond delay="2000"/>
                            </p:stCondLst>
                            <p:childTnLst>
                              <p:par>
                                <p:cTn id="17" presetID="10"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Freeform 25"/>
          <p:cNvSpPr>
            <a:spLocks/>
          </p:cNvSpPr>
          <p:nvPr/>
        </p:nvSpPr>
        <p:spPr bwMode="auto">
          <a:xfrm>
            <a:off x="0" y="0"/>
            <a:ext cx="6096000" cy="6858000"/>
          </a:xfrm>
          <a:prstGeom prst="rect">
            <a:avLst/>
          </a:prstGeom>
          <a:solidFill>
            <a:schemeClr val="accent2">
              <a:lumMod val="20000"/>
              <a:lumOff val="80000"/>
            </a:schemeClr>
          </a:solidFill>
          <a:ln>
            <a:noFill/>
            <a:headEnd/>
            <a:tailEnd/>
          </a:ln>
        </p:spPr>
        <p:style>
          <a:lnRef idx="2">
            <a:schemeClr val="accent2"/>
          </a:lnRef>
          <a:fillRef idx="1">
            <a:schemeClr val="lt1"/>
          </a:fillRef>
          <a:effectRef idx="0">
            <a:schemeClr val="accent2"/>
          </a:effectRef>
          <a:fontRef idx="minor">
            <a:schemeClr val="dk1"/>
          </a:fontRef>
        </p:style>
        <p:txBody>
          <a:bodyPr vert="horz" wrap="square" lIns="121920" tIns="60960" rIns="121920" bIns="60960" numCol="1" anchor="t" anchorCtr="0" compatLnSpc="1">
            <a:prstTxWarp prst="textNoShape">
              <a:avLst/>
            </a:prstTxWarp>
          </a:bodyPr>
          <a:lstStyle/>
          <a:p>
            <a:endParaRPr lang="en-US" sz="2400" dirty="0"/>
          </a:p>
        </p:txBody>
      </p:sp>
      <p:sp>
        <p:nvSpPr>
          <p:cNvPr id="4" name="TextBox 3"/>
          <p:cNvSpPr txBox="1"/>
          <p:nvPr/>
        </p:nvSpPr>
        <p:spPr>
          <a:xfrm>
            <a:off x="776085" y="2267047"/>
            <a:ext cx="4554198" cy="2913618"/>
          </a:xfrm>
          <a:prstGeom prst="rect">
            <a:avLst/>
          </a:prstGeom>
          <a:noFill/>
        </p:spPr>
        <p:txBody>
          <a:bodyPr wrap="square" lIns="0" tIns="0" rIns="0" bIns="0" rtlCol="0">
            <a:spAutoFit/>
          </a:bodyPr>
          <a:lstStyle/>
          <a:p>
            <a:pPr>
              <a:lnSpc>
                <a:spcPct val="150000"/>
              </a:lnSpc>
              <a:spcAft>
                <a:spcPts val="1600"/>
              </a:spcAft>
            </a:pPr>
            <a:r>
              <a:rPr lang="en-US" sz="1600" dirty="0">
                <a:solidFill>
                  <a:schemeClr val="accent2">
                    <a:lumMod val="50000"/>
                  </a:schemeClr>
                </a:solidFill>
              </a:rPr>
              <a:t>NetSuite allows any corporation to run its entire business from one platform. Rather than using different software for finance, supply chain, manufacturing, HR, and ecommerce, NetSuite combines them into one system using one database. Employees may simply log on to monitor the status and performance of any operation component with a few clicks.</a:t>
            </a:r>
          </a:p>
        </p:txBody>
      </p:sp>
      <p:sp>
        <p:nvSpPr>
          <p:cNvPr id="7" name="TextBox 6"/>
          <p:cNvSpPr txBox="1"/>
          <p:nvPr/>
        </p:nvSpPr>
        <p:spPr>
          <a:xfrm>
            <a:off x="776085" y="1308181"/>
            <a:ext cx="4984872" cy="897682"/>
          </a:xfrm>
          <a:prstGeom prst="rect">
            <a:avLst/>
          </a:prstGeom>
          <a:noFill/>
        </p:spPr>
        <p:txBody>
          <a:bodyPr wrap="square" lIns="0" tIns="0" rIns="0" bIns="0" rtlCol="0">
            <a:spAutoFit/>
          </a:bodyPr>
          <a:lstStyle/>
          <a:p>
            <a:pPr>
              <a:lnSpc>
                <a:spcPts val="3467"/>
              </a:lnSpc>
            </a:pPr>
            <a:r>
              <a:rPr lang="en-US" sz="3467" cap="all" spc="93" dirty="0">
                <a:solidFill>
                  <a:schemeClr val="accent2">
                    <a:lumMod val="50000"/>
                  </a:schemeClr>
                </a:solidFill>
                <a:latin typeface="Nexa Bold" panose="02000000000000000000"/>
              </a:rPr>
              <a:t>Unified view of the business</a:t>
            </a:r>
          </a:p>
        </p:txBody>
      </p:sp>
      <p:sp>
        <p:nvSpPr>
          <p:cNvPr id="6" name="TextBox 5">
            <a:extLst>
              <a:ext uri="{FF2B5EF4-FFF2-40B4-BE49-F238E27FC236}">
                <a16:creationId xmlns:a16="http://schemas.microsoft.com/office/drawing/2014/main" id="{CFE69714-6D62-1863-9034-EEE31C458B93}"/>
              </a:ext>
            </a:extLst>
          </p:cNvPr>
          <p:cNvSpPr txBox="1"/>
          <p:nvPr/>
        </p:nvSpPr>
        <p:spPr>
          <a:xfrm>
            <a:off x="6467708" y="2186910"/>
            <a:ext cx="4948208" cy="3275384"/>
          </a:xfrm>
          <a:prstGeom prst="rect">
            <a:avLst/>
          </a:prstGeom>
          <a:noFill/>
        </p:spPr>
        <p:txBody>
          <a:bodyPr wrap="square" lIns="0" tIns="0" rIns="0" bIns="0" rtlCol="0">
            <a:spAutoFit/>
          </a:bodyPr>
          <a:lstStyle/>
          <a:p>
            <a:pPr>
              <a:lnSpc>
                <a:spcPct val="150000"/>
              </a:lnSpc>
              <a:spcAft>
                <a:spcPts val="1600"/>
              </a:spcAft>
            </a:pPr>
            <a:r>
              <a:rPr lang="en-US" sz="1600" dirty="0">
                <a:solidFill>
                  <a:schemeClr val="accent2">
                    <a:lumMod val="50000"/>
                  </a:schemeClr>
                </a:solidFill>
              </a:rPr>
              <a:t>NetSuite applications pull data from and feed information into the central database to prevent information from being split across multiple databases. NetSuite's built-in modules remove the need for unreliable or insufficiently dynamic third-party integrations. The unified architecture delivers a consistent user experience across all modules, lowering training time and enabling people to become productive. </a:t>
            </a:r>
          </a:p>
        </p:txBody>
      </p:sp>
      <p:sp>
        <p:nvSpPr>
          <p:cNvPr id="9" name="TextBox 8">
            <a:extLst>
              <a:ext uri="{FF2B5EF4-FFF2-40B4-BE49-F238E27FC236}">
                <a16:creationId xmlns:a16="http://schemas.microsoft.com/office/drawing/2014/main" id="{22FB307F-ABD9-3CEC-05D6-537956BF094B}"/>
              </a:ext>
            </a:extLst>
          </p:cNvPr>
          <p:cNvSpPr txBox="1"/>
          <p:nvPr/>
        </p:nvSpPr>
        <p:spPr>
          <a:xfrm>
            <a:off x="6467708" y="1308181"/>
            <a:ext cx="4948208" cy="454035"/>
          </a:xfrm>
          <a:prstGeom prst="rect">
            <a:avLst/>
          </a:prstGeom>
          <a:noFill/>
        </p:spPr>
        <p:txBody>
          <a:bodyPr wrap="square" lIns="0" tIns="0" rIns="0" bIns="0" rtlCol="0">
            <a:spAutoFit/>
          </a:bodyPr>
          <a:lstStyle/>
          <a:p>
            <a:pPr>
              <a:lnSpc>
                <a:spcPts val="3467"/>
              </a:lnSpc>
            </a:pPr>
            <a:r>
              <a:rPr lang="en-US" sz="3467" cap="all" spc="93" dirty="0">
                <a:solidFill>
                  <a:schemeClr val="accent2">
                    <a:lumMod val="50000"/>
                  </a:schemeClr>
                </a:solidFill>
                <a:latin typeface="Nexa Bold" panose="02000000000000000000"/>
              </a:rPr>
              <a:t>Native integrations</a:t>
            </a:r>
          </a:p>
        </p:txBody>
      </p:sp>
      <p:pic>
        <p:nvPicPr>
          <p:cNvPr id="3" name="Picture 2" descr="Logo, company name&#10;&#10;Description automatically generated">
            <a:extLst>
              <a:ext uri="{FF2B5EF4-FFF2-40B4-BE49-F238E27FC236}">
                <a16:creationId xmlns:a16="http://schemas.microsoft.com/office/drawing/2014/main" id="{C6305A03-31CF-569C-A57A-B16717F1AC2A}"/>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34493" b="32820"/>
          <a:stretch/>
        </p:blipFill>
        <p:spPr bwMode="auto">
          <a:xfrm>
            <a:off x="776085" y="6010507"/>
            <a:ext cx="1319593" cy="429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4450085"/>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750"/>
                                        <p:tgtEl>
                                          <p:spTgt spid="7"/>
                                        </p:tgtEl>
                                      </p:cBhvr>
                                    </p:animEffect>
                                  </p:childTnLst>
                                </p:cTn>
                              </p:par>
                            </p:childTnLst>
                          </p:cTn>
                        </p:par>
                        <p:par>
                          <p:cTn id="12" fill="hold">
                            <p:stCondLst>
                              <p:cond delay="1250"/>
                            </p:stCondLst>
                            <p:childTnLst>
                              <p:par>
                                <p:cTn id="13" presetID="10"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750"/>
                                        <p:tgtEl>
                                          <p:spTgt spid="9"/>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7" grpId="0"/>
      <p:bldP spid="6" grpId="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Freeform 23"/>
          <p:cNvSpPr>
            <a:spLocks/>
          </p:cNvSpPr>
          <p:nvPr/>
        </p:nvSpPr>
        <p:spPr bwMode="auto">
          <a:xfrm flipH="1">
            <a:off x="0" y="0"/>
            <a:ext cx="6226221" cy="6858000"/>
          </a:xfrm>
          <a:custGeom>
            <a:avLst/>
            <a:gdLst>
              <a:gd name="T0" fmla="*/ 0 w 2720"/>
              <a:gd name="T1" fmla="*/ 2996 h 2996"/>
              <a:gd name="T2" fmla="*/ 2720 w 2720"/>
              <a:gd name="T3" fmla="*/ 2996 h 2996"/>
              <a:gd name="T4" fmla="*/ 2720 w 2720"/>
              <a:gd name="T5" fmla="*/ 0 h 2996"/>
              <a:gd name="T6" fmla="*/ 1080 w 2720"/>
              <a:gd name="T7" fmla="*/ 0 h 2996"/>
              <a:gd name="T8" fmla="*/ 0 w 2720"/>
              <a:gd name="T9" fmla="*/ 2996 h 2996"/>
            </a:gdLst>
            <a:ahLst/>
            <a:cxnLst>
              <a:cxn ang="0">
                <a:pos x="T0" y="T1"/>
              </a:cxn>
              <a:cxn ang="0">
                <a:pos x="T2" y="T3"/>
              </a:cxn>
              <a:cxn ang="0">
                <a:pos x="T4" y="T5"/>
              </a:cxn>
              <a:cxn ang="0">
                <a:pos x="T6" y="T7"/>
              </a:cxn>
              <a:cxn ang="0">
                <a:pos x="T8" y="T9"/>
              </a:cxn>
            </a:cxnLst>
            <a:rect l="0" t="0" r="r" b="b"/>
            <a:pathLst>
              <a:path w="2720" h="2996">
                <a:moveTo>
                  <a:pt x="0" y="2996"/>
                </a:moveTo>
                <a:lnTo>
                  <a:pt x="2720" y="2996"/>
                </a:lnTo>
                <a:lnTo>
                  <a:pt x="2720" y="0"/>
                </a:lnTo>
                <a:lnTo>
                  <a:pt x="1080" y="0"/>
                </a:lnTo>
                <a:lnTo>
                  <a:pt x="0" y="2996"/>
                </a:lnTo>
                <a:close/>
              </a:path>
            </a:pathLst>
          </a:custGeom>
          <a:solidFill>
            <a:schemeClr val="accent1"/>
          </a:solidFill>
          <a:ln w="1588"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sp>
        <p:nvSpPr>
          <p:cNvPr id="19" name="Freeform 25"/>
          <p:cNvSpPr>
            <a:spLocks/>
          </p:cNvSpPr>
          <p:nvPr/>
        </p:nvSpPr>
        <p:spPr bwMode="auto">
          <a:xfrm flipH="1">
            <a:off x="3412976" y="0"/>
            <a:ext cx="2813245" cy="6858000"/>
          </a:xfrm>
          <a:custGeom>
            <a:avLst/>
            <a:gdLst>
              <a:gd name="T0" fmla="*/ 1080 w 1229"/>
              <a:gd name="T1" fmla="*/ 0 h 2996"/>
              <a:gd name="T2" fmla="*/ 0 w 1229"/>
              <a:gd name="T3" fmla="*/ 2996 h 2996"/>
              <a:gd name="T4" fmla="*/ 149 w 1229"/>
              <a:gd name="T5" fmla="*/ 2996 h 2996"/>
              <a:gd name="T6" fmla="*/ 1229 w 1229"/>
              <a:gd name="T7" fmla="*/ 0 h 2996"/>
              <a:gd name="T8" fmla="*/ 1080 w 1229"/>
              <a:gd name="T9" fmla="*/ 0 h 2996"/>
            </a:gdLst>
            <a:ahLst/>
            <a:cxnLst>
              <a:cxn ang="0">
                <a:pos x="T0" y="T1"/>
              </a:cxn>
              <a:cxn ang="0">
                <a:pos x="T2" y="T3"/>
              </a:cxn>
              <a:cxn ang="0">
                <a:pos x="T4" y="T5"/>
              </a:cxn>
              <a:cxn ang="0">
                <a:pos x="T6" y="T7"/>
              </a:cxn>
              <a:cxn ang="0">
                <a:pos x="T8" y="T9"/>
              </a:cxn>
            </a:cxnLst>
            <a:rect l="0" t="0" r="r" b="b"/>
            <a:pathLst>
              <a:path w="1229" h="2996">
                <a:moveTo>
                  <a:pt x="1080" y="0"/>
                </a:moveTo>
                <a:lnTo>
                  <a:pt x="0" y="2996"/>
                </a:lnTo>
                <a:lnTo>
                  <a:pt x="149" y="2996"/>
                </a:lnTo>
                <a:lnTo>
                  <a:pt x="1229" y="0"/>
                </a:lnTo>
                <a:lnTo>
                  <a:pt x="1080" y="0"/>
                </a:lnTo>
                <a:close/>
              </a:path>
            </a:pathLst>
          </a:custGeom>
          <a:solidFill>
            <a:schemeClr val="accent1">
              <a:lumMod val="60000"/>
              <a:lumOff val="40000"/>
            </a:schemeClr>
          </a:solidFill>
          <a:ln w="1588"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sp>
        <p:nvSpPr>
          <p:cNvPr id="9" name="TextBox 8"/>
          <p:cNvSpPr txBox="1"/>
          <p:nvPr/>
        </p:nvSpPr>
        <p:spPr>
          <a:xfrm>
            <a:off x="6226221" y="2113020"/>
            <a:ext cx="4703104" cy="2906052"/>
          </a:xfrm>
          <a:prstGeom prst="rect">
            <a:avLst/>
          </a:prstGeom>
          <a:noFill/>
        </p:spPr>
        <p:txBody>
          <a:bodyPr wrap="square" lIns="0" tIns="0" rIns="0" bIns="0" rtlCol="0">
            <a:spAutoFit/>
          </a:bodyPr>
          <a:lstStyle/>
          <a:p>
            <a:pPr>
              <a:lnSpc>
                <a:spcPct val="150000"/>
              </a:lnSpc>
              <a:spcAft>
                <a:spcPts val="1600"/>
              </a:spcAft>
            </a:pPr>
            <a:r>
              <a:rPr lang="en-US" sz="1600" dirty="0">
                <a:solidFill>
                  <a:schemeClr val="accent1"/>
                </a:solidFill>
              </a:rPr>
              <a:t>NetSuite was created and optimized for the cloud. Many “cloud” ERP programs are hybrid cloud—essentially, on-site software modified for internet access. Such programs suffer the same difficulties as traditional systems, including version lock, sluggish upgrades, and lack of scalability. NetSuite is a multi-tenant, vendor-managed cloud solution with unlimited potential for expansion.</a:t>
            </a:r>
          </a:p>
        </p:txBody>
      </p:sp>
      <p:sp>
        <p:nvSpPr>
          <p:cNvPr id="16" name="TextBox 15"/>
          <p:cNvSpPr txBox="1"/>
          <p:nvPr/>
        </p:nvSpPr>
        <p:spPr>
          <a:xfrm>
            <a:off x="6226221" y="1480571"/>
            <a:ext cx="3471712" cy="474489"/>
          </a:xfrm>
          <a:prstGeom prst="rect">
            <a:avLst/>
          </a:prstGeom>
          <a:noFill/>
        </p:spPr>
        <p:txBody>
          <a:bodyPr wrap="square" lIns="0" tIns="0" rIns="0" bIns="0" rtlCol="0">
            <a:spAutoFit/>
          </a:bodyPr>
          <a:lstStyle/>
          <a:p>
            <a:pPr>
              <a:lnSpc>
                <a:spcPts val="3733"/>
              </a:lnSpc>
            </a:pPr>
            <a:r>
              <a:rPr lang="en-US" sz="3733" cap="all" spc="93" dirty="0">
                <a:solidFill>
                  <a:schemeClr val="accent1"/>
                </a:solidFill>
                <a:latin typeface="+mj-lt"/>
              </a:rPr>
              <a:t>True</a:t>
            </a:r>
            <a:r>
              <a:rPr lang="en-US" sz="3733" cap="all" spc="93" dirty="0">
                <a:solidFill>
                  <a:schemeClr val="accent1"/>
                </a:solidFill>
                <a:latin typeface="Lato Black" panose="020F0A02020204030203" pitchFamily="34" charset="0"/>
              </a:rPr>
              <a:t> </a:t>
            </a:r>
            <a:r>
              <a:rPr lang="en-US" sz="3733" cap="all" spc="93" dirty="0">
                <a:solidFill>
                  <a:schemeClr val="accent1"/>
                </a:solidFill>
                <a:latin typeface="+mj-lt"/>
              </a:rPr>
              <a:t>Cloud</a:t>
            </a:r>
          </a:p>
        </p:txBody>
      </p:sp>
      <p:pic>
        <p:nvPicPr>
          <p:cNvPr id="2" name="Picture 2" descr="Logo, company name&#10;&#10;Description automatically generated">
            <a:extLst>
              <a:ext uri="{FF2B5EF4-FFF2-40B4-BE49-F238E27FC236}">
                <a16:creationId xmlns:a16="http://schemas.microsoft.com/office/drawing/2014/main" id="{C7E7728F-2574-FED7-4D02-51C1287DE7E1}"/>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34493" b="32820"/>
          <a:stretch/>
        </p:blipFill>
        <p:spPr bwMode="auto">
          <a:xfrm>
            <a:off x="10099286" y="5954751"/>
            <a:ext cx="1319593" cy="429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2893185"/>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up)">
                                      <p:cBhvr>
                                        <p:cTn id="7" dur="750"/>
                                        <p:tgtEl>
                                          <p:spTgt spid="18"/>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left)">
                                      <p:cBhvr>
                                        <p:cTn id="15" dur="750"/>
                                        <p:tgtEl>
                                          <p:spTgt spid="16"/>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9" grpId="0"/>
      <p:bldP spid="16"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Freeform 25"/>
          <p:cNvSpPr>
            <a:spLocks/>
          </p:cNvSpPr>
          <p:nvPr/>
        </p:nvSpPr>
        <p:spPr bwMode="auto">
          <a:xfrm>
            <a:off x="8964798" y="0"/>
            <a:ext cx="2813245" cy="6858000"/>
          </a:xfrm>
          <a:custGeom>
            <a:avLst/>
            <a:gdLst>
              <a:gd name="T0" fmla="*/ 1080 w 1229"/>
              <a:gd name="T1" fmla="*/ 0 h 2996"/>
              <a:gd name="T2" fmla="*/ 0 w 1229"/>
              <a:gd name="T3" fmla="*/ 2996 h 2996"/>
              <a:gd name="T4" fmla="*/ 149 w 1229"/>
              <a:gd name="T5" fmla="*/ 2996 h 2996"/>
              <a:gd name="T6" fmla="*/ 1229 w 1229"/>
              <a:gd name="T7" fmla="*/ 0 h 2996"/>
              <a:gd name="T8" fmla="*/ 1080 w 1229"/>
              <a:gd name="T9" fmla="*/ 0 h 2996"/>
            </a:gdLst>
            <a:ahLst/>
            <a:cxnLst>
              <a:cxn ang="0">
                <a:pos x="T0" y="T1"/>
              </a:cxn>
              <a:cxn ang="0">
                <a:pos x="T2" y="T3"/>
              </a:cxn>
              <a:cxn ang="0">
                <a:pos x="T4" y="T5"/>
              </a:cxn>
              <a:cxn ang="0">
                <a:pos x="T6" y="T7"/>
              </a:cxn>
              <a:cxn ang="0">
                <a:pos x="T8" y="T9"/>
              </a:cxn>
            </a:cxnLst>
            <a:rect l="0" t="0" r="r" b="b"/>
            <a:pathLst>
              <a:path w="1229" h="2996">
                <a:moveTo>
                  <a:pt x="1080" y="0"/>
                </a:moveTo>
                <a:lnTo>
                  <a:pt x="0" y="2996"/>
                </a:lnTo>
                <a:lnTo>
                  <a:pt x="149" y="2996"/>
                </a:lnTo>
                <a:lnTo>
                  <a:pt x="1229" y="0"/>
                </a:lnTo>
                <a:lnTo>
                  <a:pt x="1080" y="0"/>
                </a:lnTo>
                <a:close/>
              </a:path>
            </a:pathLst>
          </a:custGeom>
          <a:solidFill>
            <a:schemeClr val="accent1">
              <a:lumMod val="60000"/>
              <a:lumOff val="40000"/>
            </a:schemeClr>
          </a:solidFill>
          <a:ln w="1588"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Roboto" panose="02000000000000000000" pitchFamily="2" charset="0"/>
              <a:ea typeface="Roboto" panose="02000000000000000000" pitchFamily="2" charset="0"/>
            </a:endParaRPr>
          </a:p>
        </p:txBody>
      </p:sp>
      <p:sp>
        <p:nvSpPr>
          <p:cNvPr id="15" name="TextBox 14"/>
          <p:cNvSpPr txBox="1"/>
          <p:nvPr/>
        </p:nvSpPr>
        <p:spPr>
          <a:xfrm>
            <a:off x="846343" y="1812195"/>
            <a:ext cx="6242614" cy="1155253"/>
          </a:xfrm>
          <a:prstGeom prst="rect">
            <a:avLst/>
          </a:prstGeom>
          <a:noFill/>
        </p:spPr>
        <p:txBody>
          <a:bodyPr wrap="square" lIns="0" tIns="0" rIns="0" bIns="0" rtlCol="0">
            <a:spAutoFit/>
          </a:bodyPr>
          <a:lstStyle/>
          <a:p>
            <a:pPr>
              <a:lnSpc>
                <a:spcPts val="4533"/>
              </a:lnSpc>
            </a:pPr>
            <a:r>
              <a:rPr lang="en-US" sz="4533" cap="all" spc="93" dirty="0">
                <a:solidFill>
                  <a:schemeClr val="accent1"/>
                </a:solidFill>
                <a:latin typeface="Roboto" panose="02000000000000000000" pitchFamily="2" charset="0"/>
                <a:ea typeface="Roboto" panose="02000000000000000000" pitchFamily="2" charset="0"/>
              </a:rPr>
              <a:t>Deep reporting capabilities</a:t>
            </a:r>
            <a:endParaRPr lang="en-US" sz="4533" cap="all" spc="93" dirty="0">
              <a:solidFill>
                <a:schemeClr val="accent2"/>
              </a:solidFill>
              <a:latin typeface="Roboto" panose="02000000000000000000" pitchFamily="2" charset="0"/>
              <a:ea typeface="Roboto" panose="02000000000000000000" pitchFamily="2" charset="0"/>
            </a:endParaRPr>
          </a:p>
        </p:txBody>
      </p:sp>
      <p:sp>
        <p:nvSpPr>
          <p:cNvPr id="19" name="TextBox 18"/>
          <p:cNvSpPr txBox="1"/>
          <p:nvPr/>
        </p:nvSpPr>
        <p:spPr>
          <a:xfrm>
            <a:off x="846343" y="3215825"/>
            <a:ext cx="4847920" cy="2134174"/>
          </a:xfrm>
          <a:prstGeom prst="rect">
            <a:avLst/>
          </a:prstGeom>
          <a:noFill/>
        </p:spPr>
        <p:txBody>
          <a:bodyPr wrap="square" lIns="0" tIns="0" rIns="0" bIns="0" rtlCol="0">
            <a:spAutoFit/>
          </a:bodyPr>
          <a:lstStyle/>
          <a:p>
            <a:pPr>
              <a:lnSpc>
                <a:spcPts val="2133"/>
              </a:lnSpc>
            </a:pPr>
            <a:r>
              <a:rPr lang="en-US" sz="1467" cap="all" spc="27" dirty="0">
                <a:solidFill>
                  <a:schemeClr val="accent1"/>
                </a:solidFill>
                <a:ea typeface="Roboto" panose="02000000000000000000" pitchFamily="2" charset="0"/>
              </a:rPr>
              <a:t>NetSuite’s extensive reporting capabilities are fueled by the data flowing from departments and business units into the platform. Thanks to the system's built-in reporting tools, users can obtain reports on anything they want to measure or understand. NetSuite also gives employees, managers, and executives quick information via role-based dashboards.</a:t>
            </a:r>
          </a:p>
        </p:txBody>
      </p:sp>
      <p:pic>
        <p:nvPicPr>
          <p:cNvPr id="2" name="Picture 2" descr="Logo, company name&#10;&#10;Description automatically generated">
            <a:extLst>
              <a:ext uri="{FF2B5EF4-FFF2-40B4-BE49-F238E27FC236}">
                <a16:creationId xmlns:a16="http://schemas.microsoft.com/office/drawing/2014/main" id="{E2604826-2575-CEDB-1CBA-40D0D77A8860}"/>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34493" b="32820"/>
          <a:stretch/>
        </p:blipFill>
        <p:spPr bwMode="auto">
          <a:xfrm>
            <a:off x="846343" y="345687"/>
            <a:ext cx="1319593" cy="429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2044320"/>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750"/>
                                        <p:tgtEl>
                                          <p:spTgt spid="15"/>
                                        </p:tgtEl>
                                      </p:cBhvr>
                                    </p:animEffect>
                                  </p:childTnLst>
                                </p:cTn>
                              </p:par>
                            </p:childTnLst>
                          </p:cTn>
                        </p:par>
                        <p:par>
                          <p:cTn id="12" fill="hold">
                            <p:stCondLst>
                              <p:cond delay="1250"/>
                            </p:stCondLst>
                            <p:childTnLst>
                              <p:par>
                                <p:cTn id="13" presetID="10" presetClass="entr" presetSubtype="0"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P spid="19"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3B487D2-DF49-69F2-76E4-C71F4CF72930}"/>
              </a:ext>
            </a:extLst>
          </p:cNvPr>
          <p:cNvGrpSpPr/>
          <p:nvPr/>
        </p:nvGrpSpPr>
        <p:grpSpPr>
          <a:xfrm>
            <a:off x="5922740" y="963004"/>
            <a:ext cx="4771279" cy="4401975"/>
            <a:chOff x="5855833" y="795735"/>
            <a:chExt cx="4771279" cy="4401975"/>
          </a:xfrm>
        </p:grpSpPr>
        <p:sp>
          <p:nvSpPr>
            <p:cNvPr id="33" name="TextBox 32">
              <a:extLst>
                <a:ext uri="{FF2B5EF4-FFF2-40B4-BE49-F238E27FC236}">
                  <a16:creationId xmlns:a16="http://schemas.microsoft.com/office/drawing/2014/main" id="{01F897F4-86B0-265C-8530-953EEB6F8A86}"/>
                </a:ext>
              </a:extLst>
            </p:cNvPr>
            <p:cNvSpPr txBox="1"/>
            <p:nvPr/>
          </p:nvSpPr>
          <p:spPr>
            <a:xfrm>
              <a:off x="5855833" y="795735"/>
              <a:ext cx="2239953" cy="698012"/>
            </a:xfrm>
            <a:prstGeom prst="rect">
              <a:avLst/>
            </a:prstGeom>
            <a:noFill/>
          </p:spPr>
          <p:txBody>
            <a:bodyPr wrap="square" rtlCol="0">
              <a:spAutoFit/>
            </a:bodyPr>
            <a:lstStyle/>
            <a:p>
              <a:pPr algn="ctr">
                <a:lnSpc>
                  <a:spcPct val="80000"/>
                </a:lnSpc>
              </a:pPr>
              <a:r>
                <a:rPr lang="en-US" sz="4800" spc="-150" dirty="0">
                  <a:gradFill>
                    <a:gsLst>
                      <a:gs pos="0">
                        <a:schemeClr val="accent2"/>
                      </a:gs>
                      <a:gs pos="90000">
                        <a:schemeClr val="accent1"/>
                      </a:gs>
                    </a:gsLst>
                    <a:lin ang="2700000" scaled="1"/>
                  </a:gradFill>
                  <a:latin typeface="Nexa Bold" panose="02000000000000000000" pitchFamily="50" charset="0"/>
                </a:rPr>
                <a:t>Agenda</a:t>
              </a:r>
            </a:p>
          </p:txBody>
        </p:sp>
        <p:sp>
          <p:nvSpPr>
            <p:cNvPr id="54" name="Rectangle 53">
              <a:extLst>
                <a:ext uri="{FF2B5EF4-FFF2-40B4-BE49-F238E27FC236}">
                  <a16:creationId xmlns:a16="http://schemas.microsoft.com/office/drawing/2014/main" id="{B68E0F16-E535-64F9-BA29-AA19F92ADC03}"/>
                </a:ext>
              </a:extLst>
            </p:cNvPr>
            <p:cNvSpPr/>
            <p:nvPr/>
          </p:nvSpPr>
          <p:spPr>
            <a:xfrm>
              <a:off x="6096000" y="1493747"/>
              <a:ext cx="4531112" cy="3703963"/>
            </a:xfrm>
            <a:prstGeom prst="rect">
              <a:avLst/>
            </a:prstGeom>
          </p:spPr>
          <p:txBody>
            <a:bodyPr wrap="square">
              <a:spAutoFit/>
            </a:bodyPr>
            <a:lstStyle/>
            <a:p>
              <a:pPr marL="285750" indent="-285750">
                <a:lnSpc>
                  <a:spcPct val="130000"/>
                </a:lnSpc>
                <a:buFont typeface="Courier New" panose="02070309020205020404" pitchFamily="49" charset="0"/>
                <a:buChar char="o"/>
              </a:pPr>
              <a:r>
                <a:rPr lang="en-US" sz="1400" dirty="0">
                  <a:solidFill>
                    <a:schemeClr val="accent1"/>
                  </a:solidFill>
                  <a:latin typeface="Segoe UI" panose="020B0502040204020203" pitchFamily="34" charset="0"/>
                  <a:cs typeface="Segoe UI" panose="020B0502040204020203" pitchFamily="34" charset="0"/>
                </a:rPr>
                <a:t>Understanding NetSuite</a:t>
              </a:r>
            </a:p>
            <a:p>
              <a:pPr marL="285750" indent="-285750">
                <a:lnSpc>
                  <a:spcPct val="130000"/>
                </a:lnSpc>
                <a:buFont typeface="Courier New" panose="02070309020205020404" pitchFamily="49" charset="0"/>
                <a:buChar char="o"/>
              </a:pPr>
              <a:r>
                <a:rPr lang="en-US" sz="1400" dirty="0">
                  <a:solidFill>
                    <a:schemeClr val="accent1"/>
                  </a:solidFill>
                  <a:latin typeface="Segoe UI" panose="020B0502040204020203" pitchFamily="34" charset="0"/>
                  <a:cs typeface="Segoe UI" panose="020B0502040204020203" pitchFamily="34" charset="0"/>
                </a:rPr>
                <a:t>How Does NetSuite Work?</a:t>
              </a:r>
            </a:p>
            <a:p>
              <a:pPr marL="285750" indent="-285750">
                <a:lnSpc>
                  <a:spcPct val="130000"/>
                </a:lnSpc>
                <a:buFont typeface="Courier New" panose="02070309020205020404" pitchFamily="49" charset="0"/>
                <a:buChar char="o"/>
              </a:pPr>
              <a:r>
                <a:rPr lang="en-US" sz="1400" dirty="0">
                  <a:solidFill>
                    <a:schemeClr val="accent1"/>
                  </a:solidFill>
                  <a:latin typeface="Segoe UI" panose="020B0502040204020203" pitchFamily="34" charset="0"/>
                  <a:cs typeface="Segoe UI" panose="020B0502040204020203" pitchFamily="34" charset="0"/>
                </a:rPr>
                <a:t>Is NetSuite Easy to Use?</a:t>
              </a:r>
            </a:p>
            <a:p>
              <a:pPr marL="285750" indent="-285750">
                <a:lnSpc>
                  <a:spcPct val="130000"/>
                </a:lnSpc>
                <a:buFont typeface="Courier New" panose="02070309020205020404" pitchFamily="49" charset="0"/>
                <a:buChar char="o"/>
              </a:pPr>
              <a:r>
                <a:rPr lang="en-US" sz="1400" dirty="0">
                  <a:solidFill>
                    <a:schemeClr val="accent1"/>
                  </a:solidFill>
                  <a:latin typeface="Segoe UI" panose="020B0502040204020203" pitchFamily="34" charset="0"/>
                  <a:cs typeface="Segoe UI" panose="020B0502040204020203" pitchFamily="34" charset="0"/>
                </a:rPr>
                <a:t>Five core features of NetSuite</a:t>
              </a:r>
            </a:p>
            <a:p>
              <a:pPr marL="285750" indent="-285750">
                <a:lnSpc>
                  <a:spcPct val="130000"/>
                </a:lnSpc>
                <a:buFont typeface="Courier New" panose="02070309020205020404" pitchFamily="49" charset="0"/>
                <a:buChar char="o"/>
              </a:pPr>
              <a:r>
                <a:rPr lang="en-US" sz="1400" dirty="0">
                  <a:solidFill>
                    <a:schemeClr val="accent1"/>
                  </a:solidFill>
                  <a:latin typeface="Segoe UI" panose="020B0502040204020203" pitchFamily="34" charset="0"/>
                  <a:cs typeface="Segoe UI" panose="020B0502040204020203" pitchFamily="34" charset="0"/>
                </a:rPr>
                <a:t>Products Overview</a:t>
              </a:r>
            </a:p>
            <a:p>
              <a:pPr marL="285750" indent="-285750">
                <a:lnSpc>
                  <a:spcPct val="130000"/>
                </a:lnSpc>
                <a:buFont typeface="Courier New" panose="02070309020205020404" pitchFamily="49" charset="0"/>
                <a:buChar char="o"/>
              </a:pPr>
              <a:r>
                <a:rPr lang="en-US" sz="1400" dirty="0">
                  <a:solidFill>
                    <a:schemeClr val="accent1"/>
                  </a:solidFill>
                  <a:latin typeface="Segoe UI" panose="020B0502040204020203" pitchFamily="34" charset="0"/>
                  <a:cs typeface="Segoe UI" panose="020B0502040204020203" pitchFamily="34" charset="0"/>
                </a:rPr>
                <a:t>How to use NetSuite?</a:t>
              </a:r>
            </a:p>
            <a:p>
              <a:pPr marL="285750" indent="-285750">
                <a:lnSpc>
                  <a:spcPct val="130000"/>
                </a:lnSpc>
                <a:buFont typeface="Courier New" panose="02070309020205020404" pitchFamily="49" charset="0"/>
                <a:buChar char="o"/>
              </a:pPr>
              <a:r>
                <a:rPr lang="en-US" sz="1400" dirty="0">
                  <a:solidFill>
                    <a:schemeClr val="accent1"/>
                  </a:solidFill>
                  <a:latin typeface="Segoe UI" panose="020B0502040204020203" pitchFamily="34" charset="0"/>
                  <a:cs typeface="Segoe UI" panose="020B0502040204020203" pitchFamily="34" charset="0"/>
                </a:rPr>
                <a:t>NetSuite Can Be Customized to Meet Your Exact Requirements</a:t>
              </a:r>
            </a:p>
            <a:p>
              <a:pPr marL="285750" indent="-285750">
                <a:lnSpc>
                  <a:spcPct val="130000"/>
                </a:lnSpc>
                <a:buFont typeface="Courier New" panose="02070309020205020404" pitchFamily="49" charset="0"/>
                <a:buChar char="o"/>
              </a:pPr>
              <a:r>
                <a:rPr lang="en-US" sz="1400" dirty="0">
                  <a:solidFill>
                    <a:schemeClr val="accent1"/>
                  </a:solidFill>
                  <a:latin typeface="Segoe UI" panose="020B0502040204020203" pitchFamily="34" charset="0"/>
                  <a:cs typeface="Segoe UI" panose="020B0502040204020203" pitchFamily="34" charset="0"/>
                </a:rPr>
                <a:t>Improving business performance with NetSuite</a:t>
              </a:r>
            </a:p>
            <a:p>
              <a:pPr marL="285750" indent="-285750">
                <a:lnSpc>
                  <a:spcPct val="130000"/>
                </a:lnSpc>
                <a:buFont typeface="Courier New" panose="02070309020205020404" pitchFamily="49" charset="0"/>
                <a:buChar char="o"/>
              </a:pPr>
              <a:r>
                <a:rPr lang="en-US" sz="1400" dirty="0">
                  <a:solidFill>
                    <a:schemeClr val="accent1"/>
                  </a:solidFill>
                  <a:latin typeface="Segoe UI" panose="020B0502040204020203" pitchFamily="34" charset="0"/>
                  <a:cs typeface="Segoe UI" panose="020B0502040204020203" pitchFamily="34" charset="0"/>
                </a:rPr>
                <a:t>NetSuite Configuration</a:t>
              </a:r>
            </a:p>
            <a:p>
              <a:pPr marL="285750" indent="-285750">
                <a:lnSpc>
                  <a:spcPct val="130000"/>
                </a:lnSpc>
                <a:buFont typeface="Courier New" panose="02070309020205020404" pitchFamily="49" charset="0"/>
                <a:buChar char="o"/>
              </a:pPr>
              <a:r>
                <a:rPr lang="en-US" sz="1400" dirty="0">
                  <a:solidFill>
                    <a:schemeClr val="accent1"/>
                  </a:solidFill>
                  <a:latin typeface="Segoe UI" panose="020B0502040204020203" pitchFamily="34" charset="0"/>
                  <a:cs typeface="Segoe UI" panose="020B0502040204020203" pitchFamily="34" charset="0"/>
                </a:rPr>
                <a:t>NetSuite Implementation</a:t>
              </a:r>
            </a:p>
            <a:p>
              <a:pPr marL="285750" indent="-285750">
                <a:lnSpc>
                  <a:spcPct val="130000"/>
                </a:lnSpc>
                <a:buFont typeface="Courier New" panose="02070309020205020404" pitchFamily="49" charset="0"/>
                <a:buChar char="o"/>
              </a:pPr>
              <a:r>
                <a:rPr lang="en-US" sz="1400" dirty="0">
                  <a:solidFill>
                    <a:schemeClr val="accent1"/>
                  </a:solidFill>
                  <a:latin typeface="Segoe UI" panose="020B0502040204020203" pitchFamily="34" charset="0"/>
                  <a:cs typeface="Segoe UI" panose="020B0502040204020203" pitchFamily="34" charset="0"/>
                </a:rPr>
                <a:t>NetSuite Support</a:t>
              </a:r>
            </a:p>
            <a:p>
              <a:pPr marL="285750" indent="-285750">
                <a:lnSpc>
                  <a:spcPct val="130000"/>
                </a:lnSpc>
                <a:buFont typeface="Courier New" panose="02070309020205020404" pitchFamily="49" charset="0"/>
                <a:buChar char="o"/>
              </a:pPr>
              <a:r>
                <a:rPr lang="en-US" sz="1400" dirty="0">
                  <a:solidFill>
                    <a:schemeClr val="accent1"/>
                  </a:solidFill>
                  <a:latin typeface="Segoe UI" panose="020B0502040204020203" pitchFamily="34" charset="0"/>
                  <a:cs typeface="Segoe UI" panose="020B0502040204020203" pitchFamily="34" charset="0"/>
                </a:rPr>
                <a:t>How to Learn NetSuite?</a:t>
              </a:r>
            </a:p>
          </p:txBody>
        </p:sp>
      </p:grpSp>
      <p:sp>
        <p:nvSpPr>
          <p:cNvPr id="56" name="Rectangle 55">
            <a:extLst>
              <a:ext uri="{FF2B5EF4-FFF2-40B4-BE49-F238E27FC236}">
                <a16:creationId xmlns:a16="http://schemas.microsoft.com/office/drawing/2014/main" id="{EFC63C10-6712-1AAA-B6F5-3A054E07AB6D}"/>
              </a:ext>
            </a:extLst>
          </p:cNvPr>
          <p:cNvSpPr/>
          <p:nvPr/>
        </p:nvSpPr>
        <p:spPr>
          <a:xfrm>
            <a:off x="0" y="0"/>
            <a:ext cx="5776332" cy="6858000"/>
          </a:xfrm>
          <a:custGeom>
            <a:avLst/>
            <a:gdLst>
              <a:gd name="connsiteX0" fmla="*/ 0 w 5776332"/>
              <a:gd name="connsiteY0" fmla="*/ 0 h 6858000"/>
              <a:gd name="connsiteX1" fmla="*/ 5776332 w 5776332"/>
              <a:gd name="connsiteY1" fmla="*/ 0 h 6858000"/>
              <a:gd name="connsiteX2" fmla="*/ 5776332 w 5776332"/>
              <a:gd name="connsiteY2" fmla="*/ 6858000 h 6858000"/>
              <a:gd name="connsiteX3" fmla="*/ 0 w 5776332"/>
              <a:gd name="connsiteY3" fmla="*/ 6858000 h 6858000"/>
              <a:gd name="connsiteX4" fmla="*/ 0 w 5776332"/>
              <a:gd name="connsiteY4" fmla="*/ 0 h 6858000"/>
              <a:gd name="connsiteX0" fmla="*/ 0 w 5776332"/>
              <a:gd name="connsiteY0" fmla="*/ 0 h 6858000"/>
              <a:gd name="connsiteX1" fmla="*/ 3122341 w 5776332"/>
              <a:gd name="connsiteY1" fmla="*/ 3780264 h 6858000"/>
              <a:gd name="connsiteX2" fmla="*/ 5776332 w 5776332"/>
              <a:gd name="connsiteY2" fmla="*/ 6858000 h 6858000"/>
              <a:gd name="connsiteX3" fmla="*/ 0 w 5776332"/>
              <a:gd name="connsiteY3" fmla="*/ 6858000 h 6858000"/>
              <a:gd name="connsiteX4" fmla="*/ 0 w 577633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76332" h="6858000">
                <a:moveTo>
                  <a:pt x="0" y="0"/>
                </a:moveTo>
                <a:lnTo>
                  <a:pt x="3122341" y="3780264"/>
                </a:lnTo>
                <a:lnTo>
                  <a:pt x="5776332" y="6858000"/>
                </a:lnTo>
                <a:lnTo>
                  <a:pt x="0" y="6858000"/>
                </a:lnTo>
                <a:lnTo>
                  <a:pt x="0" y="0"/>
                </a:lnTo>
                <a:close/>
              </a:path>
            </a:pathLst>
          </a:custGeom>
          <a:gradFill>
            <a:gsLst>
              <a:gs pos="4000">
                <a:schemeClr val="accent1"/>
              </a:gs>
              <a:gs pos="100000">
                <a:schemeClr val="accent2"/>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descr="Logo, company name&#10;&#10;Description automatically generated">
            <a:extLst>
              <a:ext uri="{FF2B5EF4-FFF2-40B4-BE49-F238E27FC236}">
                <a16:creationId xmlns:a16="http://schemas.microsoft.com/office/drawing/2014/main" id="{1419D7E4-92A4-2B03-7834-6F7BD6396F0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1944" b="31319"/>
          <a:stretch/>
        </p:blipFill>
        <p:spPr bwMode="auto">
          <a:xfrm>
            <a:off x="689749" y="5914799"/>
            <a:ext cx="1261714" cy="4626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0177905"/>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par>
                                <p:cTn id="10" presetID="16" presetClass="entr" presetSubtype="21" fill="hold" grpId="0" nodeType="withEffect">
                                  <p:stCondLst>
                                    <p:cond delay="0"/>
                                  </p:stCondLst>
                                  <p:childTnLst>
                                    <p:set>
                                      <p:cBhvr>
                                        <p:cTn id="11" dur="1" fill="hold">
                                          <p:stCondLst>
                                            <p:cond delay="0"/>
                                          </p:stCondLst>
                                        </p:cTn>
                                        <p:tgtEl>
                                          <p:spTgt spid="56"/>
                                        </p:tgtEl>
                                        <p:attrNameLst>
                                          <p:attrName>style.visibility</p:attrName>
                                        </p:attrNameLst>
                                      </p:cBhvr>
                                      <p:to>
                                        <p:strVal val="visible"/>
                                      </p:to>
                                    </p:set>
                                    <p:animEffect transition="in" filter="barn(inVertical)">
                                      <p:cBhvr>
                                        <p:cTn id="12"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Freeform 25"/>
          <p:cNvSpPr>
            <a:spLocks/>
          </p:cNvSpPr>
          <p:nvPr/>
        </p:nvSpPr>
        <p:spPr bwMode="auto">
          <a:xfrm>
            <a:off x="284094" y="0"/>
            <a:ext cx="2813245" cy="6858000"/>
          </a:xfrm>
          <a:custGeom>
            <a:avLst/>
            <a:gdLst>
              <a:gd name="T0" fmla="*/ 1080 w 1229"/>
              <a:gd name="T1" fmla="*/ 0 h 2996"/>
              <a:gd name="T2" fmla="*/ 0 w 1229"/>
              <a:gd name="T3" fmla="*/ 2996 h 2996"/>
              <a:gd name="T4" fmla="*/ 149 w 1229"/>
              <a:gd name="T5" fmla="*/ 2996 h 2996"/>
              <a:gd name="T6" fmla="*/ 1229 w 1229"/>
              <a:gd name="T7" fmla="*/ 0 h 2996"/>
              <a:gd name="T8" fmla="*/ 1080 w 1229"/>
              <a:gd name="T9" fmla="*/ 0 h 2996"/>
            </a:gdLst>
            <a:ahLst/>
            <a:cxnLst>
              <a:cxn ang="0">
                <a:pos x="T0" y="T1"/>
              </a:cxn>
              <a:cxn ang="0">
                <a:pos x="T2" y="T3"/>
              </a:cxn>
              <a:cxn ang="0">
                <a:pos x="T4" y="T5"/>
              </a:cxn>
              <a:cxn ang="0">
                <a:pos x="T6" y="T7"/>
              </a:cxn>
              <a:cxn ang="0">
                <a:pos x="T8" y="T9"/>
              </a:cxn>
            </a:cxnLst>
            <a:rect l="0" t="0" r="r" b="b"/>
            <a:pathLst>
              <a:path w="1229" h="2996">
                <a:moveTo>
                  <a:pt x="1080" y="0"/>
                </a:moveTo>
                <a:lnTo>
                  <a:pt x="0" y="2996"/>
                </a:lnTo>
                <a:lnTo>
                  <a:pt x="149" y="2996"/>
                </a:lnTo>
                <a:lnTo>
                  <a:pt x="1229" y="0"/>
                </a:lnTo>
                <a:lnTo>
                  <a:pt x="1080" y="0"/>
                </a:lnTo>
                <a:close/>
              </a:path>
            </a:pathLst>
          </a:custGeom>
          <a:solidFill>
            <a:schemeClr val="accent1">
              <a:lumMod val="60000"/>
              <a:lumOff val="40000"/>
            </a:schemeClr>
          </a:solidFill>
          <a:ln w="1588"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Roboto" panose="02000000000000000000" pitchFamily="2" charset="0"/>
              <a:ea typeface="Roboto" panose="02000000000000000000" pitchFamily="2" charset="0"/>
            </a:endParaRPr>
          </a:p>
        </p:txBody>
      </p:sp>
      <p:sp>
        <p:nvSpPr>
          <p:cNvPr id="15" name="TextBox 14"/>
          <p:cNvSpPr txBox="1"/>
          <p:nvPr/>
        </p:nvSpPr>
        <p:spPr>
          <a:xfrm>
            <a:off x="4720871" y="852597"/>
            <a:ext cx="4846339" cy="1155253"/>
          </a:xfrm>
          <a:prstGeom prst="rect">
            <a:avLst/>
          </a:prstGeom>
          <a:noFill/>
        </p:spPr>
        <p:txBody>
          <a:bodyPr wrap="square" lIns="0" tIns="0" rIns="0" bIns="0" rtlCol="0">
            <a:spAutoFit/>
          </a:bodyPr>
          <a:lstStyle/>
          <a:p>
            <a:pPr>
              <a:lnSpc>
                <a:spcPts val="4533"/>
              </a:lnSpc>
            </a:pPr>
            <a:r>
              <a:rPr lang="en-US" sz="4400" cap="all" spc="93" dirty="0">
                <a:solidFill>
                  <a:schemeClr val="accent1"/>
                </a:solidFill>
                <a:latin typeface="Roboto" panose="02000000000000000000" pitchFamily="2" charset="0"/>
                <a:ea typeface="Roboto" panose="02000000000000000000" pitchFamily="2" charset="0"/>
              </a:rPr>
              <a:t>Built-in flexibility</a:t>
            </a:r>
            <a:endParaRPr lang="en-US" sz="4400" cap="all" spc="93" dirty="0">
              <a:solidFill>
                <a:schemeClr val="accent2"/>
              </a:solidFill>
              <a:latin typeface="Roboto" panose="02000000000000000000" pitchFamily="2" charset="0"/>
              <a:ea typeface="Roboto" panose="02000000000000000000" pitchFamily="2" charset="0"/>
            </a:endParaRPr>
          </a:p>
        </p:txBody>
      </p:sp>
      <p:sp>
        <p:nvSpPr>
          <p:cNvPr id="19" name="TextBox 18"/>
          <p:cNvSpPr txBox="1"/>
          <p:nvPr/>
        </p:nvSpPr>
        <p:spPr>
          <a:xfrm>
            <a:off x="4720871" y="2278527"/>
            <a:ext cx="6028904" cy="2853795"/>
          </a:xfrm>
          <a:prstGeom prst="rect">
            <a:avLst/>
          </a:prstGeom>
          <a:noFill/>
        </p:spPr>
        <p:txBody>
          <a:bodyPr wrap="square" lIns="0" tIns="0" rIns="0" bIns="0" rtlCol="0">
            <a:spAutoFit/>
          </a:bodyPr>
          <a:lstStyle/>
          <a:p>
            <a:pPr>
              <a:lnSpc>
                <a:spcPct val="150000"/>
              </a:lnSpc>
            </a:pPr>
            <a:r>
              <a:rPr lang="en-US" dirty="0">
                <a:solidFill>
                  <a:schemeClr val="accent1"/>
                </a:solidFill>
                <a:ea typeface="Lato" panose="020F0502020204030203" pitchFamily="34" charset="0"/>
                <a:cs typeface="Lato" panose="020F0502020204030203" pitchFamily="34" charset="0"/>
              </a:rPr>
              <a:t>NetSuite can accommodate a wide range of organizations thanks to its versatility. In addition to its impressive features, the platform can be tailored to meet the needs of different companies, whether a multinational corporation with six subsidiaries or a startup working on your first item; suite cloud apps and tools can be customized to fit your procedure's corporate structure.</a:t>
            </a:r>
            <a:endParaRPr lang="en-US" sz="1200" cap="all" spc="27" dirty="0">
              <a:solidFill>
                <a:schemeClr val="accent1"/>
              </a:solidFill>
              <a:ea typeface="Lato" panose="020F0502020204030203" pitchFamily="34" charset="0"/>
              <a:cs typeface="Lato" panose="020F0502020204030203" pitchFamily="34" charset="0"/>
            </a:endParaRPr>
          </a:p>
        </p:txBody>
      </p:sp>
      <p:pic>
        <p:nvPicPr>
          <p:cNvPr id="2" name="Picture 2" descr="Logo, company name&#10;&#10;Description automatically generated">
            <a:extLst>
              <a:ext uri="{FF2B5EF4-FFF2-40B4-BE49-F238E27FC236}">
                <a16:creationId xmlns:a16="http://schemas.microsoft.com/office/drawing/2014/main" id="{943938BC-0C9A-7D15-F082-753590D47411}"/>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34493" b="32820"/>
          <a:stretch/>
        </p:blipFill>
        <p:spPr bwMode="auto">
          <a:xfrm>
            <a:off x="10089978" y="6077414"/>
            <a:ext cx="1319593" cy="429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504045"/>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750"/>
                                        <p:tgtEl>
                                          <p:spTgt spid="15"/>
                                        </p:tgtEl>
                                      </p:cBhvr>
                                    </p:animEffect>
                                  </p:childTnLst>
                                </p:cTn>
                              </p:par>
                            </p:childTnLst>
                          </p:cTn>
                        </p:par>
                        <p:par>
                          <p:cTn id="12" fill="hold">
                            <p:stCondLst>
                              <p:cond delay="1250"/>
                            </p:stCondLst>
                            <p:childTnLst>
                              <p:par>
                                <p:cTn id="13" presetID="10" presetClass="entr" presetSubtype="0"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P spid="19"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Freeform 5"/>
          <p:cNvSpPr>
            <a:spLocks/>
          </p:cNvSpPr>
          <p:nvPr/>
        </p:nvSpPr>
        <p:spPr bwMode="auto">
          <a:xfrm>
            <a:off x="-1561170" y="0"/>
            <a:ext cx="14842530" cy="6864096"/>
          </a:xfrm>
          <a:custGeom>
            <a:avLst/>
            <a:gdLst>
              <a:gd name="T0" fmla="*/ 1335 w 2869"/>
              <a:gd name="T1" fmla="*/ 0 h 3704"/>
              <a:gd name="T2" fmla="*/ 0 w 2869"/>
              <a:gd name="T3" fmla="*/ 3704 h 3704"/>
              <a:gd name="T4" fmla="*/ 1534 w 2869"/>
              <a:gd name="T5" fmla="*/ 3704 h 3704"/>
              <a:gd name="T6" fmla="*/ 2869 w 2869"/>
              <a:gd name="T7" fmla="*/ 0 h 3704"/>
              <a:gd name="T8" fmla="*/ 1335 w 2869"/>
              <a:gd name="T9" fmla="*/ 0 h 3704"/>
            </a:gdLst>
            <a:ahLst/>
            <a:cxnLst>
              <a:cxn ang="0">
                <a:pos x="T0" y="T1"/>
              </a:cxn>
              <a:cxn ang="0">
                <a:pos x="T2" y="T3"/>
              </a:cxn>
              <a:cxn ang="0">
                <a:pos x="T4" y="T5"/>
              </a:cxn>
              <a:cxn ang="0">
                <a:pos x="T6" y="T7"/>
              </a:cxn>
              <a:cxn ang="0">
                <a:pos x="T8" y="T9"/>
              </a:cxn>
            </a:cxnLst>
            <a:rect l="0" t="0" r="r" b="b"/>
            <a:pathLst>
              <a:path w="2869" h="3704">
                <a:moveTo>
                  <a:pt x="1335" y="0"/>
                </a:moveTo>
                <a:lnTo>
                  <a:pt x="0" y="3704"/>
                </a:lnTo>
                <a:lnTo>
                  <a:pt x="1534" y="3704"/>
                </a:lnTo>
                <a:lnTo>
                  <a:pt x="2869" y="0"/>
                </a:lnTo>
                <a:lnTo>
                  <a:pt x="1335" y="0"/>
                </a:lnTo>
                <a:close/>
              </a:path>
            </a:pathLst>
          </a:custGeom>
          <a:solidFill>
            <a:schemeClr val="accent1">
              <a:lumMod val="20000"/>
              <a:lumOff val="80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4" name="TextBox 3"/>
          <p:cNvSpPr txBox="1"/>
          <p:nvPr/>
        </p:nvSpPr>
        <p:spPr>
          <a:xfrm>
            <a:off x="4031844" y="3245356"/>
            <a:ext cx="3914952" cy="1848455"/>
          </a:xfrm>
          <a:prstGeom prst="rect">
            <a:avLst/>
          </a:prstGeom>
          <a:noFill/>
        </p:spPr>
        <p:txBody>
          <a:bodyPr wrap="square" lIns="0" tIns="0" rIns="0" bIns="0" rtlCol="0">
            <a:spAutoFit/>
          </a:bodyPr>
          <a:lstStyle/>
          <a:p>
            <a:pPr algn="ctr">
              <a:lnSpc>
                <a:spcPts val="2133"/>
              </a:lnSpc>
            </a:pPr>
            <a:r>
              <a:rPr lang="en-US" sz="1050" cap="all" spc="27" dirty="0">
                <a:solidFill>
                  <a:schemeClr val="accent1"/>
                </a:solidFill>
                <a:ea typeface="Lato" panose="020F0502020204030203" pitchFamily="34" charset="0"/>
                <a:cs typeface="Lato" panose="020F0502020204030203" pitchFamily="34" charset="0"/>
              </a:rPr>
              <a:t>NetSuite can meet various organizations' demands because it includes many functions and procedures focused on critical business issues. Because it has a wide range of modules dedicated to crucial business functions and processes, NetSuite can adjust to the demands of a diverse range of organizations.</a:t>
            </a:r>
          </a:p>
        </p:txBody>
      </p:sp>
      <p:sp>
        <p:nvSpPr>
          <p:cNvPr id="5" name="TextBox 4"/>
          <p:cNvSpPr txBox="1"/>
          <p:nvPr/>
        </p:nvSpPr>
        <p:spPr>
          <a:xfrm>
            <a:off x="3288203" y="1646979"/>
            <a:ext cx="5143784" cy="1155253"/>
          </a:xfrm>
          <a:prstGeom prst="rect">
            <a:avLst/>
          </a:prstGeom>
          <a:noFill/>
        </p:spPr>
        <p:txBody>
          <a:bodyPr wrap="square" lIns="0" tIns="0" rIns="0" bIns="0" rtlCol="0">
            <a:spAutoFit/>
          </a:bodyPr>
          <a:lstStyle/>
          <a:p>
            <a:pPr algn="ctr">
              <a:lnSpc>
                <a:spcPts val="4533"/>
              </a:lnSpc>
            </a:pPr>
            <a:r>
              <a:rPr lang="en-US" sz="4533" cap="all" spc="93" dirty="0">
                <a:solidFill>
                  <a:schemeClr val="accent1"/>
                </a:solidFill>
              </a:rPr>
              <a:t>Products Overview</a:t>
            </a:r>
          </a:p>
        </p:txBody>
      </p:sp>
      <p:cxnSp>
        <p:nvCxnSpPr>
          <p:cNvPr id="6" name="Straight Connector 5"/>
          <p:cNvCxnSpPr>
            <a:cxnSpLocks/>
          </p:cNvCxnSpPr>
          <p:nvPr/>
        </p:nvCxnSpPr>
        <p:spPr>
          <a:xfrm>
            <a:off x="3829050" y="2920364"/>
            <a:ext cx="4320540"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2" name="Picture 2" descr="Logo, company name&#10;&#10;Description automatically generated">
            <a:extLst>
              <a:ext uri="{FF2B5EF4-FFF2-40B4-BE49-F238E27FC236}">
                <a16:creationId xmlns:a16="http://schemas.microsoft.com/office/drawing/2014/main" id="{78FD2EE3-B7E4-1B56-73AE-FE35A3C33FB6}"/>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34493" b="32820"/>
          <a:stretch/>
        </p:blipFill>
        <p:spPr bwMode="auto">
          <a:xfrm>
            <a:off x="698808" y="5932448"/>
            <a:ext cx="1319593" cy="429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4180793"/>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750"/>
                                        <p:tgtEl>
                                          <p:spTgt spid="12"/>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750"/>
                                        <p:tgtEl>
                                          <p:spTgt spid="5"/>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 grpId="0"/>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reeform 23"/>
          <p:cNvSpPr>
            <a:spLocks/>
          </p:cNvSpPr>
          <p:nvPr/>
        </p:nvSpPr>
        <p:spPr bwMode="auto">
          <a:xfrm>
            <a:off x="0" y="0"/>
            <a:ext cx="12192000" cy="6858000"/>
          </a:xfrm>
          <a:custGeom>
            <a:avLst/>
            <a:gdLst>
              <a:gd name="T0" fmla="*/ 0 w 2720"/>
              <a:gd name="T1" fmla="*/ 2996 h 2996"/>
              <a:gd name="T2" fmla="*/ 2720 w 2720"/>
              <a:gd name="T3" fmla="*/ 2996 h 2996"/>
              <a:gd name="T4" fmla="*/ 2720 w 2720"/>
              <a:gd name="T5" fmla="*/ 0 h 2996"/>
              <a:gd name="T6" fmla="*/ 1080 w 2720"/>
              <a:gd name="T7" fmla="*/ 0 h 2996"/>
              <a:gd name="T8" fmla="*/ 0 w 2720"/>
              <a:gd name="T9" fmla="*/ 2996 h 2996"/>
            </a:gdLst>
            <a:ahLst/>
            <a:cxnLst>
              <a:cxn ang="0">
                <a:pos x="T0" y="T1"/>
              </a:cxn>
              <a:cxn ang="0">
                <a:pos x="T2" y="T3"/>
              </a:cxn>
              <a:cxn ang="0">
                <a:pos x="T4" y="T5"/>
              </a:cxn>
              <a:cxn ang="0">
                <a:pos x="T6" y="T7"/>
              </a:cxn>
              <a:cxn ang="0">
                <a:pos x="T8" y="T9"/>
              </a:cxn>
            </a:cxnLst>
            <a:rect l="0" t="0" r="r" b="b"/>
            <a:pathLst>
              <a:path w="2720" h="2996">
                <a:moveTo>
                  <a:pt x="0" y="2996"/>
                </a:moveTo>
                <a:lnTo>
                  <a:pt x="2720" y="2996"/>
                </a:lnTo>
                <a:lnTo>
                  <a:pt x="2720" y="0"/>
                </a:lnTo>
                <a:lnTo>
                  <a:pt x="1080" y="0"/>
                </a:lnTo>
                <a:lnTo>
                  <a:pt x="0" y="2996"/>
                </a:lnTo>
                <a:close/>
              </a:path>
            </a:pathLst>
          </a:custGeom>
          <a:solidFill>
            <a:schemeClr val="accent1"/>
          </a:solidFill>
          <a:ln w="1588"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cxnSp>
        <p:nvCxnSpPr>
          <p:cNvPr id="13" name="Straight Connector 12"/>
          <p:cNvCxnSpPr/>
          <p:nvPr/>
        </p:nvCxnSpPr>
        <p:spPr>
          <a:xfrm>
            <a:off x="6933439" y="5099304"/>
            <a:ext cx="73152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29B28AD-51D0-CC4F-AD37-3400A3FF7A21}"/>
              </a:ext>
            </a:extLst>
          </p:cNvPr>
          <p:cNvSpPr txBox="1"/>
          <p:nvPr/>
        </p:nvSpPr>
        <p:spPr>
          <a:xfrm>
            <a:off x="6677407" y="3657601"/>
            <a:ext cx="4291584" cy="1323439"/>
          </a:xfrm>
          <a:prstGeom prst="rect">
            <a:avLst/>
          </a:prstGeom>
          <a:noFill/>
        </p:spPr>
        <p:txBody>
          <a:bodyPr wrap="square" rtlCol="0">
            <a:spAutoFit/>
          </a:bodyPr>
          <a:lstStyle/>
          <a:p>
            <a:r>
              <a:rPr lang="en-US" sz="8000" dirty="0">
                <a:solidFill>
                  <a:schemeClr val="bg1"/>
                </a:solidFill>
                <a:latin typeface="Roboto Black" panose="02000000000000000000" pitchFamily="2" charset="0"/>
                <a:ea typeface="Roboto Black" panose="02000000000000000000" pitchFamily="2" charset="0"/>
              </a:rPr>
              <a:t>Finance</a:t>
            </a:r>
            <a:endParaRPr lang="en-US" sz="5867" dirty="0">
              <a:solidFill>
                <a:schemeClr val="bg1"/>
              </a:solidFill>
              <a:latin typeface="Roboto Black" panose="02000000000000000000" pitchFamily="2" charset="0"/>
              <a:ea typeface="Roboto Black" panose="02000000000000000000" pitchFamily="2" charset="0"/>
            </a:endParaRPr>
          </a:p>
        </p:txBody>
      </p:sp>
      <p:pic>
        <p:nvPicPr>
          <p:cNvPr id="2" name="Picture 2" descr="Logo, company name&#10;&#10;Description automatically generated">
            <a:extLst>
              <a:ext uri="{FF2B5EF4-FFF2-40B4-BE49-F238E27FC236}">
                <a16:creationId xmlns:a16="http://schemas.microsoft.com/office/drawing/2014/main" id="{438A8665-3328-E563-9CB8-9A301932C1C5}"/>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34493" b="32820"/>
          <a:stretch/>
        </p:blipFill>
        <p:spPr bwMode="auto">
          <a:xfrm>
            <a:off x="620749" y="512956"/>
            <a:ext cx="1319593" cy="429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897310"/>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750"/>
                                        <p:tgtEl>
                                          <p:spTgt spid="3"/>
                                        </p:tgtEl>
                                      </p:cBhvr>
                                    </p:animEffect>
                                  </p:childTnLst>
                                </p:cTn>
                              </p:par>
                            </p:childTnLst>
                          </p:cTn>
                        </p:par>
                        <p:par>
                          <p:cTn id="8" fill="hold">
                            <p:stCondLst>
                              <p:cond delay="750"/>
                            </p:stCondLst>
                            <p:childTnLst>
                              <p:par>
                                <p:cTn id="9" presetID="10"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Freeform 25"/>
          <p:cNvSpPr>
            <a:spLocks/>
          </p:cNvSpPr>
          <p:nvPr/>
        </p:nvSpPr>
        <p:spPr bwMode="auto">
          <a:xfrm flipH="1">
            <a:off x="0" y="-28912"/>
            <a:ext cx="2813245" cy="6858000"/>
          </a:xfrm>
          <a:custGeom>
            <a:avLst/>
            <a:gdLst>
              <a:gd name="T0" fmla="*/ 1080 w 1229"/>
              <a:gd name="T1" fmla="*/ 0 h 2996"/>
              <a:gd name="T2" fmla="*/ 0 w 1229"/>
              <a:gd name="T3" fmla="*/ 2996 h 2996"/>
              <a:gd name="T4" fmla="*/ 149 w 1229"/>
              <a:gd name="T5" fmla="*/ 2996 h 2996"/>
              <a:gd name="T6" fmla="*/ 1229 w 1229"/>
              <a:gd name="T7" fmla="*/ 0 h 2996"/>
              <a:gd name="T8" fmla="*/ 1080 w 1229"/>
              <a:gd name="T9" fmla="*/ 0 h 2996"/>
            </a:gdLst>
            <a:ahLst/>
            <a:cxnLst>
              <a:cxn ang="0">
                <a:pos x="T0" y="T1"/>
              </a:cxn>
              <a:cxn ang="0">
                <a:pos x="T2" y="T3"/>
              </a:cxn>
              <a:cxn ang="0">
                <a:pos x="T4" y="T5"/>
              </a:cxn>
              <a:cxn ang="0">
                <a:pos x="T6" y="T7"/>
              </a:cxn>
              <a:cxn ang="0">
                <a:pos x="T8" y="T9"/>
              </a:cxn>
            </a:cxnLst>
            <a:rect l="0" t="0" r="r" b="b"/>
            <a:pathLst>
              <a:path w="1229" h="2996">
                <a:moveTo>
                  <a:pt x="1080" y="0"/>
                </a:moveTo>
                <a:lnTo>
                  <a:pt x="0" y="2996"/>
                </a:lnTo>
                <a:lnTo>
                  <a:pt x="149" y="2996"/>
                </a:lnTo>
                <a:lnTo>
                  <a:pt x="1229" y="0"/>
                </a:lnTo>
                <a:lnTo>
                  <a:pt x="1080" y="0"/>
                </a:lnTo>
                <a:close/>
              </a:path>
            </a:pathLst>
          </a:custGeom>
          <a:solidFill>
            <a:schemeClr val="accent1">
              <a:lumMod val="60000"/>
              <a:lumOff val="40000"/>
              <a:alpha val="80000"/>
            </a:schemeClr>
          </a:solidFill>
          <a:ln w="1588" cap="flat">
            <a:noFill/>
            <a:prstDash val="solid"/>
            <a:miter lim="800000"/>
            <a:headEnd/>
            <a:tailEnd/>
          </a:ln>
        </p:spPr>
        <p:txBody>
          <a:bodyPr vert="horz" wrap="square" lIns="121920" tIns="60960" rIns="121920" bIns="60960" numCol="1" anchor="t" anchorCtr="0" compatLnSpc="1">
            <a:prstTxWarp prst="textNoShape">
              <a:avLst/>
            </a:prstTxWarp>
          </a:bodyPr>
          <a:lstStyle/>
          <a:p>
            <a:pPr>
              <a:lnSpc>
                <a:spcPct val="150000"/>
              </a:lnSpc>
            </a:pPr>
            <a:endParaRPr lang="en-US" sz="2400">
              <a:solidFill>
                <a:schemeClr val="accent1"/>
              </a:solidFill>
            </a:endParaRPr>
          </a:p>
        </p:txBody>
      </p:sp>
      <p:grpSp>
        <p:nvGrpSpPr>
          <p:cNvPr id="6" name="Group 5"/>
          <p:cNvGrpSpPr/>
          <p:nvPr/>
        </p:nvGrpSpPr>
        <p:grpSpPr>
          <a:xfrm>
            <a:off x="3923465" y="536593"/>
            <a:ext cx="6856284" cy="2782075"/>
            <a:chOff x="5338233" y="2309551"/>
            <a:chExt cx="3162830" cy="2086556"/>
          </a:xfrm>
        </p:grpSpPr>
        <p:sp>
          <p:nvSpPr>
            <p:cNvPr id="12" name="TextBox 11"/>
            <p:cNvSpPr txBox="1"/>
            <p:nvPr/>
          </p:nvSpPr>
          <p:spPr>
            <a:xfrm>
              <a:off x="5338233" y="2731421"/>
              <a:ext cx="2922007" cy="1664686"/>
            </a:xfrm>
            <a:prstGeom prst="rect">
              <a:avLst/>
            </a:prstGeom>
            <a:noFill/>
          </p:spPr>
          <p:txBody>
            <a:bodyPr wrap="square" lIns="0" tIns="0" rIns="0" bIns="0" rtlCol="0">
              <a:spAutoFit/>
            </a:bodyPr>
            <a:lstStyle/>
            <a:p>
              <a:pPr>
                <a:lnSpc>
                  <a:spcPct val="150000"/>
                </a:lnSpc>
                <a:spcAft>
                  <a:spcPts val="1600"/>
                </a:spcAft>
              </a:pPr>
              <a:r>
                <a:rPr lang="en-US" sz="1400" dirty="0">
                  <a:solidFill>
                    <a:schemeClr val="accent1"/>
                  </a:solidFill>
                </a:rPr>
                <a:t>NetSuite provides financial management services that handle many bookkeeping jobs, such as updating the general ledger, tracking accounts receivable and payable, and submitting invoices. This module reduces the time required to close monthly and creates vital financial reports for regulatory and statutory reporting. It supports complex revenue recognition standards and consolidates financial statements from subsidiaries, including foreign subsidiaries, by real-time currency conversion.</a:t>
              </a:r>
            </a:p>
          </p:txBody>
        </p:sp>
        <p:sp>
          <p:nvSpPr>
            <p:cNvPr id="15" name="TextBox 14"/>
            <p:cNvSpPr txBox="1"/>
            <p:nvPr/>
          </p:nvSpPr>
          <p:spPr>
            <a:xfrm>
              <a:off x="5338233" y="2309551"/>
              <a:ext cx="3162830" cy="328312"/>
            </a:xfrm>
            <a:prstGeom prst="rect">
              <a:avLst/>
            </a:prstGeom>
            <a:noFill/>
          </p:spPr>
          <p:txBody>
            <a:bodyPr wrap="square" lIns="0" tIns="0" rIns="0" bIns="0" rtlCol="0">
              <a:spAutoFit/>
            </a:bodyPr>
            <a:lstStyle/>
            <a:p>
              <a:pPr>
                <a:lnSpc>
                  <a:spcPct val="150000"/>
                </a:lnSpc>
                <a:spcAft>
                  <a:spcPts val="1600"/>
                </a:spcAft>
              </a:pPr>
              <a:r>
                <a:rPr lang="en-US" sz="2133" b="1" cap="all" spc="27" dirty="0">
                  <a:solidFill>
                    <a:schemeClr val="accent1"/>
                  </a:solidFill>
                </a:rPr>
                <a:t>Financial Management</a:t>
              </a:r>
            </a:p>
          </p:txBody>
        </p:sp>
      </p:grpSp>
      <p:sp>
        <p:nvSpPr>
          <p:cNvPr id="21" name="Oval 20"/>
          <p:cNvSpPr/>
          <p:nvPr/>
        </p:nvSpPr>
        <p:spPr>
          <a:xfrm>
            <a:off x="2900384" y="3920911"/>
            <a:ext cx="501032" cy="50103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1400">
              <a:solidFill>
                <a:schemeClr val="accent1"/>
              </a:solidFill>
            </a:endParaRPr>
          </a:p>
        </p:txBody>
      </p:sp>
      <p:sp>
        <p:nvSpPr>
          <p:cNvPr id="14" name="Oval 13"/>
          <p:cNvSpPr/>
          <p:nvPr/>
        </p:nvSpPr>
        <p:spPr>
          <a:xfrm>
            <a:off x="2900384" y="713715"/>
            <a:ext cx="501032" cy="50103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1400">
              <a:solidFill>
                <a:schemeClr val="accent1"/>
              </a:solidFill>
            </a:endParaRPr>
          </a:p>
        </p:txBody>
      </p:sp>
      <p:grpSp>
        <p:nvGrpSpPr>
          <p:cNvPr id="11" name="Group 10">
            <a:extLst>
              <a:ext uri="{FF2B5EF4-FFF2-40B4-BE49-F238E27FC236}">
                <a16:creationId xmlns:a16="http://schemas.microsoft.com/office/drawing/2014/main" id="{7CCC2959-B8AD-210B-B669-8628AD96B292}"/>
              </a:ext>
            </a:extLst>
          </p:cNvPr>
          <p:cNvGrpSpPr/>
          <p:nvPr/>
        </p:nvGrpSpPr>
        <p:grpSpPr>
          <a:xfrm>
            <a:off x="3923465" y="3743789"/>
            <a:ext cx="6856284" cy="2469892"/>
            <a:chOff x="5338233" y="2140907"/>
            <a:chExt cx="3162830" cy="1852419"/>
          </a:xfrm>
        </p:grpSpPr>
        <p:sp>
          <p:nvSpPr>
            <p:cNvPr id="13" name="TextBox 12">
              <a:extLst>
                <a:ext uri="{FF2B5EF4-FFF2-40B4-BE49-F238E27FC236}">
                  <a16:creationId xmlns:a16="http://schemas.microsoft.com/office/drawing/2014/main" id="{805395D0-BD1A-E54F-254D-C5BAA10DEA39}"/>
                </a:ext>
              </a:extLst>
            </p:cNvPr>
            <p:cNvSpPr txBox="1"/>
            <p:nvPr/>
          </p:nvSpPr>
          <p:spPr>
            <a:xfrm>
              <a:off x="5338233" y="2571013"/>
              <a:ext cx="2899435" cy="1422313"/>
            </a:xfrm>
            <a:prstGeom prst="rect">
              <a:avLst/>
            </a:prstGeom>
            <a:noFill/>
          </p:spPr>
          <p:txBody>
            <a:bodyPr wrap="square" lIns="0" tIns="0" rIns="0" bIns="0" rtlCol="0">
              <a:spAutoFit/>
            </a:bodyPr>
            <a:lstStyle/>
            <a:p>
              <a:pPr>
                <a:lnSpc>
                  <a:spcPct val="150000"/>
                </a:lnSpc>
                <a:spcAft>
                  <a:spcPts val="1600"/>
                </a:spcAft>
              </a:pPr>
              <a:r>
                <a:rPr lang="en-US" sz="1400" dirty="0">
                  <a:solidFill>
                    <a:schemeClr val="accent1"/>
                  </a:solidFill>
                </a:rPr>
                <a:t>NetSuite OneWorld allows multinational and multi-subsidiary businesses to manage their entire operations using one system. With support for multiple currencies, languages, tax codes, and reporting requirements, OneWorld can meet the needs of global businesses. Decision-makers may view the company as broad or narrow a scope as they desire, thanks to regional, national, and international financial roll-ups.</a:t>
              </a:r>
            </a:p>
          </p:txBody>
        </p:sp>
        <p:sp>
          <p:nvSpPr>
            <p:cNvPr id="16" name="TextBox 15">
              <a:extLst>
                <a:ext uri="{FF2B5EF4-FFF2-40B4-BE49-F238E27FC236}">
                  <a16:creationId xmlns:a16="http://schemas.microsoft.com/office/drawing/2014/main" id="{813351A3-F48E-7F91-BD3C-C8F01221DAEB}"/>
                </a:ext>
              </a:extLst>
            </p:cNvPr>
            <p:cNvSpPr txBox="1"/>
            <p:nvPr/>
          </p:nvSpPr>
          <p:spPr>
            <a:xfrm>
              <a:off x="5338233" y="2140907"/>
              <a:ext cx="3162830" cy="328312"/>
            </a:xfrm>
            <a:prstGeom prst="rect">
              <a:avLst/>
            </a:prstGeom>
            <a:noFill/>
          </p:spPr>
          <p:txBody>
            <a:bodyPr wrap="square" lIns="0" tIns="0" rIns="0" bIns="0" rtlCol="0">
              <a:spAutoFit/>
            </a:bodyPr>
            <a:lstStyle/>
            <a:p>
              <a:pPr>
                <a:lnSpc>
                  <a:spcPct val="150000"/>
                </a:lnSpc>
                <a:spcAft>
                  <a:spcPts val="1600"/>
                </a:spcAft>
              </a:pPr>
              <a:r>
                <a:rPr lang="en-US" sz="2133" b="1" cap="all" spc="27" dirty="0">
                  <a:solidFill>
                    <a:schemeClr val="accent1"/>
                  </a:solidFill>
                </a:rPr>
                <a:t>Global Business Management</a:t>
              </a:r>
            </a:p>
          </p:txBody>
        </p:sp>
      </p:grpSp>
      <p:pic>
        <p:nvPicPr>
          <p:cNvPr id="2" name="Picture 2" descr="Logo, company name&#10;&#10;Description automatically generated">
            <a:extLst>
              <a:ext uri="{FF2B5EF4-FFF2-40B4-BE49-F238E27FC236}">
                <a16:creationId xmlns:a16="http://schemas.microsoft.com/office/drawing/2014/main" id="{A28CA33B-787B-DF9D-0853-8A61372271C7}"/>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34493" b="32820"/>
          <a:stretch/>
        </p:blipFill>
        <p:spPr bwMode="auto">
          <a:xfrm>
            <a:off x="386573" y="6213681"/>
            <a:ext cx="1319593" cy="429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472656"/>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2">
                <a:lumMod val="50000"/>
              </a:schemeClr>
            </a:gs>
            <a:gs pos="100000">
              <a:schemeClr val="accent2">
                <a:lumMod val="60000"/>
                <a:lumOff val="40000"/>
              </a:schemeClr>
            </a:gs>
          </a:gsLst>
          <a:lin ang="2700000" scaled="1"/>
        </a:gradFill>
        <a:effectLst/>
      </p:bgPr>
    </p:bg>
    <p:spTree>
      <p:nvGrpSpPr>
        <p:cNvPr id="1" name=""/>
        <p:cNvGrpSpPr/>
        <p:nvPr/>
      </p:nvGrpSpPr>
      <p:grpSpPr>
        <a:xfrm>
          <a:off x="0" y="0"/>
          <a:ext cx="0" cy="0"/>
          <a:chOff x="0" y="0"/>
          <a:chExt cx="0" cy="0"/>
        </a:xfrm>
      </p:grpSpPr>
      <p:grpSp>
        <p:nvGrpSpPr>
          <p:cNvPr id="6" name="Group 5"/>
          <p:cNvGrpSpPr/>
          <p:nvPr/>
        </p:nvGrpSpPr>
        <p:grpSpPr>
          <a:xfrm>
            <a:off x="3923465" y="914545"/>
            <a:ext cx="6856284" cy="2142413"/>
            <a:chOff x="5338233" y="2309551"/>
            <a:chExt cx="3162830" cy="1606810"/>
          </a:xfrm>
        </p:grpSpPr>
        <p:sp>
          <p:nvSpPr>
            <p:cNvPr id="12" name="TextBox 11"/>
            <p:cNvSpPr txBox="1"/>
            <p:nvPr/>
          </p:nvSpPr>
          <p:spPr>
            <a:xfrm>
              <a:off x="5338233" y="2731421"/>
              <a:ext cx="2922007" cy="1184940"/>
            </a:xfrm>
            <a:prstGeom prst="rect">
              <a:avLst/>
            </a:prstGeom>
            <a:noFill/>
          </p:spPr>
          <p:txBody>
            <a:bodyPr wrap="square" lIns="0" tIns="0" rIns="0" bIns="0" rtlCol="0">
              <a:spAutoFit/>
            </a:bodyPr>
            <a:lstStyle/>
            <a:p>
              <a:pPr>
                <a:lnSpc>
                  <a:spcPct val="150000"/>
                </a:lnSpc>
                <a:spcAft>
                  <a:spcPts val="1600"/>
                </a:spcAft>
              </a:pPr>
              <a:r>
                <a:rPr lang="en-US" sz="1400" dirty="0">
                  <a:solidFill>
                    <a:schemeClr val="bg1"/>
                  </a:solidFill>
                </a:rPr>
                <a:t>Business leaders can create departmental or companywide budgets and forecasts using NetSuite Planning and Budgeting. The module also provides financial analysts with statistical models that allow them to run what-if scenarios that forecast revenue, expenses, and more based on various possible outcomes.</a:t>
              </a:r>
            </a:p>
          </p:txBody>
        </p:sp>
        <p:sp>
          <p:nvSpPr>
            <p:cNvPr id="15" name="TextBox 14"/>
            <p:cNvSpPr txBox="1"/>
            <p:nvPr/>
          </p:nvSpPr>
          <p:spPr>
            <a:xfrm>
              <a:off x="5338233" y="2309551"/>
              <a:ext cx="3162830" cy="328312"/>
            </a:xfrm>
            <a:prstGeom prst="rect">
              <a:avLst/>
            </a:prstGeom>
            <a:noFill/>
          </p:spPr>
          <p:txBody>
            <a:bodyPr wrap="square" lIns="0" tIns="0" rIns="0" bIns="0" rtlCol="0">
              <a:spAutoFit/>
            </a:bodyPr>
            <a:lstStyle/>
            <a:p>
              <a:pPr>
                <a:lnSpc>
                  <a:spcPct val="150000"/>
                </a:lnSpc>
                <a:spcAft>
                  <a:spcPts val="1600"/>
                </a:spcAft>
              </a:pPr>
              <a:r>
                <a:rPr lang="en-US" sz="2133" b="1" cap="all" spc="27" dirty="0">
                  <a:solidFill>
                    <a:schemeClr val="bg1"/>
                  </a:solidFill>
                </a:rPr>
                <a:t>Planning and Budgeting</a:t>
              </a:r>
            </a:p>
          </p:txBody>
        </p:sp>
      </p:grpSp>
      <p:sp>
        <p:nvSpPr>
          <p:cNvPr id="21" name="Oval 20"/>
          <p:cNvSpPr/>
          <p:nvPr/>
        </p:nvSpPr>
        <p:spPr>
          <a:xfrm>
            <a:off x="2900384" y="3421039"/>
            <a:ext cx="501032" cy="501032"/>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1400">
              <a:solidFill>
                <a:schemeClr val="accent2">
                  <a:lumMod val="50000"/>
                </a:schemeClr>
              </a:solidFill>
            </a:endParaRPr>
          </a:p>
        </p:txBody>
      </p:sp>
      <p:sp>
        <p:nvSpPr>
          <p:cNvPr id="14" name="Oval 13"/>
          <p:cNvSpPr/>
          <p:nvPr/>
        </p:nvSpPr>
        <p:spPr>
          <a:xfrm>
            <a:off x="2900384" y="1091667"/>
            <a:ext cx="501032" cy="501032"/>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1400">
              <a:solidFill>
                <a:schemeClr val="accent2">
                  <a:lumMod val="50000"/>
                </a:schemeClr>
              </a:solidFill>
            </a:endParaRPr>
          </a:p>
        </p:txBody>
      </p:sp>
      <p:grpSp>
        <p:nvGrpSpPr>
          <p:cNvPr id="11" name="Group 10">
            <a:extLst>
              <a:ext uri="{FF2B5EF4-FFF2-40B4-BE49-F238E27FC236}">
                <a16:creationId xmlns:a16="http://schemas.microsoft.com/office/drawing/2014/main" id="{7CCC2959-B8AD-210B-B669-8628AD96B292}"/>
              </a:ext>
            </a:extLst>
          </p:cNvPr>
          <p:cNvGrpSpPr/>
          <p:nvPr/>
        </p:nvGrpSpPr>
        <p:grpSpPr>
          <a:xfrm>
            <a:off x="3923465" y="3243916"/>
            <a:ext cx="6856284" cy="2476560"/>
            <a:chOff x="5338233" y="2140907"/>
            <a:chExt cx="3162830" cy="1857420"/>
          </a:xfrm>
        </p:grpSpPr>
        <p:sp>
          <p:nvSpPr>
            <p:cNvPr id="13" name="TextBox 12">
              <a:extLst>
                <a:ext uri="{FF2B5EF4-FFF2-40B4-BE49-F238E27FC236}">
                  <a16:creationId xmlns:a16="http://schemas.microsoft.com/office/drawing/2014/main" id="{805395D0-BD1A-E54F-254D-C5BAA10DEA39}"/>
                </a:ext>
              </a:extLst>
            </p:cNvPr>
            <p:cNvSpPr txBox="1"/>
            <p:nvPr/>
          </p:nvSpPr>
          <p:spPr>
            <a:xfrm>
              <a:off x="5338233" y="2571013"/>
              <a:ext cx="2899435" cy="1427314"/>
            </a:xfrm>
            <a:prstGeom prst="rect">
              <a:avLst/>
            </a:prstGeom>
            <a:noFill/>
          </p:spPr>
          <p:txBody>
            <a:bodyPr wrap="square" lIns="0" tIns="0" rIns="0" bIns="0" rtlCol="0">
              <a:spAutoFit/>
            </a:bodyPr>
            <a:lstStyle/>
            <a:p>
              <a:pPr>
                <a:lnSpc>
                  <a:spcPct val="150000"/>
                </a:lnSpc>
                <a:spcAft>
                  <a:spcPts val="1600"/>
                </a:spcAft>
              </a:pPr>
              <a:r>
                <a:rPr lang="en-US" sz="1400" dirty="0">
                  <a:solidFill>
                    <a:schemeClr val="bg1"/>
                  </a:solidFill>
                </a:rPr>
                <a:t>NetSuite SuiteBilling assists enterprises manage financial matters by reducing the complication of managing finances in many contemporary businesses. It supports a variety of economic structures, from transactions to subscriptions to usage. NetSuite SuiteBilling minimizes the number of work firms has to handle in financial matters. This module helps firms remain profitable and flexible.</a:t>
              </a:r>
            </a:p>
          </p:txBody>
        </p:sp>
        <p:sp>
          <p:nvSpPr>
            <p:cNvPr id="16" name="TextBox 15">
              <a:extLst>
                <a:ext uri="{FF2B5EF4-FFF2-40B4-BE49-F238E27FC236}">
                  <a16:creationId xmlns:a16="http://schemas.microsoft.com/office/drawing/2014/main" id="{813351A3-F48E-7F91-BD3C-C8F01221DAEB}"/>
                </a:ext>
              </a:extLst>
            </p:cNvPr>
            <p:cNvSpPr txBox="1"/>
            <p:nvPr/>
          </p:nvSpPr>
          <p:spPr>
            <a:xfrm>
              <a:off x="5338233" y="2140907"/>
              <a:ext cx="3162830" cy="328312"/>
            </a:xfrm>
            <a:prstGeom prst="rect">
              <a:avLst/>
            </a:prstGeom>
            <a:noFill/>
          </p:spPr>
          <p:txBody>
            <a:bodyPr wrap="square" lIns="0" tIns="0" rIns="0" bIns="0" rtlCol="0">
              <a:spAutoFit/>
            </a:bodyPr>
            <a:lstStyle/>
            <a:p>
              <a:pPr>
                <a:lnSpc>
                  <a:spcPct val="150000"/>
                </a:lnSpc>
                <a:spcAft>
                  <a:spcPts val="1600"/>
                </a:spcAft>
              </a:pPr>
              <a:r>
                <a:rPr lang="en-US" sz="2133" b="1" cap="all" spc="27" dirty="0">
                  <a:solidFill>
                    <a:schemeClr val="bg1"/>
                  </a:solidFill>
                </a:rPr>
                <a:t>Billing</a:t>
              </a:r>
            </a:p>
          </p:txBody>
        </p:sp>
      </p:grpSp>
      <p:sp>
        <p:nvSpPr>
          <p:cNvPr id="2" name="Freeform 25">
            <a:extLst>
              <a:ext uri="{FF2B5EF4-FFF2-40B4-BE49-F238E27FC236}">
                <a16:creationId xmlns:a16="http://schemas.microsoft.com/office/drawing/2014/main" id="{783F40C9-A8A9-382E-D6D4-1B6F42BD7CD7}"/>
              </a:ext>
            </a:extLst>
          </p:cNvPr>
          <p:cNvSpPr>
            <a:spLocks/>
          </p:cNvSpPr>
          <p:nvPr/>
        </p:nvSpPr>
        <p:spPr bwMode="auto">
          <a:xfrm flipH="1">
            <a:off x="0" y="-28912"/>
            <a:ext cx="2813245" cy="6858000"/>
          </a:xfrm>
          <a:custGeom>
            <a:avLst/>
            <a:gdLst>
              <a:gd name="T0" fmla="*/ 1080 w 1229"/>
              <a:gd name="T1" fmla="*/ 0 h 2996"/>
              <a:gd name="T2" fmla="*/ 0 w 1229"/>
              <a:gd name="T3" fmla="*/ 2996 h 2996"/>
              <a:gd name="T4" fmla="*/ 149 w 1229"/>
              <a:gd name="T5" fmla="*/ 2996 h 2996"/>
              <a:gd name="T6" fmla="*/ 1229 w 1229"/>
              <a:gd name="T7" fmla="*/ 0 h 2996"/>
              <a:gd name="T8" fmla="*/ 1080 w 1229"/>
              <a:gd name="T9" fmla="*/ 0 h 2996"/>
            </a:gdLst>
            <a:ahLst/>
            <a:cxnLst>
              <a:cxn ang="0">
                <a:pos x="T0" y="T1"/>
              </a:cxn>
              <a:cxn ang="0">
                <a:pos x="T2" y="T3"/>
              </a:cxn>
              <a:cxn ang="0">
                <a:pos x="T4" y="T5"/>
              </a:cxn>
              <a:cxn ang="0">
                <a:pos x="T6" y="T7"/>
              </a:cxn>
              <a:cxn ang="0">
                <a:pos x="T8" y="T9"/>
              </a:cxn>
            </a:cxnLst>
            <a:rect l="0" t="0" r="r" b="b"/>
            <a:pathLst>
              <a:path w="1229" h="2996">
                <a:moveTo>
                  <a:pt x="1080" y="0"/>
                </a:moveTo>
                <a:lnTo>
                  <a:pt x="0" y="2996"/>
                </a:lnTo>
                <a:lnTo>
                  <a:pt x="149" y="2996"/>
                </a:lnTo>
                <a:lnTo>
                  <a:pt x="1229" y="0"/>
                </a:lnTo>
                <a:lnTo>
                  <a:pt x="1080" y="0"/>
                </a:lnTo>
                <a:close/>
              </a:path>
            </a:pathLst>
          </a:custGeom>
          <a:solidFill>
            <a:schemeClr val="bg2"/>
          </a:solidFill>
          <a:ln w="1588" cap="flat">
            <a:noFill/>
            <a:prstDash val="solid"/>
            <a:miter lim="800000"/>
            <a:headEnd/>
            <a:tailEnd/>
          </a:ln>
        </p:spPr>
        <p:txBody>
          <a:bodyPr vert="horz" wrap="square" lIns="121920" tIns="60960" rIns="121920" bIns="60960" numCol="1" anchor="t" anchorCtr="0" compatLnSpc="1">
            <a:prstTxWarp prst="textNoShape">
              <a:avLst/>
            </a:prstTxWarp>
          </a:bodyPr>
          <a:lstStyle/>
          <a:p>
            <a:pPr>
              <a:lnSpc>
                <a:spcPct val="150000"/>
              </a:lnSpc>
            </a:pPr>
            <a:endParaRPr lang="en-US" sz="2400">
              <a:solidFill>
                <a:schemeClr val="accent1"/>
              </a:solidFill>
            </a:endParaRPr>
          </a:p>
        </p:txBody>
      </p:sp>
      <p:pic>
        <p:nvPicPr>
          <p:cNvPr id="3" name="Picture 2" descr="Logo, company name&#10;&#10;Description automatically generated">
            <a:extLst>
              <a:ext uri="{FF2B5EF4-FFF2-40B4-BE49-F238E27FC236}">
                <a16:creationId xmlns:a16="http://schemas.microsoft.com/office/drawing/2014/main" id="{87F5FCA9-3700-E8D9-F18C-4516308E4DC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1944" b="31319"/>
          <a:stretch/>
        </p:blipFill>
        <p:spPr bwMode="auto">
          <a:xfrm>
            <a:off x="10406733" y="5943455"/>
            <a:ext cx="1261714" cy="4626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6424900"/>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reeform 23"/>
          <p:cNvSpPr>
            <a:spLocks/>
          </p:cNvSpPr>
          <p:nvPr/>
        </p:nvSpPr>
        <p:spPr bwMode="auto">
          <a:xfrm>
            <a:off x="0" y="0"/>
            <a:ext cx="12192000" cy="6858000"/>
          </a:xfrm>
          <a:custGeom>
            <a:avLst/>
            <a:gdLst>
              <a:gd name="T0" fmla="*/ 0 w 2720"/>
              <a:gd name="T1" fmla="*/ 2996 h 2996"/>
              <a:gd name="T2" fmla="*/ 2720 w 2720"/>
              <a:gd name="T3" fmla="*/ 2996 h 2996"/>
              <a:gd name="T4" fmla="*/ 2720 w 2720"/>
              <a:gd name="T5" fmla="*/ 0 h 2996"/>
              <a:gd name="T6" fmla="*/ 1080 w 2720"/>
              <a:gd name="T7" fmla="*/ 0 h 2996"/>
              <a:gd name="T8" fmla="*/ 0 w 2720"/>
              <a:gd name="T9" fmla="*/ 2996 h 2996"/>
            </a:gdLst>
            <a:ahLst/>
            <a:cxnLst>
              <a:cxn ang="0">
                <a:pos x="T0" y="T1"/>
              </a:cxn>
              <a:cxn ang="0">
                <a:pos x="T2" y="T3"/>
              </a:cxn>
              <a:cxn ang="0">
                <a:pos x="T4" y="T5"/>
              </a:cxn>
              <a:cxn ang="0">
                <a:pos x="T6" y="T7"/>
              </a:cxn>
              <a:cxn ang="0">
                <a:pos x="T8" y="T9"/>
              </a:cxn>
            </a:cxnLst>
            <a:rect l="0" t="0" r="r" b="b"/>
            <a:pathLst>
              <a:path w="2720" h="2996">
                <a:moveTo>
                  <a:pt x="0" y="2996"/>
                </a:moveTo>
                <a:lnTo>
                  <a:pt x="2720" y="2996"/>
                </a:lnTo>
                <a:lnTo>
                  <a:pt x="2720" y="0"/>
                </a:lnTo>
                <a:lnTo>
                  <a:pt x="1080" y="0"/>
                </a:lnTo>
                <a:lnTo>
                  <a:pt x="0" y="2996"/>
                </a:lnTo>
                <a:close/>
              </a:path>
            </a:pathLst>
          </a:custGeom>
          <a:solidFill>
            <a:schemeClr val="accent1"/>
          </a:solidFill>
          <a:ln w="1588"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cxnSp>
        <p:nvCxnSpPr>
          <p:cNvPr id="13" name="Straight Connector 12"/>
          <p:cNvCxnSpPr/>
          <p:nvPr/>
        </p:nvCxnSpPr>
        <p:spPr>
          <a:xfrm>
            <a:off x="5872735" y="5160264"/>
            <a:ext cx="73152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29B28AD-51D0-CC4F-AD37-3400A3FF7A21}"/>
              </a:ext>
            </a:extLst>
          </p:cNvPr>
          <p:cNvSpPr txBox="1"/>
          <p:nvPr/>
        </p:nvSpPr>
        <p:spPr>
          <a:xfrm>
            <a:off x="5583937" y="3657601"/>
            <a:ext cx="5385055" cy="1323439"/>
          </a:xfrm>
          <a:prstGeom prst="rect">
            <a:avLst/>
          </a:prstGeom>
          <a:noFill/>
        </p:spPr>
        <p:txBody>
          <a:bodyPr wrap="square" rtlCol="0">
            <a:spAutoFit/>
          </a:bodyPr>
          <a:lstStyle/>
          <a:p>
            <a:r>
              <a:rPr lang="en-US" sz="8000" dirty="0">
                <a:solidFill>
                  <a:schemeClr val="bg1"/>
                </a:solidFill>
                <a:latin typeface="Roboto Black" panose="02000000000000000000" pitchFamily="2" charset="0"/>
                <a:ea typeface="Roboto Black" panose="02000000000000000000" pitchFamily="2" charset="0"/>
              </a:rPr>
              <a:t>Operations</a:t>
            </a:r>
            <a:endParaRPr lang="en-US" sz="5867" dirty="0">
              <a:solidFill>
                <a:schemeClr val="bg1"/>
              </a:solidFill>
              <a:latin typeface="Roboto Black" panose="02000000000000000000" pitchFamily="2" charset="0"/>
              <a:ea typeface="Roboto Black" panose="02000000000000000000" pitchFamily="2" charset="0"/>
            </a:endParaRPr>
          </a:p>
        </p:txBody>
      </p:sp>
      <p:pic>
        <p:nvPicPr>
          <p:cNvPr id="2" name="Picture 2" descr="Logo, company name&#10;&#10;Description automatically generated">
            <a:extLst>
              <a:ext uri="{FF2B5EF4-FFF2-40B4-BE49-F238E27FC236}">
                <a16:creationId xmlns:a16="http://schemas.microsoft.com/office/drawing/2014/main" id="{D46546ED-FAEA-9675-ABCB-D7B96489AC86}"/>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34493" b="32820"/>
          <a:stretch/>
        </p:blipFill>
        <p:spPr bwMode="auto">
          <a:xfrm>
            <a:off x="475783" y="457199"/>
            <a:ext cx="1319593" cy="429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6263189"/>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750"/>
                                        <p:tgtEl>
                                          <p:spTgt spid="3"/>
                                        </p:tgtEl>
                                      </p:cBhvr>
                                    </p:animEffect>
                                  </p:childTnLst>
                                </p:cTn>
                              </p:par>
                            </p:childTnLst>
                          </p:cTn>
                        </p:par>
                        <p:par>
                          <p:cTn id="8" fill="hold">
                            <p:stCondLst>
                              <p:cond delay="750"/>
                            </p:stCondLst>
                            <p:childTnLst>
                              <p:par>
                                <p:cTn id="9" presetID="10"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2">
                <a:lumMod val="50000"/>
              </a:schemeClr>
            </a:gs>
            <a:gs pos="100000">
              <a:schemeClr val="accent2"/>
            </a:gs>
          </a:gsLst>
          <a:lin ang="2700000" scaled="1"/>
        </a:gra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70446" y="1539240"/>
            <a:ext cx="5632391" cy="472440"/>
          </a:xfrm>
        </p:spPr>
        <p:txBody>
          <a:bodyPr/>
          <a:lstStyle/>
          <a:p>
            <a:r>
              <a:rPr lang="en-US" dirty="0">
                <a:solidFill>
                  <a:schemeClr val="bg1"/>
                </a:solidFill>
                <a:latin typeface="+mj-lt"/>
              </a:rPr>
              <a:t>Inventory Management</a:t>
            </a:r>
          </a:p>
        </p:txBody>
      </p:sp>
      <p:sp>
        <p:nvSpPr>
          <p:cNvPr id="6" name="TextBox 5"/>
          <p:cNvSpPr txBox="1"/>
          <p:nvPr/>
        </p:nvSpPr>
        <p:spPr>
          <a:xfrm>
            <a:off x="570446" y="2112957"/>
            <a:ext cx="4877480" cy="2167388"/>
          </a:xfrm>
          <a:prstGeom prst="rect">
            <a:avLst/>
          </a:prstGeom>
          <a:noFill/>
        </p:spPr>
        <p:txBody>
          <a:bodyPr wrap="square" lIns="0" tIns="0" rIns="0" bIns="0" rtlCol="0">
            <a:spAutoFit/>
          </a:bodyPr>
          <a:lstStyle/>
          <a:p>
            <a:pPr>
              <a:lnSpc>
                <a:spcPct val="150000"/>
              </a:lnSpc>
              <a:spcAft>
                <a:spcPts val="1600"/>
              </a:spcAft>
            </a:pPr>
            <a:r>
              <a:rPr lang="en-US" sz="1600" dirty="0">
                <a:solidFill>
                  <a:schemeClr val="bg1"/>
                </a:solidFill>
              </a:rPr>
              <a:t>NetSuite Inventory Management automatically updates inventory levels across all channels and locations in real-time, saving time and effort. The inventory management module may use sales data to set reorder points and alert purchasing managers when to place replenishment orders.</a:t>
            </a:r>
          </a:p>
        </p:txBody>
      </p:sp>
      <p:sp>
        <p:nvSpPr>
          <p:cNvPr id="3" name="Text Placeholder 1">
            <a:extLst>
              <a:ext uri="{FF2B5EF4-FFF2-40B4-BE49-F238E27FC236}">
                <a16:creationId xmlns:a16="http://schemas.microsoft.com/office/drawing/2014/main" id="{737E0681-76EA-3873-744A-0DA54FC32214}"/>
              </a:ext>
            </a:extLst>
          </p:cNvPr>
          <p:cNvSpPr txBox="1">
            <a:spLocks/>
          </p:cNvSpPr>
          <p:nvPr/>
        </p:nvSpPr>
        <p:spPr>
          <a:xfrm>
            <a:off x="6502650" y="1539240"/>
            <a:ext cx="4721051" cy="472440"/>
          </a:xfrm>
          <a:prstGeom prst="rect">
            <a:avLst/>
          </a:prstGeom>
        </p:spPr>
        <p:txBody>
          <a:bodyPr lIns="0" tIns="0" rIns="0" bIns="0">
            <a:noAutofit/>
          </a:bodyPr>
          <a:lstStyle>
            <a:lvl1pPr marL="0" indent="0" algn="l" defTabSz="914400" rtl="0" eaLnBrk="1" latinLnBrk="0" hangingPunct="1">
              <a:lnSpc>
                <a:spcPct val="90000"/>
              </a:lnSpc>
              <a:spcBef>
                <a:spcPts val="0"/>
              </a:spcBef>
              <a:buFontTx/>
              <a:buNone/>
              <a:defRPr sz="3200" kern="1200" cap="all" spc="67" baseline="0">
                <a:solidFill>
                  <a:schemeClr val="accent1"/>
                </a:solidFill>
                <a:latin typeface="Lato Black" panose="020F0A0202020403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bg1"/>
                </a:solidFill>
                <a:latin typeface="+mj-lt"/>
              </a:rPr>
              <a:t>Order Management</a:t>
            </a:r>
          </a:p>
        </p:txBody>
      </p:sp>
      <p:sp>
        <p:nvSpPr>
          <p:cNvPr id="4" name="TextBox 3">
            <a:extLst>
              <a:ext uri="{FF2B5EF4-FFF2-40B4-BE49-F238E27FC236}">
                <a16:creationId xmlns:a16="http://schemas.microsoft.com/office/drawing/2014/main" id="{AA0B70B9-38D8-7F83-D6F1-482FBDE21AFC}"/>
              </a:ext>
            </a:extLst>
          </p:cNvPr>
          <p:cNvSpPr txBox="1"/>
          <p:nvPr/>
        </p:nvSpPr>
        <p:spPr>
          <a:xfrm>
            <a:off x="6502650" y="2105391"/>
            <a:ext cx="4799111" cy="2174954"/>
          </a:xfrm>
          <a:prstGeom prst="rect">
            <a:avLst/>
          </a:prstGeom>
          <a:noFill/>
        </p:spPr>
        <p:txBody>
          <a:bodyPr wrap="square" lIns="0" tIns="0" rIns="0" bIns="0" rtlCol="0">
            <a:spAutoFit/>
          </a:bodyPr>
          <a:lstStyle/>
          <a:p>
            <a:pPr>
              <a:lnSpc>
                <a:spcPct val="150000"/>
              </a:lnSpc>
              <a:spcAft>
                <a:spcPts val="1600"/>
              </a:spcAft>
            </a:pPr>
            <a:r>
              <a:rPr lang="en-US" sz="1600" dirty="0">
                <a:solidFill>
                  <a:schemeClr val="bg1"/>
                </a:solidFill>
              </a:rPr>
              <a:t>NetSuite Order Management handles the entire order lifecycle, from receiving through delivery, at each step — as the orders are placed, released, shipped, and settled with the customer. This module can automate order processing and fulfillations across channels based on pre-defined guidelines.</a:t>
            </a:r>
          </a:p>
        </p:txBody>
      </p:sp>
      <p:pic>
        <p:nvPicPr>
          <p:cNvPr id="5" name="Picture 4" descr="Logo, company name&#10;&#10;Description automatically generated">
            <a:extLst>
              <a:ext uri="{FF2B5EF4-FFF2-40B4-BE49-F238E27FC236}">
                <a16:creationId xmlns:a16="http://schemas.microsoft.com/office/drawing/2014/main" id="{1C51B7D3-826E-45EF-15F2-E0AA5BEAA68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1944" b="31319"/>
          <a:stretch/>
        </p:blipFill>
        <p:spPr bwMode="auto">
          <a:xfrm>
            <a:off x="10040047" y="5898850"/>
            <a:ext cx="1261714" cy="4626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2732089"/>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750"/>
                                        <p:tgtEl>
                                          <p:spTgt spid="6"/>
                                        </p:tgtEl>
                                      </p:cBhvr>
                                    </p:animEffect>
                                  </p:childTnLst>
                                </p:cTn>
                              </p:par>
                            </p:childTnLst>
                          </p:cTn>
                        </p:par>
                        <p:par>
                          <p:cTn id="8" fill="hold">
                            <p:stCondLst>
                              <p:cond delay="75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2">
                <a:lumMod val="50000"/>
              </a:schemeClr>
            </a:gs>
            <a:gs pos="100000">
              <a:schemeClr val="accent2"/>
            </a:gs>
          </a:gsLst>
          <a:lin ang="2700000" scaled="1"/>
        </a:gra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850900" y="1424705"/>
            <a:ext cx="3721100" cy="472440"/>
          </a:xfrm>
        </p:spPr>
        <p:txBody>
          <a:bodyPr/>
          <a:lstStyle/>
          <a:p>
            <a:r>
              <a:rPr lang="en-US" dirty="0">
                <a:solidFill>
                  <a:schemeClr val="bg1"/>
                </a:solidFill>
                <a:latin typeface="+mj-lt"/>
              </a:rPr>
              <a:t>Procurement</a:t>
            </a:r>
          </a:p>
        </p:txBody>
      </p:sp>
      <p:sp>
        <p:nvSpPr>
          <p:cNvPr id="6" name="TextBox 5"/>
          <p:cNvSpPr txBox="1"/>
          <p:nvPr/>
        </p:nvSpPr>
        <p:spPr>
          <a:xfrm>
            <a:off x="850900" y="2201813"/>
            <a:ext cx="4877480" cy="2906052"/>
          </a:xfrm>
          <a:prstGeom prst="rect">
            <a:avLst/>
          </a:prstGeom>
          <a:noFill/>
        </p:spPr>
        <p:txBody>
          <a:bodyPr wrap="square" lIns="0" tIns="0" rIns="0" bIns="0" rtlCol="0">
            <a:spAutoFit/>
          </a:bodyPr>
          <a:lstStyle/>
          <a:p>
            <a:pPr>
              <a:lnSpc>
                <a:spcPct val="150000"/>
              </a:lnSpc>
              <a:spcAft>
                <a:spcPts val="1600"/>
              </a:spcAft>
            </a:pPr>
            <a:r>
              <a:rPr lang="en-US" sz="1600" dirty="0">
                <a:solidFill>
                  <a:schemeClr val="bg1"/>
                </a:solidFill>
              </a:rPr>
              <a:t>NetSuite Procurement can increase the efficiency of the complete pay-to-purchase process by reducing time and money. Customers can keep track of approved vendors' quotes, automate purchase orders by collecting quotes and monitor performance and expenditure based on granular monitoring. Vendor self-service and expedited payments may also be enabled.</a:t>
            </a:r>
          </a:p>
        </p:txBody>
      </p:sp>
      <p:pic>
        <p:nvPicPr>
          <p:cNvPr id="3" name="Picture 2" descr="Logo, company name&#10;&#10;Description automatically generated">
            <a:extLst>
              <a:ext uri="{FF2B5EF4-FFF2-40B4-BE49-F238E27FC236}">
                <a16:creationId xmlns:a16="http://schemas.microsoft.com/office/drawing/2014/main" id="{02C9FE3A-95DD-ABA2-A823-4E3EA5A6B85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1944" b="31319"/>
          <a:stretch/>
        </p:blipFill>
        <p:spPr bwMode="auto">
          <a:xfrm>
            <a:off x="10194860" y="5865396"/>
            <a:ext cx="1261714" cy="4626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4685675"/>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chemeClr val="accent1"/>
        </a:solidFill>
        <a:effectLst/>
      </p:bgPr>
    </p:bg>
    <p:spTree>
      <p:nvGrpSpPr>
        <p:cNvPr id="1" name=""/>
        <p:cNvGrpSpPr/>
        <p:nvPr/>
      </p:nvGrpSpPr>
      <p:grpSpPr>
        <a:xfrm>
          <a:off x="0" y="0"/>
          <a:ext cx="0" cy="0"/>
          <a:chOff x="0" y="0"/>
          <a:chExt cx="0" cy="0"/>
        </a:xfrm>
      </p:grpSpPr>
      <p:sp>
        <p:nvSpPr>
          <p:cNvPr id="3" name="Text Placeholder 1">
            <a:extLst>
              <a:ext uri="{FF2B5EF4-FFF2-40B4-BE49-F238E27FC236}">
                <a16:creationId xmlns:a16="http://schemas.microsoft.com/office/drawing/2014/main" id="{430C7155-7BA5-AC4D-6BCF-5C856D24FF5E}"/>
              </a:ext>
            </a:extLst>
          </p:cNvPr>
          <p:cNvSpPr txBox="1">
            <a:spLocks/>
          </p:cNvSpPr>
          <p:nvPr/>
        </p:nvSpPr>
        <p:spPr>
          <a:xfrm>
            <a:off x="4767073" y="1213145"/>
            <a:ext cx="6139180" cy="1045464"/>
          </a:xfrm>
          <a:prstGeom prst="rect">
            <a:avLst/>
          </a:prstGeom>
        </p:spPr>
        <p:txBody>
          <a:bodyPr lIns="0" tIns="0" rIns="0" bIns="0">
            <a:noAutofit/>
          </a:bodyPr>
          <a:lstStyle>
            <a:lvl1pPr marL="0" indent="0" algn="l" defTabSz="685800" rtl="0" eaLnBrk="1" latinLnBrk="0" hangingPunct="1">
              <a:lnSpc>
                <a:spcPct val="90000"/>
              </a:lnSpc>
              <a:spcBef>
                <a:spcPts val="0"/>
              </a:spcBef>
              <a:buFontTx/>
              <a:buNone/>
              <a:defRPr sz="2400" kern="1200" cap="all" spc="50" baseline="0">
                <a:solidFill>
                  <a:schemeClr val="accent1"/>
                </a:solidFill>
                <a:latin typeface="Lato Black" panose="020F0A02020204030203"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r"/>
            <a:r>
              <a:rPr lang="en-US" sz="3200" dirty="0">
                <a:solidFill>
                  <a:schemeClr val="bg1"/>
                </a:solidFill>
                <a:latin typeface="+mj-lt"/>
              </a:rPr>
              <a:t>Warehouse Management System (WMS)</a:t>
            </a:r>
          </a:p>
        </p:txBody>
      </p:sp>
      <p:sp>
        <p:nvSpPr>
          <p:cNvPr id="4" name="TextBox 3">
            <a:extLst>
              <a:ext uri="{FF2B5EF4-FFF2-40B4-BE49-F238E27FC236}">
                <a16:creationId xmlns:a16="http://schemas.microsoft.com/office/drawing/2014/main" id="{B35F99D4-2458-5660-FEC4-DF82C73E5A3F}"/>
              </a:ext>
            </a:extLst>
          </p:cNvPr>
          <p:cNvSpPr txBox="1"/>
          <p:nvPr/>
        </p:nvSpPr>
        <p:spPr>
          <a:xfrm>
            <a:off x="6705601" y="2420154"/>
            <a:ext cx="4200652" cy="2536720"/>
          </a:xfrm>
          <a:prstGeom prst="rect">
            <a:avLst/>
          </a:prstGeom>
          <a:noFill/>
        </p:spPr>
        <p:txBody>
          <a:bodyPr wrap="square" lIns="0" tIns="0" rIns="0" bIns="0" rtlCol="0">
            <a:spAutoFit/>
          </a:bodyPr>
          <a:lstStyle/>
          <a:p>
            <a:pPr algn="r">
              <a:lnSpc>
                <a:spcPct val="150000"/>
              </a:lnSpc>
              <a:spcAft>
                <a:spcPts val="1600"/>
              </a:spcAft>
            </a:pPr>
            <a:r>
              <a:rPr lang="en-US" sz="1600" dirty="0">
                <a:solidFill>
                  <a:schemeClr val="bg1"/>
                </a:solidFill>
              </a:rPr>
              <a:t>NetSuite WMS builds on the system's inventory management functions, adding functionality for putaway, order picking, barcode scanning, and returns authorization. The WMS module can be used on mobile devices to direct warehouse workers through receiving, picking, and counting cycles.</a:t>
            </a:r>
          </a:p>
        </p:txBody>
      </p:sp>
      <p:pic>
        <p:nvPicPr>
          <p:cNvPr id="2" name="Picture 1" descr="Logo, company name&#10;&#10;Description automatically generated">
            <a:extLst>
              <a:ext uri="{FF2B5EF4-FFF2-40B4-BE49-F238E27FC236}">
                <a16:creationId xmlns:a16="http://schemas.microsoft.com/office/drawing/2014/main" id="{996A66EE-3997-1ADF-B34A-31F1CDD4770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1944" b="31319"/>
          <a:stretch/>
        </p:blipFill>
        <p:spPr bwMode="auto">
          <a:xfrm>
            <a:off x="1006255" y="5776187"/>
            <a:ext cx="1261714" cy="4626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138842"/>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gs>
            <a:gs pos="100000">
              <a:schemeClr val="accent1">
                <a:lumMod val="50000"/>
              </a:schemeClr>
            </a:gs>
          </a:gsLst>
          <a:lin ang="2700000" scaled="1"/>
        </a:gradFill>
        <a:effectLst/>
      </p:bgPr>
    </p:bg>
    <p:spTree>
      <p:nvGrpSpPr>
        <p:cNvPr id="1" name=""/>
        <p:cNvGrpSpPr/>
        <p:nvPr/>
      </p:nvGrpSpPr>
      <p:grpSpPr>
        <a:xfrm>
          <a:off x="0" y="0"/>
          <a:ext cx="0" cy="0"/>
          <a:chOff x="0" y="0"/>
          <a:chExt cx="0" cy="0"/>
        </a:xfrm>
      </p:grpSpPr>
      <p:sp>
        <p:nvSpPr>
          <p:cNvPr id="3" name="Text Placeholder 1">
            <a:extLst>
              <a:ext uri="{FF2B5EF4-FFF2-40B4-BE49-F238E27FC236}">
                <a16:creationId xmlns:a16="http://schemas.microsoft.com/office/drawing/2014/main" id="{430C7155-7BA5-AC4D-6BCF-5C856D24FF5E}"/>
              </a:ext>
            </a:extLst>
          </p:cNvPr>
          <p:cNvSpPr txBox="1">
            <a:spLocks/>
          </p:cNvSpPr>
          <p:nvPr/>
        </p:nvSpPr>
        <p:spPr>
          <a:xfrm>
            <a:off x="6912865" y="3429001"/>
            <a:ext cx="4493260" cy="512105"/>
          </a:xfrm>
          <a:prstGeom prst="rect">
            <a:avLst/>
          </a:prstGeom>
        </p:spPr>
        <p:txBody>
          <a:bodyPr lIns="0" tIns="0" rIns="0" bIns="0">
            <a:noAutofit/>
          </a:bodyPr>
          <a:lstStyle>
            <a:lvl1pPr marL="0" indent="0" algn="l" defTabSz="685800" rtl="0" eaLnBrk="1" latinLnBrk="0" hangingPunct="1">
              <a:lnSpc>
                <a:spcPct val="90000"/>
              </a:lnSpc>
              <a:spcBef>
                <a:spcPts val="0"/>
              </a:spcBef>
              <a:buFontTx/>
              <a:buNone/>
              <a:defRPr sz="2400" kern="1200" cap="all" spc="50" baseline="0">
                <a:solidFill>
                  <a:schemeClr val="accent1"/>
                </a:solidFill>
                <a:latin typeface="Lato Black" panose="020F0A02020204030203"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r"/>
            <a:r>
              <a:rPr lang="en-US" sz="3200" dirty="0">
                <a:solidFill>
                  <a:schemeClr val="bg1"/>
                </a:solidFill>
                <a:latin typeface="+mj-lt"/>
              </a:rPr>
              <a:t>Manufacturing</a:t>
            </a:r>
          </a:p>
        </p:txBody>
      </p:sp>
      <p:sp>
        <p:nvSpPr>
          <p:cNvPr id="4" name="TextBox 3">
            <a:extLst>
              <a:ext uri="{FF2B5EF4-FFF2-40B4-BE49-F238E27FC236}">
                <a16:creationId xmlns:a16="http://schemas.microsoft.com/office/drawing/2014/main" id="{B35F99D4-2458-5660-FEC4-DF82C73E5A3F}"/>
              </a:ext>
            </a:extLst>
          </p:cNvPr>
          <p:cNvSpPr txBox="1"/>
          <p:nvPr/>
        </p:nvSpPr>
        <p:spPr>
          <a:xfrm>
            <a:off x="5266945" y="4029497"/>
            <a:ext cx="6139180" cy="2167388"/>
          </a:xfrm>
          <a:prstGeom prst="rect">
            <a:avLst/>
          </a:prstGeom>
          <a:noFill/>
        </p:spPr>
        <p:txBody>
          <a:bodyPr wrap="square" lIns="0" tIns="0" rIns="0" bIns="0" rtlCol="0">
            <a:spAutoFit/>
          </a:bodyPr>
          <a:lstStyle/>
          <a:p>
            <a:pPr algn="r">
              <a:lnSpc>
                <a:spcPct val="150000"/>
              </a:lnSpc>
              <a:spcAft>
                <a:spcPts val="1600"/>
              </a:spcAft>
            </a:pPr>
            <a:r>
              <a:rPr lang="en-US" sz="1600" dirty="0">
                <a:solidFill>
                  <a:schemeClr val="bg1"/>
                </a:solidFill>
              </a:rPr>
              <a:t>NetSuite Manufacturing is built for organizations that manufacture goods. The module assists in production planning and execution, shop-floor management, and monitoring production to obtain insights and improvement opportunities. The item ensures you have the appropriate materials and parts in the correct location at the right time and enables managers to track work orders.</a:t>
            </a:r>
          </a:p>
        </p:txBody>
      </p:sp>
      <p:sp>
        <p:nvSpPr>
          <p:cNvPr id="2" name="Text Placeholder 1">
            <a:extLst>
              <a:ext uri="{FF2B5EF4-FFF2-40B4-BE49-F238E27FC236}">
                <a16:creationId xmlns:a16="http://schemas.microsoft.com/office/drawing/2014/main" id="{23889D8F-8EE2-9694-29AB-0925D0BB9B0E}"/>
              </a:ext>
            </a:extLst>
          </p:cNvPr>
          <p:cNvSpPr txBox="1">
            <a:spLocks/>
          </p:cNvSpPr>
          <p:nvPr/>
        </p:nvSpPr>
        <p:spPr>
          <a:xfrm>
            <a:off x="629921" y="676417"/>
            <a:ext cx="4493260" cy="512105"/>
          </a:xfrm>
          <a:prstGeom prst="rect">
            <a:avLst/>
          </a:prstGeom>
        </p:spPr>
        <p:txBody>
          <a:bodyPr lIns="0" tIns="0" rIns="0" bIns="0">
            <a:noAutofit/>
          </a:bodyPr>
          <a:lstStyle>
            <a:lvl1pPr marL="0" indent="0" algn="l" defTabSz="685800" rtl="0" eaLnBrk="1" latinLnBrk="0" hangingPunct="1">
              <a:lnSpc>
                <a:spcPct val="90000"/>
              </a:lnSpc>
              <a:spcBef>
                <a:spcPts val="0"/>
              </a:spcBef>
              <a:buFontTx/>
              <a:buNone/>
              <a:defRPr sz="2400" kern="1200" cap="all" spc="50" baseline="0">
                <a:solidFill>
                  <a:schemeClr val="accent1"/>
                </a:solidFill>
                <a:latin typeface="Lato Black" panose="020F0A02020204030203"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3200" dirty="0">
                <a:solidFill>
                  <a:schemeClr val="bg1"/>
                </a:solidFill>
                <a:latin typeface="+mj-lt"/>
              </a:rPr>
              <a:t>Demand Planning</a:t>
            </a:r>
          </a:p>
        </p:txBody>
      </p:sp>
      <p:sp>
        <p:nvSpPr>
          <p:cNvPr id="5" name="TextBox 4">
            <a:extLst>
              <a:ext uri="{FF2B5EF4-FFF2-40B4-BE49-F238E27FC236}">
                <a16:creationId xmlns:a16="http://schemas.microsoft.com/office/drawing/2014/main" id="{B3920873-B34B-B26C-9D24-F996E7A2F209}"/>
              </a:ext>
            </a:extLst>
          </p:cNvPr>
          <p:cNvSpPr txBox="1"/>
          <p:nvPr/>
        </p:nvSpPr>
        <p:spPr>
          <a:xfrm>
            <a:off x="629921" y="1301297"/>
            <a:ext cx="6139180" cy="1798056"/>
          </a:xfrm>
          <a:prstGeom prst="rect">
            <a:avLst/>
          </a:prstGeom>
          <a:noFill/>
        </p:spPr>
        <p:txBody>
          <a:bodyPr wrap="square" lIns="0" tIns="0" rIns="0" bIns="0" rtlCol="0">
            <a:spAutoFit/>
          </a:bodyPr>
          <a:lstStyle/>
          <a:p>
            <a:pPr>
              <a:lnSpc>
                <a:spcPct val="150000"/>
              </a:lnSpc>
              <a:spcAft>
                <a:spcPts val="1600"/>
              </a:spcAft>
            </a:pPr>
            <a:r>
              <a:rPr lang="en-US" sz="1600" dirty="0">
                <a:solidFill>
                  <a:schemeClr val="bg1"/>
                </a:solidFill>
              </a:rPr>
              <a:t>NetSuite Demand Planning can help determine future </a:t>
            </a:r>
            <a:r>
              <a:rPr lang="en-US" sz="1600" i="1" dirty="0">
                <a:solidFill>
                  <a:schemeClr val="bg1"/>
                </a:solidFill>
              </a:rPr>
              <a:t>demand</a:t>
            </a:r>
            <a:r>
              <a:rPr lang="en-US" sz="1600" dirty="0">
                <a:solidFill>
                  <a:schemeClr val="bg1"/>
                </a:solidFill>
              </a:rPr>
              <a:t> for products and services based on historical data, current opportunities, or imported sales forecasts. The module can employ the moving average, linear regression, or average seasonal approaches.</a:t>
            </a:r>
          </a:p>
        </p:txBody>
      </p:sp>
      <p:pic>
        <p:nvPicPr>
          <p:cNvPr id="6" name="Picture 5" descr="Logo, company name&#10;&#10;Description automatically generated">
            <a:extLst>
              <a:ext uri="{FF2B5EF4-FFF2-40B4-BE49-F238E27FC236}">
                <a16:creationId xmlns:a16="http://schemas.microsoft.com/office/drawing/2014/main" id="{04373316-842A-6094-3655-E00D5B4A45F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1944" b="31319"/>
          <a:stretch/>
        </p:blipFill>
        <p:spPr bwMode="auto">
          <a:xfrm>
            <a:off x="785875" y="5734283"/>
            <a:ext cx="1261714" cy="4626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9849441"/>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childTnLst>
                                </p:cTn>
                              </p:par>
                            </p:childTnLst>
                          </p:cTn>
                        </p:par>
                        <p:par>
                          <p:cTn id="8" fill="hold">
                            <p:stCondLst>
                              <p:cond delay="75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 name="Rectangle: Top Corners Rounded 70">
            <a:extLst>
              <a:ext uri="{FF2B5EF4-FFF2-40B4-BE49-F238E27FC236}">
                <a16:creationId xmlns:a16="http://schemas.microsoft.com/office/drawing/2014/main" id="{2DCF0482-9CCE-4388-ABCD-6DBBC9E8C7AB}"/>
              </a:ext>
            </a:extLst>
          </p:cNvPr>
          <p:cNvSpPr/>
          <p:nvPr/>
        </p:nvSpPr>
        <p:spPr>
          <a:xfrm rot="5400000">
            <a:off x="4346402" y="-3614854"/>
            <a:ext cx="3499196" cy="12192002"/>
          </a:xfrm>
          <a:prstGeom prst="round2SameRect">
            <a:avLst>
              <a:gd name="adj1" fmla="val 8360"/>
              <a:gd name="adj2" fmla="val 0"/>
            </a:avLst>
          </a:prstGeom>
          <a:gradFill flip="none" rotWithShape="1">
            <a:gsLst>
              <a:gs pos="53000">
                <a:schemeClr val="tx1">
                  <a:lumMod val="85000"/>
                  <a:lumOff val="15000"/>
                  <a:alpha val="70000"/>
                </a:schemeClr>
              </a:gs>
              <a:gs pos="10000">
                <a:schemeClr val="tx1">
                  <a:lumMod val="85000"/>
                  <a:lumOff val="15000"/>
                  <a:alpha val="82000"/>
                </a:schemeClr>
              </a:gs>
              <a:gs pos="100000">
                <a:schemeClr val="tx1">
                  <a:lumMod val="85000"/>
                  <a:lumOff val="15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15">
            <a:extLst>
              <a:ext uri="{FF2B5EF4-FFF2-40B4-BE49-F238E27FC236}">
                <a16:creationId xmlns:a16="http://schemas.microsoft.com/office/drawing/2014/main" id="{57CB670C-F434-4DB7-8D6F-9C40C1951189}"/>
              </a:ext>
            </a:extLst>
          </p:cNvPr>
          <p:cNvSpPr>
            <a:spLocks/>
          </p:cNvSpPr>
          <p:nvPr/>
        </p:nvSpPr>
        <p:spPr bwMode="auto">
          <a:xfrm>
            <a:off x="-415280" y="249767"/>
            <a:ext cx="1789631" cy="1501914"/>
          </a:xfrm>
          <a:custGeom>
            <a:avLst/>
            <a:gdLst>
              <a:gd name="T0" fmla="*/ 185 w 989"/>
              <a:gd name="T1" fmla="*/ 830 h 830"/>
              <a:gd name="T2" fmla="*/ 0 w 989"/>
              <a:gd name="T3" fmla="*/ 262 h 830"/>
              <a:gd name="T4" fmla="*/ 804 w 989"/>
              <a:gd name="T5" fmla="*/ 0 h 830"/>
              <a:gd name="T6" fmla="*/ 989 w 989"/>
              <a:gd name="T7" fmla="*/ 568 h 830"/>
              <a:gd name="T8" fmla="*/ 185 w 989"/>
              <a:gd name="T9" fmla="*/ 830 h 830"/>
            </a:gdLst>
            <a:ahLst/>
            <a:cxnLst>
              <a:cxn ang="0">
                <a:pos x="T0" y="T1"/>
              </a:cxn>
              <a:cxn ang="0">
                <a:pos x="T2" y="T3"/>
              </a:cxn>
              <a:cxn ang="0">
                <a:pos x="T4" y="T5"/>
              </a:cxn>
              <a:cxn ang="0">
                <a:pos x="T6" y="T7"/>
              </a:cxn>
              <a:cxn ang="0">
                <a:pos x="T8" y="T9"/>
              </a:cxn>
            </a:cxnLst>
            <a:rect l="0" t="0" r="r" b="b"/>
            <a:pathLst>
              <a:path w="989" h="830">
                <a:moveTo>
                  <a:pt x="185" y="830"/>
                </a:moveTo>
                <a:lnTo>
                  <a:pt x="0" y="262"/>
                </a:lnTo>
                <a:lnTo>
                  <a:pt x="804" y="0"/>
                </a:lnTo>
                <a:lnTo>
                  <a:pt x="989" y="568"/>
                </a:lnTo>
                <a:lnTo>
                  <a:pt x="185" y="830"/>
                </a:lnTo>
                <a:close/>
              </a:path>
            </a:pathLst>
          </a:custGeom>
          <a:solidFill>
            <a:schemeClr val="bg1">
              <a:lumMod val="9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16">
            <a:extLst>
              <a:ext uri="{FF2B5EF4-FFF2-40B4-BE49-F238E27FC236}">
                <a16:creationId xmlns:a16="http://schemas.microsoft.com/office/drawing/2014/main" id="{3641E7B3-672A-4B9A-9E22-4E4077762DAF}"/>
              </a:ext>
            </a:extLst>
          </p:cNvPr>
          <p:cNvSpPr>
            <a:spLocks/>
          </p:cNvSpPr>
          <p:nvPr/>
        </p:nvSpPr>
        <p:spPr bwMode="auto">
          <a:xfrm>
            <a:off x="-427947" y="36242"/>
            <a:ext cx="1858393" cy="1898203"/>
          </a:xfrm>
          <a:custGeom>
            <a:avLst/>
            <a:gdLst>
              <a:gd name="T0" fmla="*/ 357 w 600"/>
              <a:gd name="T1" fmla="*/ 11 h 613"/>
              <a:gd name="T2" fmla="*/ 587 w 600"/>
              <a:gd name="T3" fmla="*/ 213 h 613"/>
              <a:gd name="T4" fmla="*/ 589 w 600"/>
              <a:gd name="T5" fmla="*/ 256 h 613"/>
              <a:gd name="T6" fmla="*/ 543 w 600"/>
              <a:gd name="T7" fmla="*/ 308 h 613"/>
              <a:gd name="T8" fmla="*/ 526 w 600"/>
              <a:gd name="T9" fmla="*/ 327 h 613"/>
              <a:gd name="T10" fmla="*/ 515 w 600"/>
              <a:gd name="T11" fmla="*/ 331 h 613"/>
              <a:gd name="T12" fmla="*/ 504 w 600"/>
              <a:gd name="T13" fmla="*/ 327 h 613"/>
              <a:gd name="T14" fmla="*/ 488 w 600"/>
              <a:gd name="T15" fmla="*/ 333 h 613"/>
              <a:gd name="T16" fmla="*/ 430 w 600"/>
              <a:gd name="T17" fmla="*/ 398 h 613"/>
              <a:gd name="T18" fmla="*/ 426 w 600"/>
              <a:gd name="T19" fmla="*/ 415 h 613"/>
              <a:gd name="T20" fmla="*/ 432 w 600"/>
              <a:gd name="T21" fmla="*/ 425 h 613"/>
              <a:gd name="T22" fmla="*/ 429 w 600"/>
              <a:gd name="T23" fmla="*/ 437 h 613"/>
              <a:gd name="T24" fmla="*/ 412 w 600"/>
              <a:gd name="T25" fmla="*/ 456 h 613"/>
              <a:gd name="T26" fmla="*/ 286 w 600"/>
              <a:gd name="T27" fmla="*/ 599 h 613"/>
              <a:gd name="T28" fmla="*/ 244 w 600"/>
              <a:gd name="T29" fmla="*/ 602 h 613"/>
              <a:gd name="T30" fmla="*/ 14 w 600"/>
              <a:gd name="T31" fmla="*/ 399 h 613"/>
              <a:gd name="T32" fmla="*/ 11 w 600"/>
              <a:gd name="T33" fmla="*/ 357 h 613"/>
              <a:gd name="T34" fmla="*/ 314 w 600"/>
              <a:gd name="T35" fmla="*/ 13 h 613"/>
              <a:gd name="T36" fmla="*/ 357 w 600"/>
              <a:gd name="T37" fmla="*/ 11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00" h="613">
                <a:moveTo>
                  <a:pt x="357" y="11"/>
                </a:moveTo>
                <a:cubicBezTo>
                  <a:pt x="587" y="213"/>
                  <a:pt x="587" y="213"/>
                  <a:pt x="587" y="213"/>
                </a:cubicBezTo>
                <a:cubicBezTo>
                  <a:pt x="599" y="224"/>
                  <a:pt x="600" y="243"/>
                  <a:pt x="589" y="256"/>
                </a:cubicBezTo>
                <a:cubicBezTo>
                  <a:pt x="543" y="308"/>
                  <a:pt x="543" y="308"/>
                  <a:pt x="543" y="308"/>
                </a:cubicBezTo>
                <a:cubicBezTo>
                  <a:pt x="526" y="327"/>
                  <a:pt x="526" y="327"/>
                  <a:pt x="526" y="327"/>
                </a:cubicBezTo>
                <a:cubicBezTo>
                  <a:pt x="522" y="332"/>
                  <a:pt x="520" y="333"/>
                  <a:pt x="515" y="331"/>
                </a:cubicBezTo>
                <a:cubicBezTo>
                  <a:pt x="504" y="327"/>
                  <a:pt x="504" y="327"/>
                  <a:pt x="504" y="327"/>
                </a:cubicBezTo>
                <a:cubicBezTo>
                  <a:pt x="498" y="325"/>
                  <a:pt x="493" y="327"/>
                  <a:pt x="488" y="333"/>
                </a:cubicBezTo>
                <a:cubicBezTo>
                  <a:pt x="430" y="398"/>
                  <a:pt x="430" y="398"/>
                  <a:pt x="430" y="398"/>
                </a:cubicBezTo>
                <a:cubicBezTo>
                  <a:pt x="425" y="404"/>
                  <a:pt x="424" y="410"/>
                  <a:pt x="426" y="415"/>
                </a:cubicBezTo>
                <a:cubicBezTo>
                  <a:pt x="432" y="425"/>
                  <a:pt x="432" y="425"/>
                  <a:pt x="432" y="425"/>
                </a:cubicBezTo>
                <a:cubicBezTo>
                  <a:pt x="434" y="430"/>
                  <a:pt x="433" y="433"/>
                  <a:pt x="429" y="437"/>
                </a:cubicBezTo>
                <a:cubicBezTo>
                  <a:pt x="412" y="456"/>
                  <a:pt x="412" y="456"/>
                  <a:pt x="412" y="456"/>
                </a:cubicBezTo>
                <a:cubicBezTo>
                  <a:pt x="286" y="599"/>
                  <a:pt x="286" y="599"/>
                  <a:pt x="286" y="599"/>
                </a:cubicBezTo>
                <a:cubicBezTo>
                  <a:pt x="275" y="612"/>
                  <a:pt x="256" y="613"/>
                  <a:pt x="244" y="602"/>
                </a:cubicBezTo>
                <a:cubicBezTo>
                  <a:pt x="14" y="399"/>
                  <a:pt x="14" y="399"/>
                  <a:pt x="14" y="399"/>
                </a:cubicBezTo>
                <a:cubicBezTo>
                  <a:pt x="2" y="389"/>
                  <a:pt x="0" y="369"/>
                  <a:pt x="11" y="357"/>
                </a:cubicBezTo>
                <a:cubicBezTo>
                  <a:pt x="314" y="13"/>
                  <a:pt x="314" y="13"/>
                  <a:pt x="314" y="13"/>
                </a:cubicBezTo>
                <a:cubicBezTo>
                  <a:pt x="325" y="1"/>
                  <a:pt x="344" y="0"/>
                  <a:pt x="357" y="11"/>
                </a:cubicBez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216">
            <a:extLst>
              <a:ext uri="{FF2B5EF4-FFF2-40B4-BE49-F238E27FC236}">
                <a16:creationId xmlns:a16="http://schemas.microsoft.com/office/drawing/2014/main" id="{892373D8-ECB3-4D05-9660-D55410E9B9EA}"/>
              </a:ext>
            </a:extLst>
          </p:cNvPr>
          <p:cNvSpPr>
            <a:spLocks/>
          </p:cNvSpPr>
          <p:nvPr/>
        </p:nvSpPr>
        <p:spPr bwMode="auto">
          <a:xfrm>
            <a:off x="2192260" y="3009308"/>
            <a:ext cx="798005" cy="846863"/>
          </a:xfrm>
          <a:custGeom>
            <a:avLst/>
            <a:gdLst>
              <a:gd name="T0" fmla="*/ 231 w 258"/>
              <a:gd name="T1" fmla="*/ 70 h 274"/>
              <a:gd name="T2" fmla="*/ 195 w 258"/>
              <a:gd name="T3" fmla="*/ 230 h 274"/>
              <a:gd name="T4" fmla="*/ 41 w 258"/>
              <a:gd name="T5" fmla="*/ 202 h 274"/>
              <a:gd name="T6" fmla="*/ 71 w 258"/>
              <a:gd name="T7" fmla="*/ 34 h 274"/>
              <a:gd name="T8" fmla="*/ 231 w 258"/>
              <a:gd name="T9" fmla="*/ 70 h 274"/>
            </a:gdLst>
            <a:ahLst/>
            <a:cxnLst>
              <a:cxn ang="0">
                <a:pos x="T0" y="T1"/>
              </a:cxn>
              <a:cxn ang="0">
                <a:pos x="T2" y="T3"/>
              </a:cxn>
              <a:cxn ang="0">
                <a:pos x="T4" y="T5"/>
              </a:cxn>
              <a:cxn ang="0">
                <a:pos x="T6" y="T7"/>
              </a:cxn>
              <a:cxn ang="0">
                <a:pos x="T8" y="T9"/>
              </a:cxn>
            </a:cxnLst>
            <a:rect l="0" t="0" r="r" b="b"/>
            <a:pathLst>
              <a:path w="258" h="274">
                <a:moveTo>
                  <a:pt x="231" y="70"/>
                </a:moveTo>
                <a:cubicBezTo>
                  <a:pt x="258" y="118"/>
                  <a:pt x="238" y="186"/>
                  <a:pt x="195" y="230"/>
                </a:cubicBezTo>
                <a:cubicBezTo>
                  <a:pt x="151" y="274"/>
                  <a:pt x="72" y="258"/>
                  <a:pt x="41" y="202"/>
                </a:cubicBezTo>
                <a:cubicBezTo>
                  <a:pt x="0" y="129"/>
                  <a:pt x="27" y="39"/>
                  <a:pt x="71" y="34"/>
                </a:cubicBezTo>
                <a:cubicBezTo>
                  <a:pt x="125" y="0"/>
                  <a:pt x="204" y="22"/>
                  <a:pt x="231" y="70"/>
                </a:cubicBezTo>
                <a:close/>
              </a:path>
            </a:pathLst>
          </a:custGeom>
          <a:solidFill>
            <a:srgbClr val="FED4A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217">
            <a:extLst>
              <a:ext uri="{FF2B5EF4-FFF2-40B4-BE49-F238E27FC236}">
                <a16:creationId xmlns:a16="http://schemas.microsoft.com/office/drawing/2014/main" id="{C3FD101D-B63B-48A8-B62D-466FAAD56C8F}"/>
              </a:ext>
            </a:extLst>
          </p:cNvPr>
          <p:cNvSpPr>
            <a:spLocks/>
          </p:cNvSpPr>
          <p:nvPr/>
        </p:nvSpPr>
        <p:spPr bwMode="auto">
          <a:xfrm>
            <a:off x="2709787" y="2993023"/>
            <a:ext cx="302193" cy="662289"/>
          </a:xfrm>
          <a:custGeom>
            <a:avLst/>
            <a:gdLst>
              <a:gd name="T0" fmla="*/ 85 w 98"/>
              <a:gd name="T1" fmla="*/ 4 h 214"/>
              <a:gd name="T2" fmla="*/ 96 w 98"/>
              <a:gd name="T3" fmla="*/ 23 h 214"/>
              <a:gd name="T4" fmla="*/ 59 w 98"/>
              <a:gd name="T5" fmla="*/ 181 h 214"/>
              <a:gd name="T6" fmla="*/ 24 w 98"/>
              <a:gd name="T7" fmla="*/ 211 h 214"/>
              <a:gd name="T8" fmla="*/ 4 w 98"/>
              <a:gd name="T9" fmla="*/ 179 h 214"/>
              <a:gd name="T10" fmla="*/ 37 w 98"/>
              <a:gd name="T11" fmla="*/ 38 h 214"/>
              <a:gd name="T12" fmla="*/ 85 w 98"/>
              <a:gd name="T13" fmla="*/ 4 h 214"/>
            </a:gdLst>
            <a:ahLst/>
            <a:cxnLst>
              <a:cxn ang="0">
                <a:pos x="T0" y="T1"/>
              </a:cxn>
              <a:cxn ang="0">
                <a:pos x="T2" y="T3"/>
              </a:cxn>
              <a:cxn ang="0">
                <a:pos x="T4" y="T5"/>
              </a:cxn>
              <a:cxn ang="0">
                <a:pos x="T6" y="T7"/>
              </a:cxn>
              <a:cxn ang="0">
                <a:pos x="T8" y="T9"/>
              </a:cxn>
              <a:cxn ang="0">
                <a:pos x="T10" y="T11"/>
              </a:cxn>
              <a:cxn ang="0">
                <a:pos x="T12" y="T13"/>
              </a:cxn>
            </a:cxnLst>
            <a:rect l="0" t="0" r="r" b="b"/>
            <a:pathLst>
              <a:path w="98" h="214">
                <a:moveTo>
                  <a:pt x="85" y="4"/>
                </a:moveTo>
                <a:cubicBezTo>
                  <a:pt x="93" y="6"/>
                  <a:pt x="98" y="15"/>
                  <a:pt x="96" y="23"/>
                </a:cubicBezTo>
                <a:cubicBezTo>
                  <a:pt x="59" y="181"/>
                  <a:pt x="59" y="181"/>
                  <a:pt x="59" y="181"/>
                </a:cubicBezTo>
                <a:cubicBezTo>
                  <a:pt x="55" y="196"/>
                  <a:pt x="38" y="214"/>
                  <a:pt x="24" y="211"/>
                </a:cubicBezTo>
                <a:cubicBezTo>
                  <a:pt x="10" y="208"/>
                  <a:pt x="0" y="193"/>
                  <a:pt x="4" y="179"/>
                </a:cubicBezTo>
                <a:cubicBezTo>
                  <a:pt x="37" y="38"/>
                  <a:pt x="37" y="38"/>
                  <a:pt x="37" y="38"/>
                </a:cubicBezTo>
                <a:cubicBezTo>
                  <a:pt x="43" y="15"/>
                  <a:pt x="67" y="0"/>
                  <a:pt x="85" y="4"/>
                </a:cubicBezTo>
                <a:close/>
              </a:path>
            </a:pathLst>
          </a:custGeom>
          <a:solidFill>
            <a:srgbClr val="D4A26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218">
            <a:extLst>
              <a:ext uri="{FF2B5EF4-FFF2-40B4-BE49-F238E27FC236}">
                <a16:creationId xmlns:a16="http://schemas.microsoft.com/office/drawing/2014/main" id="{5F5EE85B-4A72-453D-AC1D-48EE6189285C}"/>
              </a:ext>
            </a:extLst>
          </p:cNvPr>
          <p:cNvSpPr>
            <a:spLocks/>
          </p:cNvSpPr>
          <p:nvPr/>
        </p:nvSpPr>
        <p:spPr bwMode="auto">
          <a:xfrm>
            <a:off x="1448541" y="1196154"/>
            <a:ext cx="2129824" cy="2227539"/>
          </a:xfrm>
          <a:custGeom>
            <a:avLst/>
            <a:gdLst>
              <a:gd name="T0" fmla="*/ 440 w 688"/>
              <a:gd name="T1" fmla="*/ 687 h 719"/>
              <a:gd name="T2" fmla="*/ 643 w 688"/>
              <a:gd name="T3" fmla="*/ 525 h 719"/>
              <a:gd name="T4" fmla="*/ 657 w 688"/>
              <a:gd name="T5" fmla="*/ 396 h 719"/>
              <a:gd name="T6" fmla="*/ 377 w 688"/>
              <a:gd name="T7" fmla="*/ 46 h 719"/>
              <a:gd name="T8" fmla="*/ 248 w 688"/>
              <a:gd name="T9" fmla="*/ 32 h 719"/>
              <a:gd name="T10" fmla="*/ 45 w 688"/>
              <a:gd name="T11" fmla="*/ 194 h 719"/>
              <a:gd name="T12" fmla="*/ 31 w 688"/>
              <a:gd name="T13" fmla="*/ 323 h 719"/>
              <a:gd name="T14" fmla="*/ 311 w 688"/>
              <a:gd name="T15" fmla="*/ 673 h 719"/>
              <a:gd name="T16" fmla="*/ 440 w 688"/>
              <a:gd name="T17" fmla="*/ 687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8" h="719">
                <a:moveTo>
                  <a:pt x="440" y="687"/>
                </a:moveTo>
                <a:cubicBezTo>
                  <a:pt x="643" y="525"/>
                  <a:pt x="643" y="525"/>
                  <a:pt x="643" y="525"/>
                </a:cubicBezTo>
                <a:cubicBezTo>
                  <a:pt x="682" y="493"/>
                  <a:pt x="688" y="435"/>
                  <a:pt x="657" y="396"/>
                </a:cubicBezTo>
                <a:cubicBezTo>
                  <a:pt x="377" y="46"/>
                  <a:pt x="377" y="46"/>
                  <a:pt x="377" y="46"/>
                </a:cubicBezTo>
                <a:cubicBezTo>
                  <a:pt x="345" y="7"/>
                  <a:pt x="287" y="0"/>
                  <a:pt x="248" y="32"/>
                </a:cubicBezTo>
                <a:cubicBezTo>
                  <a:pt x="45" y="194"/>
                  <a:pt x="45" y="194"/>
                  <a:pt x="45" y="194"/>
                </a:cubicBezTo>
                <a:cubicBezTo>
                  <a:pt x="6" y="226"/>
                  <a:pt x="0" y="284"/>
                  <a:pt x="31" y="323"/>
                </a:cubicBezTo>
                <a:cubicBezTo>
                  <a:pt x="311" y="673"/>
                  <a:pt x="311" y="673"/>
                  <a:pt x="311" y="673"/>
                </a:cubicBezTo>
                <a:cubicBezTo>
                  <a:pt x="343" y="712"/>
                  <a:pt x="401" y="719"/>
                  <a:pt x="440" y="687"/>
                </a:cubicBezTo>
                <a:close/>
              </a:path>
            </a:pathLst>
          </a:custGeom>
          <a:solidFill>
            <a:srgbClr val="4D4D4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219">
            <a:extLst>
              <a:ext uri="{FF2B5EF4-FFF2-40B4-BE49-F238E27FC236}">
                <a16:creationId xmlns:a16="http://schemas.microsoft.com/office/drawing/2014/main" id="{F7C214E2-9A55-440C-A98C-BCD1E57583F9}"/>
              </a:ext>
            </a:extLst>
          </p:cNvPr>
          <p:cNvSpPr>
            <a:spLocks/>
          </p:cNvSpPr>
          <p:nvPr/>
        </p:nvSpPr>
        <p:spPr bwMode="auto">
          <a:xfrm>
            <a:off x="2941408" y="2900736"/>
            <a:ext cx="269621" cy="222573"/>
          </a:xfrm>
          <a:custGeom>
            <a:avLst/>
            <a:gdLst>
              <a:gd name="T0" fmla="*/ 8 w 87"/>
              <a:gd name="T1" fmla="*/ 70 h 72"/>
              <a:gd name="T2" fmla="*/ 84 w 87"/>
              <a:gd name="T3" fmla="*/ 9 h 72"/>
              <a:gd name="T4" fmla="*/ 85 w 87"/>
              <a:gd name="T5" fmla="*/ 2 h 72"/>
              <a:gd name="T6" fmla="*/ 78 w 87"/>
              <a:gd name="T7" fmla="*/ 2 h 72"/>
              <a:gd name="T8" fmla="*/ 2 w 87"/>
              <a:gd name="T9" fmla="*/ 62 h 72"/>
              <a:gd name="T10" fmla="*/ 2 w 87"/>
              <a:gd name="T11" fmla="*/ 69 h 72"/>
              <a:gd name="T12" fmla="*/ 8 w 87"/>
              <a:gd name="T13" fmla="*/ 70 h 72"/>
            </a:gdLst>
            <a:ahLst/>
            <a:cxnLst>
              <a:cxn ang="0">
                <a:pos x="T0" y="T1"/>
              </a:cxn>
              <a:cxn ang="0">
                <a:pos x="T2" y="T3"/>
              </a:cxn>
              <a:cxn ang="0">
                <a:pos x="T4" y="T5"/>
              </a:cxn>
              <a:cxn ang="0">
                <a:pos x="T6" y="T7"/>
              </a:cxn>
              <a:cxn ang="0">
                <a:pos x="T8" y="T9"/>
              </a:cxn>
              <a:cxn ang="0">
                <a:pos x="T10" y="T11"/>
              </a:cxn>
              <a:cxn ang="0">
                <a:pos x="T12" y="T13"/>
              </a:cxn>
            </a:cxnLst>
            <a:rect l="0" t="0" r="r" b="b"/>
            <a:pathLst>
              <a:path w="87" h="72">
                <a:moveTo>
                  <a:pt x="8" y="70"/>
                </a:moveTo>
                <a:cubicBezTo>
                  <a:pt x="84" y="9"/>
                  <a:pt x="84" y="9"/>
                  <a:pt x="84" y="9"/>
                </a:cubicBezTo>
                <a:cubicBezTo>
                  <a:pt x="86" y="7"/>
                  <a:pt x="87" y="4"/>
                  <a:pt x="85" y="2"/>
                </a:cubicBezTo>
                <a:cubicBezTo>
                  <a:pt x="83" y="0"/>
                  <a:pt x="80" y="0"/>
                  <a:pt x="78" y="2"/>
                </a:cubicBezTo>
                <a:cubicBezTo>
                  <a:pt x="2" y="62"/>
                  <a:pt x="2" y="62"/>
                  <a:pt x="2" y="62"/>
                </a:cubicBezTo>
                <a:cubicBezTo>
                  <a:pt x="0" y="64"/>
                  <a:pt x="0" y="67"/>
                  <a:pt x="2" y="69"/>
                </a:cubicBezTo>
                <a:cubicBezTo>
                  <a:pt x="3" y="71"/>
                  <a:pt x="6" y="72"/>
                  <a:pt x="8" y="70"/>
                </a:cubicBezTo>
                <a:close/>
              </a:path>
            </a:pathLst>
          </a:custGeom>
          <a:solidFill>
            <a:srgbClr val="CCCC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221">
            <a:extLst>
              <a:ext uri="{FF2B5EF4-FFF2-40B4-BE49-F238E27FC236}">
                <a16:creationId xmlns:a16="http://schemas.microsoft.com/office/drawing/2014/main" id="{1FA9F7C0-C710-4117-AAFF-B8854E0ABAE6}"/>
              </a:ext>
            </a:extLst>
          </p:cNvPr>
          <p:cNvSpPr>
            <a:spLocks/>
          </p:cNvSpPr>
          <p:nvPr/>
        </p:nvSpPr>
        <p:spPr bwMode="auto">
          <a:xfrm>
            <a:off x="1609589" y="1389775"/>
            <a:ext cx="1827631" cy="1865631"/>
          </a:xfrm>
          <a:custGeom>
            <a:avLst/>
            <a:gdLst>
              <a:gd name="T0" fmla="*/ 508 w 1010"/>
              <a:gd name="T1" fmla="*/ 0 h 1031"/>
              <a:gd name="T2" fmla="*/ 1010 w 1010"/>
              <a:gd name="T3" fmla="*/ 624 h 1031"/>
              <a:gd name="T4" fmla="*/ 501 w 1010"/>
              <a:gd name="T5" fmla="*/ 1031 h 1031"/>
              <a:gd name="T6" fmla="*/ 0 w 1010"/>
              <a:gd name="T7" fmla="*/ 405 h 1031"/>
              <a:gd name="T8" fmla="*/ 508 w 1010"/>
              <a:gd name="T9" fmla="*/ 0 h 1031"/>
            </a:gdLst>
            <a:ahLst/>
            <a:cxnLst>
              <a:cxn ang="0">
                <a:pos x="T0" y="T1"/>
              </a:cxn>
              <a:cxn ang="0">
                <a:pos x="T2" y="T3"/>
              </a:cxn>
              <a:cxn ang="0">
                <a:pos x="T4" y="T5"/>
              </a:cxn>
              <a:cxn ang="0">
                <a:pos x="T6" y="T7"/>
              </a:cxn>
              <a:cxn ang="0">
                <a:pos x="T8" y="T9"/>
              </a:cxn>
            </a:cxnLst>
            <a:rect l="0" t="0" r="r" b="b"/>
            <a:pathLst>
              <a:path w="1010" h="1031">
                <a:moveTo>
                  <a:pt x="508" y="0"/>
                </a:moveTo>
                <a:lnTo>
                  <a:pt x="1010" y="624"/>
                </a:lnTo>
                <a:lnTo>
                  <a:pt x="501" y="1031"/>
                </a:lnTo>
                <a:lnTo>
                  <a:pt x="0" y="405"/>
                </a:lnTo>
                <a:lnTo>
                  <a:pt x="508"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222">
            <a:extLst>
              <a:ext uri="{FF2B5EF4-FFF2-40B4-BE49-F238E27FC236}">
                <a16:creationId xmlns:a16="http://schemas.microsoft.com/office/drawing/2014/main" id="{DBB987FC-A06F-40C5-8632-C14E5F552E8B}"/>
              </a:ext>
            </a:extLst>
          </p:cNvPr>
          <p:cNvSpPr>
            <a:spLocks/>
          </p:cNvSpPr>
          <p:nvPr/>
        </p:nvSpPr>
        <p:spPr bwMode="auto">
          <a:xfrm>
            <a:off x="2483596" y="1389775"/>
            <a:ext cx="953625" cy="1167151"/>
          </a:xfrm>
          <a:custGeom>
            <a:avLst/>
            <a:gdLst>
              <a:gd name="T0" fmla="*/ 25 w 527"/>
              <a:gd name="T1" fmla="*/ 0 h 645"/>
              <a:gd name="T2" fmla="*/ 527 w 527"/>
              <a:gd name="T3" fmla="*/ 624 h 645"/>
              <a:gd name="T4" fmla="*/ 503 w 527"/>
              <a:gd name="T5" fmla="*/ 645 h 645"/>
              <a:gd name="T6" fmla="*/ 0 w 527"/>
              <a:gd name="T7" fmla="*/ 18 h 645"/>
              <a:gd name="T8" fmla="*/ 25 w 527"/>
              <a:gd name="T9" fmla="*/ 0 h 645"/>
            </a:gdLst>
            <a:ahLst/>
            <a:cxnLst>
              <a:cxn ang="0">
                <a:pos x="T0" y="T1"/>
              </a:cxn>
              <a:cxn ang="0">
                <a:pos x="T2" y="T3"/>
              </a:cxn>
              <a:cxn ang="0">
                <a:pos x="T4" y="T5"/>
              </a:cxn>
              <a:cxn ang="0">
                <a:pos x="T6" y="T7"/>
              </a:cxn>
              <a:cxn ang="0">
                <a:pos x="T8" y="T9"/>
              </a:cxn>
            </a:cxnLst>
            <a:rect l="0" t="0" r="r" b="b"/>
            <a:pathLst>
              <a:path w="527" h="645">
                <a:moveTo>
                  <a:pt x="25" y="0"/>
                </a:moveTo>
                <a:lnTo>
                  <a:pt x="527" y="624"/>
                </a:lnTo>
                <a:lnTo>
                  <a:pt x="503" y="645"/>
                </a:lnTo>
                <a:lnTo>
                  <a:pt x="0" y="18"/>
                </a:lnTo>
                <a:lnTo>
                  <a:pt x="25"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46" name="Freeform 223">
            <a:extLst>
              <a:ext uri="{FF2B5EF4-FFF2-40B4-BE49-F238E27FC236}">
                <a16:creationId xmlns:a16="http://schemas.microsoft.com/office/drawing/2014/main" id="{C1A82E5A-A5EA-4EB3-B950-C4828D1D94B1}"/>
              </a:ext>
            </a:extLst>
          </p:cNvPr>
          <p:cNvSpPr>
            <a:spLocks/>
          </p:cNvSpPr>
          <p:nvPr/>
        </p:nvSpPr>
        <p:spPr bwMode="auto">
          <a:xfrm>
            <a:off x="2631977" y="1748063"/>
            <a:ext cx="488575" cy="582671"/>
          </a:xfrm>
          <a:custGeom>
            <a:avLst/>
            <a:gdLst>
              <a:gd name="T0" fmla="*/ 37 w 270"/>
              <a:gd name="T1" fmla="*/ 0 h 322"/>
              <a:gd name="T2" fmla="*/ 270 w 270"/>
              <a:gd name="T3" fmla="*/ 291 h 322"/>
              <a:gd name="T4" fmla="*/ 234 w 270"/>
              <a:gd name="T5" fmla="*/ 322 h 322"/>
              <a:gd name="T6" fmla="*/ 0 w 270"/>
              <a:gd name="T7" fmla="*/ 31 h 322"/>
              <a:gd name="T8" fmla="*/ 37 w 270"/>
              <a:gd name="T9" fmla="*/ 0 h 322"/>
            </a:gdLst>
            <a:ahLst/>
            <a:cxnLst>
              <a:cxn ang="0">
                <a:pos x="T0" y="T1"/>
              </a:cxn>
              <a:cxn ang="0">
                <a:pos x="T2" y="T3"/>
              </a:cxn>
              <a:cxn ang="0">
                <a:pos x="T4" y="T5"/>
              </a:cxn>
              <a:cxn ang="0">
                <a:pos x="T6" y="T7"/>
              </a:cxn>
              <a:cxn ang="0">
                <a:pos x="T8" y="T9"/>
              </a:cxn>
            </a:cxnLst>
            <a:rect l="0" t="0" r="r" b="b"/>
            <a:pathLst>
              <a:path w="270" h="322">
                <a:moveTo>
                  <a:pt x="37" y="0"/>
                </a:moveTo>
                <a:lnTo>
                  <a:pt x="270" y="291"/>
                </a:lnTo>
                <a:lnTo>
                  <a:pt x="234" y="322"/>
                </a:lnTo>
                <a:lnTo>
                  <a:pt x="0" y="31"/>
                </a:lnTo>
                <a:lnTo>
                  <a:pt x="37" y="0"/>
                </a:lnTo>
                <a:close/>
              </a:path>
            </a:pathLst>
          </a:custGeom>
          <a:solidFill>
            <a:schemeClr val="accent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224">
            <a:extLst>
              <a:ext uri="{FF2B5EF4-FFF2-40B4-BE49-F238E27FC236}">
                <a16:creationId xmlns:a16="http://schemas.microsoft.com/office/drawing/2014/main" id="{8D589087-00D0-4845-B886-CAA0E11E0A4E}"/>
              </a:ext>
            </a:extLst>
          </p:cNvPr>
          <p:cNvSpPr>
            <a:spLocks/>
          </p:cNvSpPr>
          <p:nvPr/>
        </p:nvSpPr>
        <p:spPr bwMode="auto">
          <a:xfrm>
            <a:off x="2123497" y="1561681"/>
            <a:ext cx="1092960" cy="1286580"/>
          </a:xfrm>
          <a:custGeom>
            <a:avLst/>
            <a:gdLst>
              <a:gd name="T0" fmla="*/ 103 w 604"/>
              <a:gd name="T1" fmla="*/ 0 h 711"/>
              <a:gd name="T2" fmla="*/ 604 w 604"/>
              <a:gd name="T3" fmla="*/ 627 h 711"/>
              <a:gd name="T4" fmla="*/ 502 w 604"/>
              <a:gd name="T5" fmla="*/ 711 h 711"/>
              <a:gd name="T6" fmla="*/ 0 w 604"/>
              <a:gd name="T7" fmla="*/ 84 h 711"/>
              <a:gd name="T8" fmla="*/ 103 w 604"/>
              <a:gd name="T9" fmla="*/ 0 h 711"/>
            </a:gdLst>
            <a:ahLst/>
            <a:cxnLst>
              <a:cxn ang="0">
                <a:pos x="T0" y="T1"/>
              </a:cxn>
              <a:cxn ang="0">
                <a:pos x="T2" y="T3"/>
              </a:cxn>
              <a:cxn ang="0">
                <a:pos x="T4" y="T5"/>
              </a:cxn>
              <a:cxn ang="0">
                <a:pos x="T6" y="T7"/>
              </a:cxn>
              <a:cxn ang="0">
                <a:pos x="T8" y="T9"/>
              </a:cxn>
            </a:cxnLst>
            <a:rect l="0" t="0" r="r" b="b"/>
            <a:pathLst>
              <a:path w="604" h="711">
                <a:moveTo>
                  <a:pt x="103" y="0"/>
                </a:moveTo>
                <a:lnTo>
                  <a:pt x="604" y="627"/>
                </a:lnTo>
                <a:lnTo>
                  <a:pt x="502" y="711"/>
                </a:lnTo>
                <a:lnTo>
                  <a:pt x="0" y="84"/>
                </a:lnTo>
                <a:lnTo>
                  <a:pt x="103"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48" name="Freeform 225">
            <a:extLst>
              <a:ext uri="{FF2B5EF4-FFF2-40B4-BE49-F238E27FC236}">
                <a16:creationId xmlns:a16="http://schemas.microsoft.com/office/drawing/2014/main" id="{8C4099B6-47DF-468A-A76C-D6BFA1077B17}"/>
              </a:ext>
            </a:extLst>
          </p:cNvPr>
          <p:cNvSpPr>
            <a:spLocks/>
          </p:cNvSpPr>
          <p:nvPr/>
        </p:nvSpPr>
        <p:spPr bwMode="auto">
          <a:xfrm>
            <a:off x="2507119" y="1739014"/>
            <a:ext cx="588100" cy="722005"/>
          </a:xfrm>
          <a:custGeom>
            <a:avLst/>
            <a:gdLst>
              <a:gd name="T0" fmla="*/ 0 w 325"/>
              <a:gd name="T1" fmla="*/ 12 h 399"/>
              <a:gd name="T2" fmla="*/ 310 w 325"/>
              <a:gd name="T3" fmla="*/ 399 h 399"/>
              <a:gd name="T4" fmla="*/ 325 w 325"/>
              <a:gd name="T5" fmla="*/ 385 h 399"/>
              <a:gd name="T6" fmla="*/ 17 w 325"/>
              <a:gd name="T7" fmla="*/ 0 h 399"/>
              <a:gd name="T8" fmla="*/ 0 w 325"/>
              <a:gd name="T9" fmla="*/ 12 h 399"/>
            </a:gdLst>
            <a:ahLst/>
            <a:cxnLst>
              <a:cxn ang="0">
                <a:pos x="T0" y="T1"/>
              </a:cxn>
              <a:cxn ang="0">
                <a:pos x="T2" y="T3"/>
              </a:cxn>
              <a:cxn ang="0">
                <a:pos x="T4" y="T5"/>
              </a:cxn>
              <a:cxn ang="0">
                <a:pos x="T6" y="T7"/>
              </a:cxn>
              <a:cxn ang="0">
                <a:pos x="T8" y="T9"/>
              </a:cxn>
            </a:cxnLst>
            <a:rect l="0" t="0" r="r" b="b"/>
            <a:pathLst>
              <a:path w="325" h="399">
                <a:moveTo>
                  <a:pt x="0" y="12"/>
                </a:moveTo>
                <a:lnTo>
                  <a:pt x="310" y="399"/>
                </a:lnTo>
                <a:lnTo>
                  <a:pt x="325" y="385"/>
                </a:lnTo>
                <a:lnTo>
                  <a:pt x="17" y="0"/>
                </a:lnTo>
                <a:lnTo>
                  <a:pt x="0" y="12"/>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49" name="Freeform 226">
            <a:extLst>
              <a:ext uri="{FF2B5EF4-FFF2-40B4-BE49-F238E27FC236}">
                <a16:creationId xmlns:a16="http://schemas.microsoft.com/office/drawing/2014/main" id="{6608A792-7E56-4D2F-BF48-1DAA68AC6C89}"/>
              </a:ext>
            </a:extLst>
          </p:cNvPr>
          <p:cNvSpPr>
            <a:spLocks/>
          </p:cNvSpPr>
          <p:nvPr/>
        </p:nvSpPr>
        <p:spPr bwMode="auto">
          <a:xfrm>
            <a:off x="1987782" y="1813206"/>
            <a:ext cx="380003" cy="405336"/>
          </a:xfrm>
          <a:custGeom>
            <a:avLst/>
            <a:gdLst>
              <a:gd name="T0" fmla="*/ 0 w 210"/>
              <a:gd name="T1" fmla="*/ 67 h 224"/>
              <a:gd name="T2" fmla="*/ 126 w 210"/>
              <a:gd name="T3" fmla="*/ 224 h 224"/>
              <a:gd name="T4" fmla="*/ 210 w 210"/>
              <a:gd name="T5" fmla="*/ 157 h 224"/>
              <a:gd name="T6" fmla="*/ 84 w 210"/>
              <a:gd name="T7" fmla="*/ 0 h 224"/>
              <a:gd name="T8" fmla="*/ 0 w 210"/>
              <a:gd name="T9" fmla="*/ 67 h 224"/>
            </a:gdLst>
            <a:ahLst/>
            <a:cxnLst>
              <a:cxn ang="0">
                <a:pos x="T0" y="T1"/>
              </a:cxn>
              <a:cxn ang="0">
                <a:pos x="T2" y="T3"/>
              </a:cxn>
              <a:cxn ang="0">
                <a:pos x="T4" y="T5"/>
              </a:cxn>
              <a:cxn ang="0">
                <a:pos x="T6" y="T7"/>
              </a:cxn>
              <a:cxn ang="0">
                <a:pos x="T8" y="T9"/>
              </a:cxn>
            </a:cxnLst>
            <a:rect l="0" t="0" r="r" b="b"/>
            <a:pathLst>
              <a:path w="210" h="224">
                <a:moveTo>
                  <a:pt x="0" y="67"/>
                </a:moveTo>
                <a:lnTo>
                  <a:pt x="126" y="224"/>
                </a:lnTo>
                <a:lnTo>
                  <a:pt x="210" y="157"/>
                </a:lnTo>
                <a:lnTo>
                  <a:pt x="84" y="0"/>
                </a:lnTo>
                <a:lnTo>
                  <a:pt x="0" y="67"/>
                </a:lnTo>
                <a:close/>
              </a:path>
            </a:pathLst>
          </a:custGeom>
          <a:solidFill>
            <a:srgbClr val="FF910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227">
            <a:extLst>
              <a:ext uri="{FF2B5EF4-FFF2-40B4-BE49-F238E27FC236}">
                <a16:creationId xmlns:a16="http://schemas.microsoft.com/office/drawing/2014/main" id="{68CBF385-0135-4B50-90FA-5DA1CB7A8B3A}"/>
              </a:ext>
            </a:extLst>
          </p:cNvPr>
          <p:cNvSpPr>
            <a:spLocks/>
          </p:cNvSpPr>
          <p:nvPr/>
        </p:nvSpPr>
        <p:spPr bwMode="auto">
          <a:xfrm>
            <a:off x="2271879" y="2166065"/>
            <a:ext cx="381813" cy="405336"/>
          </a:xfrm>
          <a:custGeom>
            <a:avLst/>
            <a:gdLst>
              <a:gd name="T0" fmla="*/ 0 w 211"/>
              <a:gd name="T1" fmla="*/ 69 h 224"/>
              <a:gd name="T2" fmla="*/ 127 w 211"/>
              <a:gd name="T3" fmla="*/ 224 h 224"/>
              <a:gd name="T4" fmla="*/ 211 w 211"/>
              <a:gd name="T5" fmla="*/ 157 h 224"/>
              <a:gd name="T6" fmla="*/ 84 w 211"/>
              <a:gd name="T7" fmla="*/ 0 h 224"/>
              <a:gd name="T8" fmla="*/ 0 w 211"/>
              <a:gd name="T9" fmla="*/ 69 h 224"/>
            </a:gdLst>
            <a:ahLst/>
            <a:cxnLst>
              <a:cxn ang="0">
                <a:pos x="T0" y="T1"/>
              </a:cxn>
              <a:cxn ang="0">
                <a:pos x="T2" y="T3"/>
              </a:cxn>
              <a:cxn ang="0">
                <a:pos x="T4" y="T5"/>
              </a:cxn>
              <a:cxn ang="0">
                <a:pos x="T6" y="T7"/>
              </a:cxn>
              <a:cxn ang="0">
                <a:pos x="T8" y="T9"/>
              </a:cxn>
            </a:cxnLst>
            <a:rect l="0" t="0" r="r" b="b"/>
            <a:pathLst>
              <a:path w="211" h="224">
                <a:moveTo>
                  <a:pt x="0" y="69"/>
                </a:moveTo>
                <a:lnTo>
                  <a:pt x="127" y="224"/>
                </a:lnTo>
                <a:lnTo>
                  <a:pt x="211" y="157"/>
                </a:lnTo>
                <a:lnTo>
                  <a:pt x="84" y="0"/>
                </a:lnTo>
                <a:lnTo>
                  <a:pt x="0" y="69"/>
                </a:lnTo>
                <a:close/>
              </a:path>
            </a:pathLst>
          </a:custGeom>
          <a:solidFill>
            <a:schemeClr val="accent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228">
            <a:extLst>
              <a:ext uri="{FF2B5EF4-FFF2-40B4-BE49-F238E27FC236}">
                <a16:creationId xmlns:a16="http://schemas.microsoft.com/office/drawing/2014/main" id="{CC6CEDCA-1134-4A9A-8A2A-6087D08A0A43}"/>
              </a:ext>
            </a:extLst>
          </p:cNvPr>
          <p:cNvSpPr>
            <a:spLocks/>
          </p:cNvSpPr>
          <p:nvPr/>
        </p:nvSpPr>
        <p:spPr bwMode="auto">
          <a:xfrm>
            <a:off x="2557785" y="2522543"/>
            <a:ext cx="380003" cy="405336"/>
          </a:xfrm>
          <a:custGeom>
            <a:avLst/>
            <a:gdLst>
              <a:gd name="T0" fmla="*/ 0 w 210"/>
              <a:gd name="T1" fmla="*/ 67 h 224"/>
              <a:gd name="T2" fmla="*/ 126 w 210"/>
              <a:gd name="T3" fmla="*/ 224 h 224"/>
              <a:gd name="T4" fmla="*/ 210 w 210"/>
              <a:gd name="T5" fmla="*/ 157 h 224"/>
              <a:gd name="T6" fmla="*/ 84 w 210"/>
              <a:gd name="T7" fmla="*/ 0 h 224"/>
              <a:gd name="T8" fmla="*/ 0 w 210"/>
              <a:gd name="T9" fmla="*/ 67 h 224"/>
            </a:gdLst>
            <a:ahLst/>
            <a:cxnLst>
              <a:cxn ang="0">
                <a:pos x="T0" y="T1"/>
              </a:cxn>
              <a:cxn ang="0">
                <a:pos x="T2" y="T3"/>
              </a:cxn>
              <a:cxn ang="0">
                <a:pos x="T4" y="T5"/>
              </a:cxn>
              <a:cxn ang="0">
                <a:pos x="T6" y="T7"/>
              </a:cxn>
              <a:cxn ang="0">
                <a:pos x="T8" y="T9"/>
              </a:cxn>
            </a:cxnLst>
            <a:rect l="0" t="0" r="r" b="b"/>
            <a:pathLst>
              <a:path w="210" h="224">
                <a:moveTo>
                  <a:pt x="0" y="67"/>
                </a:moveTo>
                <a:lnTo>
                  <a:pt x="126" y="224"/>
                </a:lnTo>
                <a:lnTo>
                  <a:pt x="210" y="157"/>
                </a:lnTo>
                <a:lnTo>
                  <a:pt x="84" y="0"/>
                </a:lnTo>
                <a:lnTo>
                  <a:pt x="0" y="67"/>
                </a:lnTo>
                <a:close/>
              </a:path>
            </a:pathLst>
          </a:custGeom>
          <a:solidFill>
            <a:schemeClr val="accent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229">
            <a:extLst>
              <a:ext uri="{FF2B5EF4-FFF2-40B4-BE49-F238E27FC236}">
                <a16:creationId xmlns:a16="http://schemas.microsoft.com/office/drawing/2014/main" id="{6641BA26-FA9D-4E90-BDF0-F5A089C76CF5}"/>
              </a:ext>
            </a:extLst>
          </p:cNvPr>
          <p:cNvSpPr>
            <a:spLocks/>
          </p:cNvSpPr>
          <p:nvPr/>
        </p:nvSpPr>
        <p:spPr bwMode="auto">
          <a:xfrm>
            <a:off x="1609589" y="2057493"/>
            <a:ext cx="991626" cy="1197912"/>
          </a:xfrm>
          <a:custGeom>
            <a:avLst/>
            <a:gdLst>
              <a:gd name="T0" fmla="*/ 46 w 548"/>
              <a:gd name="T1" fmla="*/ 0 h 662"/>
              <a:gd name="T2" fmla="*/ 548 w 548"/>
              <a:gd name="T3" fmla="*/ 626 h 662"/>
              <a:gd name="T4" fmla="*/ 501 w 548"/>
              <a:gd name="T5" fmla="*/ 662 h 662"/>
              <a:gd name="T6" fmla="*/ 0 w 548"/>
              <a:gd name="T7" fmla="*/ 36 h 662"/>
              <a:gd name="T8" fmla="*/ 46 w 548"/>
              <a:gd name="T9" fmla="*/ 0 h 662"/>
            </a:gdLst>
            <a:ahLst/>
            <a:cxnLst>
              <a:cxn ang="0">
                <a:pos x="T0" y="T1"/>
              </a:cxn>
              <a:cxn ang="0">
                <a:pos x="T2" y="T3"/>
              </a:cxn>
              <a:cxn ang="0">
                <a:pos x="T4" y="T5"/>
              </a:cxn>
              <a:cxn ang="0">
                <a:pos x="T6" y="T7"/>
              </a:cxn>
              <a:cxn ang="0">
                <a:pos x="T8" y="T9"/>
              </a:cxn>
            </a:cxnLst>
            <a:rect l="0" t="0" r="r" b="b"/>
            <a:pathLst>
              <a:path w="548" h="662">
                <a:moveTo>
                  <a:pt x="46" y="0"/>
                </a:moveTo>
                <a:lnTo>
                  <a:pt x="548" y="626"/>
                </a:lnTo>
                <a:lnTo>
                  <a:pt x="501" y="662"/>
                </a:lnTo>
                <a:lnTo>
                  <a:pt x="0" y="36"/>
                </a:lnTo>
                <a:lnTo>
                  <a:pt x="46"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53" name="Freeform 515">
            <a:extLst>
              <a:ext uri="{FF2B5EF4-FFF2-40B4-BE49-F238E27FC236}">
                <a16:creationId xmlns:a16="http://schemas.microsoft.com/office/drawing/2014/main" id="{BE82CB58-B1C2-4CED-A2F4-38F8D52ED5CA}"/>
              </a:ext>
            </a:extLst>
          </p:cNvPr>
          <p:cNvSpPr>
            <a:spLocks/>
          </p:cNvSpPr>
          <p:nvPr/>
        </p:nvSpPr>
        <p:spPr bwMode="auto">
          <a:xfrm>
            <a:off x="1792353" y="1948920"/>
            <a:ext cx="971720" cy="1096580"/>
          </a:xfrm>
          <a:custGeom>
            <a:avLst/>
            <a:gdLst>
              <a:gd name="connsiteX0" fmla="*/ 523875 w 852487"/>
              <a:gd name="connsiteY0" fmla="*/ 728663 h 962026"/>
              <a:gd name="connsiteX1" fmla="*/ 652462 w 852487"/>
              <a:gd name="connsiteY1" fmla="*/ 885826 h 962026"/>
              <a:gd name="connsiteX2" fmla="*/ 627062 w 852487"/>
              <a:gd name="connsiteY2" fmla="*/ 904876 h 962026"/>
              <a:gd name="connsiteX3" fmla="*/ 500062 w 852487"/>
              <a:gd name="connsiteY3" fmla="*/ 747713 h 962026"/>
              <a:gd name="connsiteX4" fmla="*/ 568325 w 852487"/>
              <a:gd name="connsiteY4" fmla="*/ 693738 h 962026"/>
              <a:gd name="connsiteX5" fmla="*/ 768350 w 852487"/>
              <a:gd name="connsiteY5" fmla="*/ 942976 h 962026"/>
              <a:gd name="connsiteX6" fmla="*/ 744538 w 852487"/>
              <a:gd name="connsiteY6" fmla="*/ 962026 h 962026"/>
              <a:gd name="connsiteX7" fmla="*/ 542925 w 852487"/>
              <a:gd name="connsiteY7" fmla="*/ 714375 h 962026"/>
              <a:gd name="connsiteX8" fmla="*/ 611188 w 852487"/>
              <a:gd name="connsiteY8" fmla="*/ 657225 h 962026"/>
              <a:gd name="connsiteX9" fmla="*/ 812800 w 852487"/>
              <a:gd name="connsiteY9" fmla="*/ 908050 h 962026"/>
              <a:gd name="connsiteX10" fmla="*/ 785813 w 852487"/>
              <a:gd name="connsiteY10" fmla="*/ 930275 h 962026"/>
              <a:gd name="connsiteX11" fmla="*/ 587375 w 852487"/>
              <a:gd name="connsiteY11" fmla="*/ 679450 h 962026"/>
              <a:gd name="connsiteX12" fmla="*/ 654050 w 852487"/>
              <a:gd name="connsiteY12" fmla="*/ 625475 h 962026"/>
              <a:gd name="connsiteX13" fmla="*/ 852487 w 852487"/>
              <a:gd name="connsiteY13" fmla="*/ 874713 h 962026"/>
              <a:gd name="connsiteX14" fmla="*/ 828675 w 852487"/>
              <a:gd name="connsiteY14" fmla="*/ 893763 h 962026"/>
              <a:gd name="connsiteX15" fmla="*/ 630237 w 852487"/>
              <a:gd name="connsiteY15" fmla="*/ 644525 h 962026"/>
              <a:gd name="connsiteX16" fmla="*/ 274637 w 852487"/>
              <a:gd name="connsiteY16" fmla="*/ 415925 h 962026"/>
              <a:gd name="connsiteX17" fmla="*/ 401637 w 852487"/>
              <a:gd name="connsiteY17" fmla="*/ 573088 h 962026"/>
              <a:gd name="connsiteX18" fmla="*/ 377824 w 852487"/>
              <a:gd name="connsiteY18" fmla="*/ 592138 h 962026"/>
              <a:gd name="connsiteX19" fmla="*/ 249237 w 852487"/>
              <a:gd name="connsiteY19" fmla="*/ 434975 h 962026"/>
              <a:gd name="connsiteX20" fmla="*/ 317499 w 852487"/>
              <a:gd name="connsiteY20" fmla="*/ 381000 h 962026"/>
              <a:gd name="connsiteX21" fmla="*/ 519112 w 852487"/>
              <a:gd name="connsiteY21" fmla="*/ 630238 h 962026"/>
              <a:gd name="connsiteX22" fmla="*/ 493712 w 852487"/>
              <a:gd name="connsiteY22" fmla="*/ 652463 h 962026"/>
              <a:gd name="connsiteX23" fmla="*/ 293687 w 852487"/>
              <a:gd name="connsiteY23" fmla="*/ 403225 h 962026"/>
              <a:gd name="connsiteX24" fmla="*/ 361950 w 852487"/>
              <a:gd name="connsiteY24" fmla="*/ 347663 h 962026"/>
              <a:gd name="connsiteX25" fmla="*/ 561975 w 852487"/>
              <a:gd name="connsiteY25" fmla="*/ 598488 h 962026"/>
              <a:gd name="connsiteX26" fmla="*/ 534988 w 852487"/>
              <a:gd name="connsiteY26" fmla="*/ 617538 h 962026"/>
              <a:gd name="connsiteX27" fmla="*/ 336550 w 852487"/>
              <a:gd name="connsiteY27" fmla="*/ 366713 h 962026"/>
              <a:gd name="connsiteX28" fmla="*/ 404812 w 852487"/>
              <a:gd name="connsiteY28" fmla="*/ 312738 h 962026"/>
              <a:gd name="connsiteX29" fmla="*/ 603250 w 852487"/>
              <a:gd name="connsiteY29" fmla="*/ 563563 h 962026"/>
              <a:gd name="connsiteX30" fmla="*/ 579438 w 852487"/>
              <a:gd name="connsiteY30" fmla="*/ 581026 h 962026"/>
              <a:gd name="connsiteX31" fmla="*/ 381000 w 852487"/>
              <a:gd name="connsiteY31" fmla="*/ 331788 h 962026"/>
              <a:gd name="connsiteX32" fmla="*/ 23812 w 852487"/>
              <a:gd name="connsiteY32" fmla="*/ 103188 h 962026"/>
              <a:gd name="connsiteX33" fmla="*/ 152400 w 852487"/>
              <a:gd name="connsiteY33" fmla="*/ 261938 h 962026"/>
              <a:gd name="connsiteX34" fmla="*/ 127000 w 852487"/>
              <a:gd name="connsiteY34" fmla="*/ 282576 h 962026"/>
              <a:gd name="connsiteX35" fmla="*/ 0 w 852487"/>
              <a:gd name="connsiteY35" fmla="*/ 122238 h 962026"/>
              <a:gd name="connsiteX36" fmla="*/ 68262 w 852487"/>
              <a:gd name="connsiteY36" fmla="*/ 68263 h 962026"/>
              <a:gd name="connsiteX37" fmla="*/ 268287 w 852487"/>
              <a:gd name="connsiteY37" fmla="*/ 317501 h 962026"/>
              <a:gd name="connsiteX38" fmla="*/ 244474 w 852487"/>
              <a:gd name="connsiteY38" fmla="*/ 339726 h 962026"/>
              <a:gd name="connsiteX39" fmla="*/ 42862 w 852487"/>
              <a:gd name="connsiteY39" fmla="*/ 90488 h 962026"/>
              <a:gd name="connsiteX40" fmla="*/ 111124 w 852487"/>
              <a:gd name="connsiteY40" fmla="*/ 36513 h 962026"/>
              <a:gd name="connsiteX41" fmla="*/ 312737 w 852487"/>
              <a:gd name="connsiteY41" fmla="*/ 285751 h 962026"/>
              <a:gd name="connsiteX42" fmla="*/ 285749 w 852487"/>
              <a:gd name="connsiteY42" fmla="*/ 304801 h 962026"/>
              <a:gd name="connsiteX43" fmla="*/ 87312 w 852487"/>
              <a:gd name="connsiteY43" fmla="*/ 53975 h 962026"/>
              <a:gd name="connsiteX44" fmla="*/ 155575 w 852487"/>
              <a:gd name="connsiteY44" fmla="*/ 0 h 962026"/>
              <a:gd name="connsiteX45" fmla="*/ 354013 w 852487"/>
              <a:gd name="connsiteY45" fmla="*/ 250825 h 962026"/>
              <a:gd name="connsiteX46" fmla="*/ 328613 w 852487"/>
              <a:gd name="connsiteY46" fmla="*/ 269875 h 962026"/>
              <a:gd name="connsiteX47" fmla="*/ 130175 w 852487"/>
              <a:gd name="connsiteY47" fmla="*/ 22225 h 962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52487" h="962026">
                <a:moveTo>
                  <a:pt x="523875" y="728663"/>
                </a:moveTo>
                <a:lnTo>
                  <a:pt x="652462" y="885826"/>
                </a:lnTo>
                <a:lnTo>
                  <a:pt x="627062" y="904876"/>
                </a:lnTo>
                <a:lnTo>
                  <a:pt x="500062" y="747713"/>
                </a:lnTo>
                <a:close/>
                <a:moveTo>
                  <a:pt x="568325" y="693738"/>
                </a:moveTo>
                <a:lnTo>
                  <a:pt x="768350" y="942976"/>
                </a:lnTo>
                <a:lnTo>
                  <a:pt x="744538" y="962026"/>
                </a:lnTo>
                <a:lnTo>
                  <a:pt x="542925" y="714375"/>
                </a:lnTo>
                <a:close/>
                <a:moveTo>
                  <a:pt x="611188" y="657225"/>
                </a:moveTo>
                <a:lnTo>
                  <a:pt x="812800" y="908050"/>
                </a:lnTo>
                <a:lnTo>
                  <a:pt x="785813" y="930275"/>
                </a:lnTo>
                <a:lnTo>
                  <a:pt x="587375" y="679450"/>
                </a:lnTo>
                <a:close/>
                <a:moveTo>
                  <a:pt x="654050" y="625475"/>
                </a:moveTo>
                <a:lnTo>
                  <a:pt x="852487" y="874713"/>
                </a:lnTo>
                <a:lnTo>
                  <a:pt x="828675" y="893763"/>
                </a:lnTo>
                <a:lnTo>
                  <a:pt x="630237" y="644525"/>
                </a:lnTo>
                <a:close/>
                <a:moveTo>
                  <a:pt x="274637" y="415925"/>
                </a:moveTo>
                <a:lnTo>
                  <a:pt x="401637" y="573088"/>
                </a:lnTo>
                <a:lnTo>
                  <a:pt x="377824" y="592138"/>
                </a:lnTo>
                <a:lnTo>
                  <a:pt x="249237" y="434975"/>
                </a:lnTo>
                <a:close/>
                <a:moveTo>
                  <a:pt x="317499" y="381000"/>
                </a:moveTo>
                <a:lnTo>
                  <a:pt x="519112" y="630238"/>
                </a:lnTo>
                <a:lnTo>
                  <a:pt x="493712" y="652463"/>
                </a:lnTo>
                <a:lnTo>
                  <a:pt x="293687" y="403225"/>
                </a:lnTo>
                <a:close/>
                <a:moveTo>
                  <a:pt x="361950" y="347663"/>
                </a:moveTo>
                <a:lnTo>
                  <a:pt x="561975" y="598488"/>
                </a:lnTo>
                <a:lnTo>
                  <a:pt x="534988" y="617538"/>
                </a:lnTo>
                <a:lnTo>
                  <a:pt x="336550" y="366713"/>
                </a:lnTo>
                <a:close/>
                <a:moveTo>
                  <a:pt x="404812" y="312738"/>
                </a:moveTo>
                <a:lnTo>
                  <a:pt x="603250" y="563563"/>
                </a:lnTo>
                <a:lnTo>
                  <a:pt x="579438" y="581026"/>
                </a:lnTo>
                <a:lnTo>
                  <a:pt x="381000" y="331788"/>
                </a:lnTo>
                <a:close/>
                <a:moveTo>
                  <a:pt x="23812" y="103188"/>
                </a:moveTo>
                <a:lnTo>
                  <a:pt x="152400" y="261938"/>
                </a:lnTo>
                <a:lnTo>
                  <a:pt x="127000" y="282576"/>
                </a:lnTo>
                <a:lnTo>
                  <a:pt x="0" y="122238"/>
                </a:lnTo>
                <a:close/>
                <a:moveTo>
                  <a:pt x="68262" y="68263"/>
                </a:moveTo>
                <a:lnTo>
                  <a:pt x="268287" y="317501"/>
                </a:lnTo>
                <a:lnTo>
                  <a:pt x="244474" y="339726"/>
                </a:lnTo>
                <a:lnTo>
                  <a:pt x="42862" y="90488"/>
                </a:lnTo>
                <a:close/>
                <a:moveTo>
                  <a:pt x="111124" y="36513"/>
                </a:moveTo>
                <a:lnTo>
                  <a:pt x="312737" y="285751"/>
                </a:lnTo>
                <a:lnTo>
                  <a:pt x="285749" y="304801"/>
                </a:lnTo>
                <a:lnTo>
                  <a:pt x="87312" y="53975"/>
                </a:lnTo>
                <a:close/>
                <a:moveTo>
                  <a:pt x="155575" y="0"/>
                </a:moveTo>
                <a:lnTo>
                  <a:pt x="354013" y="250825"/>
                </a:lnTo>
                <a:lnTo>
                  <a:pt x="328613" y="269875"/>
                </a:lnTo>
                <a:lnTo>
                  <a:pt x="130175" y="22225"/>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54" name="Freeform 242">
            <a:extLst>
              <a:ext uri="{FF2B5EF4-FFF2-40B4-BE49-F238E27FC236}">
                <a16:creationId xmlns:a16="http://schemas.microsoft.com/office/drawing/2014/main" id="{FD0FF7B1-BB37-403F-88E4-8267ABF3C7B8}"/>
              </a:ext>
            </a:extLst>
          </p:cNvPr>
          <p:cNvSpPr>
            <a:spLocks/>
          </p:cNvSpPr>
          <p:nvPr/>
        </p:nvSpPr>
        <p:spPr bwMode="auto">
          <a:xfrm>
            <a:off x="1944354" y="1547203"/>
            <a:ext cx="104953" cy="108572"/>
          </a:xfrm>
          <a:custGeom>
            <a:avLst/>
            <a:gdLst>
              <a:gd name="T0" fmla="*/ 29 w 34"/>
              <a:gd name="T1" fmla="*/ 27 h 35"/>
              <a:gd name="T2" fmla="*/ 27 w 34"/>
              <a:gd name="T3" fmla="*/ 6 h 35"/>
              <a:gd name="T4" fmla="*/ 6 w 34"/>
              <a:gd name="T5" fmla="*/ 8 h 35"/>
              <a:gd name="T6" fmla="*/ 7 w 34"/>
              <a:gd name="T7" fmla="*/ 29 h 35"/>
              <a:gd name="T8" fmla="*/ 29 w 34"/>
              <a:gd name="T9" fmla="*/ 27 h 35"/>
            </a:gdLst>
            <a:ahLst/>
            <a:cxnLst>
              <a:cxn ang="0">
                <a:pos x="T0" y="T1"/>
              </a:cxn>
              <a:cxn ang="0">
                <a:pos x="T2" y="T3"/>
              </a:cxn>
              <a:cxn ang="0">
                <a:pos x="T4" y="T5"/>
              </a:cxn>
              <a:cxn ang="0">
                <a:pos x="T6" y="T7"/>
              </a:cxn>
              <a:cxn ang="0">
                <a:pos x="T8" y="T9"/>
              </a:cxn>
            </a:cxnLst>
            <a:rect l="0" t="0" r="r" b="b"/>
            <a:pathLst>
              <a:path w="34" h="35">
                <a:moveTo>
                  <a:pt x="29" y="27"/>
                </a:moveTo>
                <a:cubicBezTo>
                  <a:pt x="34" y="21"/>
                  <a:pt x="34" y="11"/>
                  <a:pt x="27" y="6"/>
                </a:cubicBezTo>
                <a:cubicBezTo>
                  <a:pt x="21" y="0"/>
                  <a:pt x="11" y="1"/>
                  <a:pt x="6" y="8"/>
                </a:cubicBezTo>
                <a:cubicBezTo>
                  <a:pt x="0" y="14"/>
                  <a:pt x="1" y="24"/>
                  <a:pt x="7" y="29"/>
                </a:cubicBezTo>
                <a:cubicBezTo>
                  <a:pt x="14" y="35"/>
                  <a:pt x="24" y="34"/>
                  <a:pt x="29" y="27"/>
                </a:cubicBezTo>
                <a:close/>
              </a:path>
            </a:pathLst>
          </a:custGeom>
          <a:solidFill>
            <a:srgbClr val="CCCC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243">
            <a:extLst>
              <a:ext uri="{FF2B5EF4-FFF2-40B4-BE49-F238E27FC236}">
                <a16:creationId xmlns:a16="http://schemas.microsoft.com/office/drawing/2014/main" id="{B29E4E6C-5547-4355-BEF7-279744E38121}"/>
              </a:ext>
            </a:extLst>
          </p:cNvPr>
          <p:cNvSpPr>
            <a:spLocks/>
          </p:cNvSpPr>
          <p:nvPr/>
        </p:nvSpPr>
        <p:spPr bwMode="auto">
          <a:xfrm>
            <a:off x="2185021" y="3501502"/>
            <a:ext cx="579052" cy="693305"/>
          </a:xfrm>
          <a:custGeom>
            <a:avLst/>
            <a:gdLst>
              <a:gd name="T0" fmla="*/ 320 w 320"/>
              <a:gd name="T1" fmla="*/ 30 h 417"/>
              <a:gd name="T2" fmla="*/ 242 w 320"/>
              <a:gd name="T3" fmla="*/ 357 h 417"/>
              <a:gd name="T4" fmla="*/ 166 w 320"/>
              <a:gd name="T5" fmla="*/ 417 h 417"/>
              <a:gd name="T6" fmla="*/ 0 w 320"/>
              <a:gd name="T7" fmla="*/ 378 h 417"/>
              <a:gd name="T8" fmla="*/ 91 w 320"/>
              <a:gd name="T9" fmla="*/ 0 h 417"/>
              <a:gd name="T10" fmla="*/ 320 w 320"/>
              <a:gd name="T11" fmla="*/ 30 h 417"/>
              <a:gd name="connsiteX0" fmla="*/ 10000 w 10000"/>
              <a:gd name="connsiteY0" fmla="*/ 719 h 9188"/>
              <a:gd name="connsiteX1" fmla="*/ 7563 w 10000"/>
              <a:gd name="connsiteY1" fmla="*/ 8561 h 9188"/>
              <a:gd name="connsiteX2" fmla="*/ 5188 w 10000"/>
              <a:gd name="connsiteY2" fmla="*/ 9188 h 9188"/>
              <a:gd name="connsiteX3" fmla="*/ 0 w 10000"/>
              <a:gd name="connsiteY3" fmla="*/ 9065 h 9188"/>
              <a:gd name="connsiteX4" fmla="*/ 2844 w 10000"/>
              <a:gd name="connsiteY4" fmla="*/ 0 h 9188"/>
              <a:gd name="connsiteX5" fmla="*/ 10000 w 10000"/>
              <a:gd name="connsiteY5" fmla="*/ 719 h 9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9188">
                <a:moveTo>
                  <a:pt x="10000" y="719"/>
                </a:moveTo>
                <a:lnTo>
                  <a:pt x="7563" y="8561"/>
                </a:lnTo>
                <a:lnTo>
                  <a:pt x="5188" y="9188"/>
                </a:lnTo>
                <a:lnTo>
                  <a:pt x="0" y="9065"/>
                </a:lnTo>
                <a:lnTo>
                  <a:pt x="2844" y="0"/>
                </a:lnTo>
                <a:lnTo>
                  <a:pt x="10000" y="719"/>
                </a:lnTo>
                <a:close/>
              </a:path>
            </a:pathLst>
          </a:custGeom>
          <a:solidFill>
            <a:srgbClr val="FED4A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Shape 72">
            <a:extLst>
              <a:ext uri="{FF2B5EF4-FFF2-40B4-BE49-F238E27FC236}">
                <a16:creationId xmlns:a16="http://schemas.microsoft.com/office/drawing/2014/main" id="{998AE312-FC20-4E1E-A48B-CDD24EA8F2ED}"/>
              </a:ext>
            </a:extLst>
          </p:cNvPr>
          <p:cNvSpPr>
            <a:spLocks/>
          </p:cNvSpPr>
          <p:nvPr/>
        </p:nvSpPr>
        <p:spPr bwMode="auto">
          <a:xfrm>
            <a:off x="2120523" y="3941219"/>
            <a:ext cx="576598" cy="289526"/>
          </a:xfrm>
          <a:custGeom>
            <a:avLst/>
            <a:gdLst>
              <a:gd name="connsiteX0" fmla="*/ 66914 w 537834"/>
              <a:gd name="connsiteY0" fmla="*/ 0 h 270062"/>
              <a:gd name="connsiteX1" fmla="*/ 537834 w 537834"/>
              <a:gd name="connsiteY1" fmla="*/ 111401 h 270062"/>
              <a:gd name="connsiteX2" fmla="*/ 498169 w 537834"/>
              <a:gd name="connsiteY2" fmla="*/ 270062 h 270062"/>
              <a:gd name="connsiteX3" fmla="*/ 0 w 537834"/>
              <a:gd name="connsiteY3" fmla="*/ 270062 h 270062"/>
            </a:gdLst>
            <a:ahLst/>
            <a:cxnLst>
              <a:cxn ang="0">
                <a:pos x="connsiteX0" y="connsiteY0"/>
              </a:cxn>
              <a:cxn ang="0">
                <a:pos x="connsiteX1" y="connsiteY1"/>
              </a:cxn>
              <a:cxn ang="0">
                <a:pos x="connsiteX2" y="connsiteY2"/>
              </a:cxn>
              <a:cxn ang="0">
                <a:pos x="connsiteX3" y="connsiteY3"/>
              </a:cxn>
            </a:cxnLst>
            <a:rect l="l" t="t" r="r" b="b"/>
            <a:pathLst>
              <a:path w="537834" h="270062">
                <a:moveTo>
                  <a:pt x="66914" y="0"/>
                </a:moveTo>
                <a:lnTo>
                  <a:pt x="537834" y="111401"/>
                </a:lnTo>
                <a:lnTo>
                  <a:pt x="498169" y="270062"/>
                </a:lnTo>
                <a:lnTo>
                  <a:pt x="0" y="270062"/>
                </a:lnTo>
                <a:close/>
              </a:path>
            </a:pathLst>
          </a:custGeom>
          <a:solidFill>
            <a:schemeClr val="accent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57" name="Freeform 245">
            <a:extLst>
              <a:ext uri="{FF2B5EF4-FFF2-40B4-BE49-F238E27FC236}">
                <a16:creationId xmlns:a16="http://schemas.microsoft.com/office/drawing/2014/main" id="{DC2755EF-DB4A-47C3-BDBD-2C1BD49A4E71}"/>
              </a:ext>
            </a:extLst>
          </p:cNvPr>
          <p:cNvSpPr>
            <a:spLocks/>
          </p:cNvSpPr>
          <p:nvPr/>
        </p:nvSpPr>
        <p:spPr bwMode="auto">
          <a:xfrm>
            <a:off x="2436548" y="3389310"/>
            <a:ext cx="378193" cy="322097"/>
          </a:xfrm>
          <a:custGeom>
            <a:avLst/>
            <a:gdLst>
              <a:gd name="T0" fmla="*/ 116 w 122"/>
              <a:gd name="T1" fmla="*/ 43 h 104"/>
              <a:gd name="T2" fmla="*/ 73 w 122"/>
              <a:gd name="T3" fmla="*/ 99 h 104"/>
              <a:gd name="T4" fmla="*/ 6 w 122"/>
              <a:gd name="T5" fmla="*/ 61 h 104"/>
              <a:gd name="T6" fmla="*/ 49 w 122"/>
              <a:gd name="T7" fmla="*/ 5 h 104"/>
              <a:gd name="T8" fmla="*/ 116 w 122"/>
              <a:gd name="T9" fmla="*/ 43 h 104"/>
            </a:gdLst>
            <a:ahLst/>
            <a:cxnLst>
              <a:cxn ang="0">
                <a:pos x="T0" y="T1"/>
              </a:cxn>
              <a:cxn ang="0">
                <a:pos x="T2" y="T3"/>
              </a:cxn>
              <a:cxn ang="0">
                <a:pos x="T4" y="T5"/>
              </a:cxn>
              <a:cxn ang="0">
                <a:pos x="T6" y="T7"/>
              </a:cxn>
              <a:cxn ang="0">
                <a:pos x="T8" y="T9"/>
              </a:cxn>
            </a:cxnLst>
            <a:rect l="0" t="0" r="r" b="b"/>
            <a:pathLst>
              <a:path w="122" h="104">
                <a:moveTo>
                  <a:pt x="116" y="43"/>
                </a:moveTo>
                <a:cubicBezTo>
                  <a:pt x="122" y="68"/>
                  <a:pt x="103" y="94"/>
                  <a:pt x="73" y="99"/>
                </a:cubicBezTo>
                <a:cubicBezTo>
                  <a:pt x="43" y="104"/>
                  <a:pt x="13" y="87"/>
                  <a:pt x="6" y="61"/>
                </a:cubicBezTo>
                <a:cubicBezTo>
                  <a:pt x="0" y="35"/>
                  <a:pt x="19" y="10"/>
                  <a:pt x="49" y="5"/>
                </a:cubicBezTo>
                <a:cubicBezTo>
                  <a:pt x="79" y="0"/>
                  <a:pt x="109" y="17"/>
                  <a:pt x="116" y="43"/>
                </a:cubicBezTo>
                <a:close/>
              </a:path>
            </a:pathLst>
          </a:custGeom>
          <a:solidFill>
            <a:srgbClr val="D4A26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246">
            <a:extLst>
              <a:ext uri="{FF2B5EF4-FFF2-40B4-BE49-F238E27FC236}">
                <a16:creationId xmlns:a16="http://schemas.microsoft.com/office/drawing/2014/main" id="{A1B832DE-545F-4000-BFA7-A8A831A2D86E}"/>
              </a:ext>
            </a:extLst>
          </p:cNvPr>
          <p:cNvSpPr>
            <a:spLocks/>
          </p:cNvSpPr>
          <p:nvPr/>
        </p:nvSpPr>
        <p:spPr bwMode="auto">
          <a:xfrm>
            <a:off x="2724263" y="3011118"/>
            <a:ext cx="374575" cy="725624"/>
          </a:xfrm>
          <a:custGeom>
            <a:avLst/>
            <a:gdLst>
              <a:gd name="T0" fmla="*/ 121 w 121"/>
              <a:gd name="T1" fmla="*/ 11 h 234"/>
              <a:gd name="T2" fmla="*/ 61 w 121"/>
              <a:gd name="T3" fmla="*/ 176 h 234"/>
              <a:gd name="T4" fmla="*/ 13 w 121"/>
              <a:gd name="T5" fmla="*/ 229 h 234"/>
              <a:gd name="T6" fmla="*/ 6 w 121"/>
              <a:gd name="T7" fmla="*/ 167 h 234"/>
              <a:gd name="T8" fmla="*/ 54 w 121"/>
              <a:gd name="T9" fmla="*/ 37 h 234"/>
              <a:gd name="T10" fmla="*/ 121 w 121"/>
              <a:gd name="T11" fmla="*/ 11 h 234"/>
            </a:gdLst>
            <a:ahLst/>
            <a:cxnLst>
              <a:cxn ang="0">
                <a:pos x="T0" y="T1"/>
              </a:cxn>
              <a:cxn ang="0">
                <a:pos x="T2" y="T3"/>
              </a:cxn>
              <a:cxn ang="0">
                <a:pos x="T4" y="T5"/>
              </a:cxn>
              <a:cxn ang="0">
                <a:pos x="T6" y="T7"/>
              </a:cxn>
              <a:cxn ang="0">
                <a:pos x="T8" y="T9"/>
              </a:cxn>
              <a:cxn ang="0">
                <a:pos x="T10" y="T11"/>
              </a:cxn>
            </a:cxnLst>
            <a:rect l="0" t="0" r="r" b="b"/>
            <a:pathLst>
              <a:path w="121" h="234">
                <a:moveTo>
                  <a:pt x="121" y="11"/>
                </a:moveTo>
                <a:cubicBezTo>
                  <a:pt x="61" y="176"/>
                  <a:pt x="61" y="176"/>
                  <a:pt x="61" y="176"/>
                </a:cubicBezTo>
                <a:cubicBezTo>
                  <a:pt x="56" y="190"/>
                  <a:pt x="27" y="234"/>
                  <a:pt x="13" y="229"/>
                </a:cubicBezTo>
                <a:cubicBezTo>
                  <a:pt x="0" y="224"/>
                  <a:pt x="1" y="181"/>
                  <a:pt x="6" y="167"/>
                </a:cubicBezTo>
                <a:cubicBezTo>
                  <a:pt x="54" y="37"/>
                  <a:pt x="54" y="37"/>
                  <a:pt x="54" y="37"/>
                </a:cubicBezTo>
                <a:cubicBezTo>
                  <a:pt x="68" y="0"/>
                  <a:pt x="111" y="6"/>
                  <a:pt x="121" y="11"/>
                </a:cubicBezTo>
                <a:close/>
              </a:path>
            </a:pathLst>
          </a:custGeom>
          <a:solidFill>
            <a:srgbClr val="FED4A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247">
            <a:extLst>
              <a:ext uri="{FF2B5EF4-FFF2-40B4-BE49-F238E27FC236}">
                <a16:creationId xmlns:a16="http://schemas.microsoft.com/office/drawing/2014/main" id="{4A6906FE-F4C9-4EAC-90D0-282969439041}"/>
              </a:ext>
            </a:extLst>
          </p:cNvPr>
          <p:cNvSpPr>
            <a:spLocks/>
          </p:cNvSpPr>
          <p:nvPr/>
        </p:nvSpPr>
        <p:spPr bwMode="auto">
          <a:xfrm>
            <a:off x="2440166" y="3414644"/>
            <a:ext cx="408955" cy="322097"/>
          </a:xfrm>
          <a:custGeom>
            <a:avLst/>
            <a:gdLst>
              <a:gd name="T0" fmla="*/ 127 w 132"/>
              <a:gd name="T1" fmla="*/ 43 h 104"/>
              <a:gd name="T2" fmla="*/ 76 w 132"/>
              <a:gd name="T3" fmla="*/ 99 h 104"/>
              <a:gd name="T4" fmla="*/ 6 w 132"/>
              <a:gd name="T5" fmla="*/ 61 h 104"/>
              <a:gd name="T6" fmla="*/ 56 w 132"/>
              <a:gd name="T7" fmla="*/ 5 h 104"/>
              <a:gd name="T8" fmla="*/ 127 w 132"/>
              <a:gd name="T9" fmla="*/ 43 h 104"/>
            </a:gdLst>
            <a:ahLst/>
            <a:cxnLst>
              <a:cxn ang="0">
                <a:pos x="T0" y="T1"/>
              </a:cxn>
              <a:cxn ang="0">
                <a:pos x="T2" y="T3"/>
              </a:cxn>
              <a:cxn ang="0">
                <a:pos x="T4" y="T5"/>
              </a:cxn>
              <a:cxn ang="0">
                <a:pos x="T6" y="T7"/>
              </a:cxn>
              <a:cxn ang="0">
                <a:pos x="T8" y="T9"/>
              </a:cxn>
            </a:cxnLst>
            <a:rect l="0" t="0" r="r" b="b"/>
            <a:pathLst>
              <a:path w="132" h="104">
                <a:moveTo>
                  <a:pt x="127" y="43"/>
                </a:moveTo>
                <a:cubicBezTo>
                  <a:pt x="132" y="69"/>
                  <a:pt x="110" y="94"/>
                  <a:pt x="76" y="99"/>
                </a:cubicBezTo>
                <a:cubicBezTo>
                  <a:pt x="43" y="104"/>
                  <a:pt x="11" y="87"/>
                  <a:pt x="6" y="61"/>
                </a:cubicBezTo>
                <a:cubicBezTo>
                  <a:pt x="0" y="35"/>
                  <a:pt x="23" y="10"/>
                  <a:pt x="56" y="5"/>
                </a:cubicBezTo>
                <a:cubicBezTo>
                  <a:pt x="90" y="0"/>
                  <a:pt x="121" y="17"/>
                  <a:pt x="127" y="43"/>
                </a:cubicBezTo>
                <a:close/>
              </a:path>
            </a:pathLst>
          </a:custGeom>
          <a:solidFill>
            <a:srgbClr val="FED4A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248">
            <a:extLst>
              <a:ext uri="{FF2B5EF4-FFF2-40B4-BE49-F238E27FC236}">
                <a16:creationId xmlns:a16="http://schemas.microsoft.com/office/drawing/2014/main" id="{60A920C4-E9D3-4584-A605-D94941C61110}"/>
              </a:ext>
            </a:extLst>
          </p:cNvPr>
          <p:cNvSpPr>
            <a:spLocks/>
          </p:cNvSpPr>
          <p:nvPr/>
        </p:nvSpPr>
        <p:spPr bwMode="auto">
          <a:xfrm>
            <a:off x="494915" y="1883776"/>
            <a:ext cx="883053" cy="530194"/>
          </a:xfrm>
          <a:custGeom>
            <a:avLst/>
            <a:gdLst>
              <a:gd name="T0" fmla="*/ 488 w 488"/>
              <a:gd name="T1" fmla="*/ 218 h 293"/>
              <a:gd name="T2" fmla="*/ 176 w 488"/>
              <a:gd name="T3" fmla="*/ 293 h 293"/>
              <a:gd name="T4" fmla="*/ 104 w 488"/>
              <a:gd name="T5" fmla="*/ 248 h 293"/>
              <a:gd name="T6" fmla="*/ 0 w 488"/>
              <a:gd name="T7" fmla="*/ 117 h 293"/>
              <a:gd name="T8" fmla="*/ 17 w 488"/>
              <a:gd name="T9" fmla="*/ 93 h 293"/>
              <a:gd name="T10" fmla="*/ 407 w 488"/>
              <a:gd name="T11" fmla="*/ 0 h 293"/>
              <a:gd name="T12" fmla="*/ 488 w 488"/>
              <a:gd name="T13" fmla="*/ 218 h 293"/>
            </a:gdLst>
            <a:ahLst/>
            <a:cxnLst>
              <a:cxn ang="0">
                <a:pos x="T0" y="T1"/>
              </a:cxn>
              <a:cxn ang="0">
                <a:pos x="T2" y="T3"/>
              </a:cxn>
              <a:cxn ang="0">
                <a:pos x="T4" y="T5"/>
              </a:cxn>
              <a:cxn ang="0">
                <a:pos x="T6" y="T7"/>
              </a:cxn>
              <a:cxn ang="0">
                <a:pos x="T8" y="T9"/>
              </a:cxn>
              <a:cxn ang="0">
                <a:pos x="T10" y="T11"/>
              </a:cxn>
              <a:cxn ang="0">
                <a:pos x="T12" y="T13"/>
              </a:cxn>
            </a:cxnLst>
            <a:rect l="0" t="0" r="r" b="b"/>
            <a:pathLst>
              <a:path w="488" h="293">
                <a:moveTo>
                  <a:pt x="488" y="218"/>
                </a:moveTo>
                <a:lnTo>
                  <a:pt x="176" y="293"/>
                </a:lnTo>
                <a:lnTo>
                  <a:pt x="104" y="248"/>
                </a:lnTo>
                <a:lnTo>
                  <a:pt x="0" y="117"/>
                </a:lnTo>
                <a:lnTo>
                  <a:pt x="17" y="93"/>
                </a:lnTo>
                <a:lnTo>
                  <a:pt x="407" y="0"/>
                </a:lnTo>
                <a:lnTo>
                  <a:pt x="488" y="218"/>
                </a:lnTo>
                <a:close/>
              </a:path>
            </a:pathLst>
          </a:custGeom>
          <a:solidFill>
            <a:srgbClr val="E7D1A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249">
            <a:extLst>
              <a:ext uri="{FF2B5EF4-FFF2-40B4-BE49-F238E27FC236}">
                <a16:creationId xmlns:a16="http://schemas.microsoft.com/office/drawing/2014/main" id="{E3A5801F-76F8-4EB2-B2D5-B135304782C1}"/>
              </a:ext>
            </a:extLst>
          </p:cNvPr>
          <p:cNvSpPr>
            <a:spLocks/>
          </p:cNvSpPr>
          <p:nvPr/>
        </p:nvSpPr>
        <p:spPr bwMode="auto">
          <a:xfrm>
            <a:off x="449677" y="1909110"/>
            <a:ext cx="758196" cy="486766"/>
          </a:xfrm>
          <a:custGeom>
            <a:avLst/>
            <a:gdLst>
              <a:gd name="T0" fmla="*/ 402 w 419"/>
              <a:gd name="T1" fmla="*/ 0 h 269"/>
              <a:gd name="T2" fmla="*/ 10 w 419"/>
              <a:gd name="T3" fmla="*/ 63 h 269"/>
              <a:gd name="T4" fmla="*/ 1 w 419"/>
              <a:gd name="T5" fmla="*/ 72 h 269"/>
              <a:gd name="T6" fmla="*/ 0 w 419"/>
              <a:gd name="T7" fmla="*/ 72 h 269"/>
              <a:gd name="T8" fmla="*/ 126 w 419"/>
              <a:gd name="T9" fmla="*/ 229 h 269"/>
              <a:gd name="T10" fmla="*/ 189 w 419"/>
              <a:gd name="T11" fmla="*/ 269 h 269"/>
              <a:gd name="T12" fmla="*/ 419 w 419"/>
              <a:gd name="T13" fmla="*/ 231 h 269"/>
              <a:gd name="T14" fmla="*/ 402 w 419"/>
              <a:gd name="T15" fmla="*/ 0 h 2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9" h="269">
                <a:moveTo>
                  <a:pt x="402" y="0"/>
                </a:moveTo>
                <a:lnTo>
                  <a:pt x="10" y="63"/>
                </a:lnTo>
                <a:lnTo>
                  <a:pt x="1" y="72"/>
                </a:lnTo>
                <a:lnTo>
                  <a:pt x="0" y="72"/>
                </a:lnTo>
                <a:lnTo>
                  <a:pt x="126" y="229"/>
                </a:lnTo>
                <a:lnTo>
                  <a:pt x="189" y="269"/>
                </a:lnTo>
                <a:lnTo>
                  <a:pt x="419" y="231"/>
                </a:lnTo>
                <a:lnTo>
                  <a:pt x="402" y="0"/>
                </a:lnTo>
                <a:close/>
              </a:path>
            </a:pathLst>
          </a:custGeom>
          <a:solidFill>
            <a:srgbClr val="FED4A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250">
            <a:extLst>
              <a:ext uri="{FF2B5EF4-FFF2-40B4-BE49-F238E27FC236}">
                <a16:creationId xmlns:a16="http://schemas.microsoft.com/office/drawing/2014/main" id="{44B4F69B-1DB2-467D-9825-E1A56F75C9BE}"/>
              </a:ext>
            </a:extLst>
          </p:cNvPr>
          <p:cNvSpPr>
            <a:spLocks/>
          </p:cNvSpPr>
          <p:nvPr/>
        </p:nvSpPr>
        <p:spPr bwMode="auto">
          <a:xfrm>
            <a:off x="-123946" y="1943491"/>
            <a:ext cx="989816" cy="693053"/>
          </a:xfrm>
          <a:custGeom>
            <a:avLst/>
            <a:gdLst>
              <a:gd name="T0" fmla="*/ 501 w 547"/>
              <a:gd name="T1" fmla="*/ 0 h 383"/>
              <a:gd name="T2" fmla="*/ 74 w 547"/>
              <a:gd name="T3" fmla="*/ 84 h 383"/>
              <a:gd name="T4" fmla="*/ 0 w 547"/>
              <a:gd name="T5" fmla="*/ 383 h 383"/>
              <a:gd name="T6" fmla="*/ 547 w 547"/>
              <a:gd name="T7" fmla="*/ 275 h 383"/>
              <a:gd name="T8" fmla="*/ 501 w 547"/>
              <a:gd name="T9" fmla="*/ 0 h 383"/>
            </a:gdLst>
            <a:ahLst/>
            <a:cxnLst>
              <a:cxn ang="0">
                <a:pos x="T0" y="T1"/>
              </a:cxn>
              <a:cxn ang="0">
                <a:pos x="T2" y="T3"/>
              </a:cxn>
              <a:cxn ang="0">
                <a:pos x="T4" y="T5"/>
              </a:cxn>
              <a:cxn ang="0">
                <a:pos x="T6" y="T7"/>
              </a:cxn>
              <a:cxn ang="0">
                <a:pos x="T8" y="T9"/>
              </a:cxn>
            </a:cxnLst>
            <a:rect l="0" t="0" r="r" b="b"/>
            <a:pathLst>
              <a:path w="547" h="383">
                <a:moveTo>
                  <a:pt x="501" y="0"/>
                </a:moveTo>
                <a:lnTo>
                  <a:pt x="74" y="84"/>
                </a:lnTo>
                <a:lnTo>
                  <a:pt x="0" y="383"/>
                </a:lnTo>
                <a:lnTo>
                  <a:pt x="547" y="275"/>
                </a:lnTo>
                <a:lnTo>
                  <a:pt x="501" y="0"/>
                </a:lnTo>
                <a:close/>
              </a:path>
            </a:pathLst>
          </a:custGeom>
          <a:solidFill>
            <a:schemeClr val="accent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251">
            <a:extLst>
              <a:ext uri="{FF2B5EF4-FFF2-40B4-BE49-F238E27FC236}">
                <a16:creationId xmlns:a16="http://schemas.microsoft.com/office/drawing/2014/main" id="{7BEF77E9-9ECF-4815-BACF-7928B01848FF}"/>
              </a:ext>
            </a:extLst>
          </p:cNvPr>
          <p:cNvSpPr>
            <a:spLocks/>
          </p:cNvSpPr>
          <p:nvPr/>
        </p:nvSpPr>
        <p:spPr bwMode="auto">
          <a:xfrm>
            <a:off x="1142729" y="2225779"/>
            <a:ext cx="705719" cy="322097"/>
          </a:xfrm>
          <a:custGeom>
            <a:avLst/>
            <a:gdLst>
              <a:gd name="T0" fmla="*/ 219 w 228"/>
              <a:gd name="T1" fmla="*/ 104 h 104"/>
              <a:gd name="T2" fmla="*/ 109 w 228"/>
              <a:gd name="T3" fmla="*/ 78 h 104"/>
              <a:gd name="T4" fmla="*/ 3 w 228"/>
              <a:gd name="T5" fmla="*/ 14 h 104"/>
              <a:gd name="T6" fmla="*/ 107 w 228"/>
              <a:gd name="T7" fmla="*/ 24 h 104"/>
              <a:gd name="T8" fmla="*/ 184 w 228"/>
              <a:gd name="T9" fmla="*/ 47 h 104"/>
              <a:gd name="T10" fmla="*/ 219 w 228"/>
              <a:gd name="T11" fmla="*/ 104 h 104"/>
            </a:gdLst>
            <a:ahLst/>
            <a:cxnLst>
              <a:cxn ang="0">
                <a:pos x="T0" y="T1"/>
              </a:cxn>
              <a:cxn ang="0">
                <a:pos x="T2" y="T3"/>
              </a:cxn>
              <a:cxn ang="0">
                <a:pos x="T4" y="T5"/>
              </a:cxn>
              <a:cxn ang="0">
                <a:pos x="T6" y="T7"/>
              </a:cxn>
              <a:cxn ang="0">
                <a:pos x="T8" y="T9"/>
              </a:cxn>
              <a:cxn ang="0">
                <a:pos x="T10" y="T11"/>
              </a:cxn>
            </a:cxnLst>
            <a:rect l="0" t="0" r="r" b="b"/>
            <a:pathLst>
              <a:path w="228" h="104">
                <a:moveTo>
                  <a:pt x="219" y="104"/>
                </a:moveTo>
                <a:cubicBezTo>
                  <a:pt x="109" y="78"/>
                  <a:pt x="109" y="78"/>
                  <a:pt x="109" y="78"/>
                </a:cubicBezTo>
                <a:cubicBezTo>
                  <a:pt x="95" y="75"/>
                  <a:pt x="0" y="28"/>
                  <a:pt x="3" y="14"/>
                </a:cubicBezTo>
                <a:cubicBezTo>
                  <a:pt x="5" y="0"/>
                  <a:pt x="93" y="21"/>
                  <a:pt x="107" y="24"/>
                </a:cubicBezTo>
                <a:cubicBezTo>
                  <a:pt x="184" y="47"/>
                  <a:pt x="184" y="47"/>
                  <a:pt x="184" y="47"/>
                </a:cubicBezTo>
                <a:cubicBezTo>
                  <a:pt x="228" y="61"/>
                  <a:pt x="223" y="89"/>
                  <a:pt x="219" y="104"/>
                </a:cubicBezTo>
                <a:close/>
              </a:path>
            </a:pathLst>
          </a:custGeom>
          <a:solidFill>
            <a:srgbClr val="FED4A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252">
            <a:extLst>
              <a:ext uri="{FF2B5EF4-FFF2-40B4-BE49-F238E27FC236}">
                <a16:creationId xmlns:a16="http://schemas.microsoft.com/office/drawing/2014/main" id="{2C035972-0EC3-4DDA-9283-EECCF03F28BD}"/>
              </a:ext>
            </a:extLst>
          </p:cNvPr>
          <p:cNvSpPr>
            <a:spLocks/>
          </p:cNvSpPr>
          <p:nvPr/>
        </p:nvSpPr>
        <p:spPr bwMode="auto">
          <a:xfrm>
            <a:off x="969013" y="1720918"/>
            <a:ext cx="1463915" cy="662290"/>
          </a:xfrm>
          <a:custGeom>
            <a:avLst/>
            <a:gdLst>
              <a:gd name="T0" fmla="*/ 424 w 473"/>
              <a:gd name="T1" fmla="*/ 109 h 214"/>
              <a:gd name="T2" fmla="*/ 295 w 473"/>
              <a:gd name="T3" fmla="*/ 133 h 214"/>
              <a:gd name="T4" fmla="*/ 272 w 473"/>
              <a:gd name="T5" fmla="*/ 90 h 214"/>
              <a:gd name="T6" fmla="*/ 255 w 473"/>
              <a:gd name="T7" fmla="*/ 44 h 214"/>
              <a:gd name="T8" fmla="*/ 229 w 473"/>
              <a:gd name="T9" fmla="*/ 5 h 214"/>
              <a:gd name="T10" fmla="*/ 120 w 473"/>
              <a:gd name="T11" fmla="*/ 24 h 214"/>
              <a:gd name="T12" fmla="*/ 40 w 473"/>
              <a:gd name="T13" fmla="*/ 70 h 214"/>
              <a:gd name="T14" fmla="*/ 73 w 473"/>
              <a:gd name="T15" fmla="*/ 195 h 214"/>
              <a:gd name="T16" fmla="*/ 129 w 473"/>
              <a:gd name="T17" fmla="*/ 212 h 214"/>
              <a:gd name="T18" fmla="*/ 434 w 473"/>
              <a:gd name="T19" fmla="*/ 160 h 214"/>
              <a:gd name="T20" fmla="*/ 424 w 473"/>
              <a:gd name="T21" fmla="*/ 109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3" h="214">
                <a:moveTo>
                  <a:pt x="424" y="109"/>
                </a:moveTo>
                <a:cubicBezTo>
                  <a:pt x="295" y="133"/>
                  <a:pt x="295" y="133"/>
                  <a:pt x="295" y="133"/>
                </a:cubicBezTo>
                <a:cubicBezTo>
                  <a:pt x="311" y="117"/>
                  <a:pt x="295" y="88"/>
                  <a:pt x="272" y="90"/>
                </a:cubicBezTo>
                <a:cubicBezTo>
                  <a:pt x="290" y="76"/>
                  <a:pt x="277" y="47"/>
                  <a:pt x="255" y="44"/>
                </a:cubicBezTo>
                <a:cubicBezTo>
                  <a:pt x="270" y="29"/>
                  <a:pt x="253" y="0"/>
                  <a:pt x="229" y="5"/>
                </a:cubicBezTo>
                <a:cubicBezTo>
                  <a:pt x="120" y="24"/>
                  <a:pt x="120" y="24"/>
                  <a:pt x="120" y="24"/>
                </a:cubicBezTo>
                <a:cubicBezTo>
                  <a:pt x="89" y="30"/>
                  <a:pt x="53" y="54"/>
                  <a:pt x="40" y="70"/>
                </a:cubicBezTo>
                <a:cubicBezTo>
                  <a:pt x="0" y="117"/>
                  <a:pt x="43" y="183"/>
                  <a:pt x="73" y="195"/>
                </a:cubicBezTo>
                <a:cubicBezTo>
                  <a:pt x="97" y="205"/>
                  <a:pt x="113" y="214"/>
                  <a:pt x="129" y="212"/>
                </a:cubicBezTo>
                <a:cubicBezTo>
                  <a:pt x="434" y="160"/>
                  <a:pt x="434" y="160"/>
                  <a:pt x="434" y="160"/>
                </a:cubicBezTo>
                <a:cubicBezTo>
                  <a:pt x="473" y="154"/>
                  <a:pt x="456" y="103"/>
                  <a:pt x="424" y="109"/>
                </a:cubicBezTo>
                <a:close/>
              </a:path>
            </a:pathLst>
          </a:custGeom>
          <a:solidFill>
            <a:srgbClr val="FED4A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253">
            <a:extLst>
              <a:ext uri="{FF2B5EF4-FFF2-40B4-BE49-F238E27FC236}">
                <a16:creationId xmlns:a16="http://schemas.microsoft.com/office/drawing/2014/main" id="{48285F1B-BC61-4EC3-BCDC-2001379A4D89}"/>
              </a:ext>
            </a:extLst>
          </p:cNvPr>
          <p:cNvSpPr>
            <a:spLocks noEditPoints="1"/>
          </p:cNvSpPr>
          <p:nvPr/>
        </p:nvSpPr>
        <p:spPr bwMode="auto">
          <a:xfrm>
            <a:off x="1640352" y="1851205"/>
            <a:ext cx="255145" cy="305812"/>
          </a:xfrm>
          <a:custGeom>
            <a:avLst/>
            <a:gdLst>
              <a:gd name="T0" fmla="*/ 0 w 82"/>
              <a:gd name="T1" fmla="*/ 8 h 99"/>
              <a:gd name="T2" fmla="*/ 41 w 82"/>
              <a:gd name="T3" fmla="*/ 0 h 99"/>
              <a:gd name="T4" fmla="*/ 38 w 82"/>
              <a:gd name="T5" fmla="*/ 2 h 99"/>
              <a:gd name="T6" fmla="*/ 44 w 82"/>
              <a:gd name="T7" fmla="*/ 4 h 99"/>
              <a:gd name="T8" fmla="*/ 0 w 82"/>
              <a:gd name="T9" fmla="*/ 8 h 99"/>
              <a:gd name="T10" fmla="*/ 79 w 82"/>
              <a:gd name="T11" fmla="*/ 91 h 99"/>
              <a:gd name="T12" fmla="*/ 82 w 82"/>
              <a:gd name="T13" fmla="*/ 86 h 99"/>
              <a:gd name="T14" fmla="*/ 24 w 82"/>
              <a:gd name="T15" fmla="*/ 99 h 99"/>
              <a:gd name="T16" fmla="*/ 78 w 82"/>
              <a:gd name="T17" fmla="*/ 91 h 99"/>
              <a:gd name="T18" fmla="*/ 79 w 82"/>
              <a:gd name="T19" fmla="*/ 91 h 99"/>
              <a:gd name="T20" fmla="*/ 64 w 82"/>
              <a:gd name="T21" fmla="*/ 49 h 99"/>
              <a:gd name="T22" fmla="*/ 55 w 82"/>
              <a:gd name="T23" fmla="*/ 48 h 99"/>
              <a:gd name="T24" fmla="*/ 58 w 82"/>
              <a:gd name="T25" fmla="*/ 45 h 99"/>
              <a:gd name="T26" fmla="*/ 10 w 82"/>
              <a:gd name="T27" fmla="*/ 54 h 99"/>
              <a:gd name="T28" fmla="*/ 64 w 82"/>
              <a:gd name="T29" fmla="*/ 4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2" h="99">
                <a:moveTo>
                  <a:pt x="0" y="8"/>
                </a:moveTo>
                <a:cubicBezTo>
                  <a:pt x="0" y="8"/>
                  <a:pt x="21" y="3"/>
                  <a:pt x="41" y="0"/>
                </a:cubicBezTo>
                <a:cubicBezTo>
                  <a:pt x="40" y="1"/>
                  <a:pt x="39" y="2"/>
                  <a:pt x="38" y="2"/>
                </a:cubicBezTo>
                <a:cubicBezTo>
                  <a:pt x="40" y="3"/>
                  <a:pt x="42" y="3"/>
                  <a:pt x="44" y="4"/>
                </a:cubicBezTo>
                <a:cubicBezTo>
                  <a:pt x="24" y="6"/>
                  <a:pt x="0" y="8"/>
                  <a:pt x="0" y="8"/>
                </a:cubicBezTo>
                <a:close/>
                <a:moveTo>
                  <a:pt x="79" y="91"/>
                </a:moveTo>
                <a:cubicBezTo>
                  <a:pt x="80" y="89"/>
                  <a:pt x="81" y="88"/>
                  <a:pt x="82" y="86"/>
                </a:cubicBezTo>
                <a:cubicBezTo>
                  <a:pt x="61" y="90"/>
                  <a:pt x="24" y="99"/>
                  <a:pt x="24" y="99"/>
                </a:cubicBezTo>
                <a:cubicBezTo>
                  <a:pt x="24" y="99"/>
                  <a:pt x="62" y="94"/>
                  <a:pt x="78" y="91"/>
                </a:cubicBezTo>
                <a:cubicBezTo>
                  <a:pt x="78" y="91"/>
                  <a:pt x="78" y="91"/>
                  <a:pt x="79" y="91"/>
                </a:cubicBezTo>
                <a:close/>
                <a:moveTo>
                  <a:pt x="64" y="49"/>
                </a:moveTo>
                <a:cubicBezTo>
                  <a:pt x="61" y="48"/>
                  <a:pt x="58" y="48"/>
                  <a:pt x="55" y="48"/>
                </a:cubicBezTo>
                <a:cubicBezTo>
                  <a:pt x="56" y="47"/>
                  <a:pt x="57" y="46"/>
                  <a:pt x="58" y="45"/>
                </a:cubicBezTo>
                <a:cubicBezTo>
                  <a:pt x="37" y="49"/>
                  <a:pt x="10" y="54"/>
                  <a:pt x="10" y="54"/>
                </a:cubicBezTo>
                <a:cubicBezTo>
                  <a:pt x="10" y="54"/>
                  <a:pt x="44" y="51"/>
                  <a:pt x="64" y="49"/>
                </a:cubicBezTo>
                <a:close/>
              </a:path>
            </a:pathLst>
          </a:custGeom>
          <a:solidFill>
            <a:srgbClr val="D4A26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254">
            <a:extLst>
              <a:ext uri="{FF2B5EF4-FFF2-40B4-BE49-F238E27FC236}">
                <a16:creationId xmlns:a16="http://schemas.microsoft.com/office/drawing/2014/main" id="{61D4B0F2-52A5-43D2-8E3F-A0F04AFC76AE}"/>
              </a:ext>
            </a:extLst>
          </p:cNvPr>
          <p:cNvSpPr>
            <a:spLocks/>
          </p:cNvSpPr>
          <p:nvPr/>
        </p:nvSpPr>
        <p:spPr bwMode="auto">
          <a:xfrm>
            <a:off x="1396064" y="2336160"/>
            <a:ext cx="229812" cy="34382"/>
          </a:xfrm>
          <a:custGeom>
            <a:avLst/>
            <a:gdLst>
              <a:gd name="T0" fmla="*/ 111 w 127"/>
              <a:gd name="T1" fmla="*/ 0 h 19"/>
              <a:gd name="T2" fmla="*/ 0 w 127"/>
              <a:gd name="T3" fmla="*/ 19 h 19"/>
              <a:gd name="T4" fmla="*/ 127 w 127"/>
              <a:gd name="T5" fmla="*/ 5 h 19"/>
              <a:gd name="T6" fmla="*/ 111 w 127"/>
              <a:gd name="T7" fmla="*/ 0 h 19"/>
            </a:gdLst>
            <a:ahLst/>
            <a:cxnLst>
              <a:cxn ang="0">
                <a:pos x="T0" y="T1"/>
              </a:cxn>
              <a:cxn ang="0">
                <a:pos x="T2" y="T3"/>
              </a:cxn>
              <a:cxn ang="0">
                <a:pos x="T4" y="T5"/>
              </a:cxn>
              <a:cxn ang="0">
                <a:pos x="T6" y="T7"/>
              </a:cxn>
            </a:cxnLst>
            <a:rect l="0" t="0" r="r" b="b"/>
            <a:pathLst>
              <a:path w="127" h="19">
                <a:moveTo>
                  <a:pt x="111" y="0"/>
                </a:moveTo>
                <a:lnTo>
                  <a:pt x="0" y="19"/>
                </a:lnTo>
                <a:lnTo>
                  <a:pt x="127" y="5"/>
                </a:lnTo>
                <a:lnTo>
                  <a:pt x="111" y="0"/>
                </a:lnTo>
                <a:close/>
              </a:path>
            </a:pathLst>
          </a:custGeom>
          <a:solidFill>
            <a:srgbClr val="D4A26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62">
            <a:extLst>
              <a:ext uri="{FF2B5EF4-FFF2-40B4-BE49-F238E27FC236}">
                <a16:creationId xmlns:a16="http://schemas.microsoft.com/office/drawing/2014/main" id="{790266E2-E5A9-44F8-8BE8-7E89FF6896FF}"/>
              </a:ext>
            </a:extLst>
          </p:cNvPr>
          <p:cNvSpPr>
            <a:spLocks/>
          </p:cNvSpPr>
          <p:nvPr/>
        </p:nvSpPr>
        <p:spPr bwMode="auto">
          <a:xfrm>
            <a:off x="1177112" y="3309690"/>
            <a:ext cx="707529" cy="631528"/>
          </a:xfrm>
          <a:custGeom>
            <a:avLst/>
            <a:gdLst>
              <a:gd name="T0" fmla="*/ 152 w 391"/>
              <a:gd name="T1" fmla="*/ 0 h 349"/>
              <a:gd name="T2" fmla="*/ 391 w 391"/>
              <a:gd name="T3" fmla="*/ 152 h 349"/>
              <a:gd name="T4" fmla="*/ 282 w 391"/>
              <a:gd name="T5" fmla="*/ 323 h 349"/>
              <a:gd name="T6" fmla="*/ 171 w 391"/>
              <a:gd name="T7" fmla="*/ 349 h 349"/>
              <a:gd name="T8" fmla="*/ 0 w 391"/>
              <a:gd name="T9" fmla="*/ 239 h 349"/>
              <a:gd name="T10" fmla="*/ 152 w 391"/>
              <a:gd name="T11" fmla="*/ 0 h 349"/>
            </a:gdLst>
            <a:ahLst/>
            <a:cxnLst>
              <a:cxn ang="0">
                <a:pos x="T0" y="T1"/>
              </a:cxn>
              <a:cxn ang="0">
                <a:pos x="T2" y="T3"/>
              </a:cxn>
              <a:cxn ang="0">
                <a:pos x="T4" y="T5"/>
              </a:cxn>
              <a:cxn ang="0">
                <a:pos x="T6" y="T7"/>
              </a:cxn>
              <a:cxn ang="0">
                <a:pos x="T8" y="T9"/>
              </a:cxn>
              <a:cxn ang="0">
                <a:pos x="T10" y="T11"/>
              </a:cxn>
            </a:cxnLst>
            <a:rect l="0" t="0" r="r" b="b"/>
            <a:pathLst>
              <a:path w="391" h="349">
                <a:moveTo>
                  <a:pt x="152" y="0"/>
                </a:moveTo>
                <a:lnTo>
                  <a:pt x="391" y="152"/>
                </a:lnTo>
                <a:lnTo>
                  <a:pt x="282" y="323"/>
                </a:lnTo>
                <a:lnTo>
                  <a:pt x="171" y="349"/>
                </a:lnTo>
                <a:lnTo>
                  <a:pt x="0" y="239"/>
                </a:lnTo>
                <a:lnTo>
                  <a:pt x="152"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63">
            <a:extLst>
              <a:ext uri="{FF2B5EF4-FFF2-40B4-BE49-F238E27FC236}">
                <a16:creationId xmlns:a16="http://schemas.microsoft.com/office/drawing/2014/main" id="{1BEBD22E-2B5A-45A1-9473-8C43A9E5569F}"/>
              </a:ext>
            </a:extLst>
          </p:cNvPr>
          <p:cNvSpPr>
            <a:spLocks/>
          </p:cNvSpPr>
          <p:nvPr/>
        </p:nvSpPr>
        <p:spPr bwMode="auto">
          <a:xfrm>
            <a:off x="1177112" y="3309690"/>
            <a:ext cx="707529" cy="631528"/>
          </a:xfrm>
          <a:custGeom>
            <a:avLst/>
            <a:gdLst>
              <a:gd name="T0" fmla="*/ 152 w 391"/>
              <a:gd name="T1" fmla="*/ 0 h 349"/>
              <a:gd name="T2" fmla="*/ 391 w 391"/>
              <a:gd name="T3" fmla="*/ 152 h 349"/>
              <a:gd name="T4" fmla="*/ 282 w 391"/>
              <a:gd name="T5" fmla="*/ 323 h 349"/>
              <a:gd name="T6" fmla="*/ 171 w 391"/>
              <a:gd name="T7" fmla="*/ 349 h 349"/>
              <a:gd name="T8" fmla="*/ 0 w 391"/>
              <a:gd name="T9" fmla="*/ 239 h 349"/>
              <a:gd name="T10" fmla="*/ 152 w 391"/>
              <a:gd name="T11" fmla="*/ 0 h 349"/>
            </a:gdLst>
            <a:ahLst/>
            <a:cxnLst>
              <a:cxn ang="0">
                <a:pos x="T0" y="T1"/>
              </a:cxn>
              <a:cxn ang="0">
                <a:pos x="T2" y="T3"/>
              </a:cxn>
              <a:cxn ang="0">
                <a:pos x="T4" y="T5"/>
              </a:cxn>
              <a:cxn ang="0">
                <a:pos x="T6" y="T7"/>
              </a:cxn>
              <a:cxn ang="0">
                <a:pos x="T8" y="T9"/>
              </a:cxn>
              <a:cxn ang="0">
                <a:pos x="T10" y="T11"/>
              </a:cxn>
            </a:cxnLst>
            <a:rect l="0" t="0" r="r" b="b"/>
            <a:pathLst>
              <a:path w="391" h="349">
                <a:moveTo>
                  <a:pt x="152" y="0"/>
                </a:moveTo>
                <a:lnTo>
                  <a:pt x="391" y="152"/>
                </a:lnTo>
                <a:lnTo>
                  <a:pt x="282" y="323"/>
                </a:lnTo>
                <a:lnTo>
                  <a:pt x="171" y="349"/>
                </a:lnTo>
                <a:lnTo>
                  <a:pt x="0" y="239"/>
                </a:lnTo>
                <a:lnTo>
                  <a:pt x="152"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64">
            <a:extLst>
              <a:ext uri="{FF2B5EF4-FFF2-40B4-BE49-F238E27FC236}">
                <a16:creationId xmlns:a16="http://schemas.microsoft.com/office/drawing/2014/main" id="{0316993F-B65B-4A40-8091-7B0585C7C818}"/>
              </a:ext>
            </a:extLst>
          </p:cNvPr>
          <p:cNvSpPr>
            <a:spLocks/>
          </p:cNvSpPr>
          <p:nvPr/>
        </p:nvSpPr>
        <p:spPr bwMode="auto">
          <a:xfrm>
            <a:off x="1486542" y="3816360"/>
            <a:ext cx="200859" cy="124859"/>
          </a:xfrm>
          <a:custGeom>
            <a:avLst/>
            <a:gdLst>
              <a:gd name="T0" fmla="*/ 42 w 111"/>
              <a:gd name="T1" fmla="*/ 0 h 69"/>
              <a:gd name="T2" fmla="*/ 0 w 111"/>
              <a:gd name="T3" fmla="*/ 69 h 69"/>
              <a:gd name="T4" fmla="*/ 111 w 111"/>
              <a:gd name="T5" fmla="*/ 43 h 69"/>
              <a:gd name="T6" fmla="*/ 42 w 111"/>
              <a:gd name="T7" fmla="*/ 0 h 69"/>
            </a:gdLst>
            <a:ahLst/>
            <a:cxnLst>
              <a:cxn ang="0">
                <a:pos x="T0" y="T1"/>
              </a:cxn>
              <a:cxn ang="0">
                <a:pos x="T2" y="T3"/>
              </a:cxn>
              <a:cxn ang="0">
                <a:pos x="T4" y="T5"/>
              </a:cxn>
              <a:cxn ang="0">
                <a:pos x="T6" y="T7"/>
              </a:cxn>
            </a:cxnLst>
            <a:rect l="0" t="0" r="r" b="b"/>
            <a:pathLst>
              <a:path w="111" h="69">
                <a:moveTo>
                  <a:pt x="42" y="0"/>
                </a:moveTo>
                <a:lnTo>
                  <a:pt x="0" y="69"/>
                </a:lnTo>
                <a:lnTo>
                  <a:pt x="111" y="43"/>
                </a:lnTo>
                <a:lnTo>
                  <a:pt x="42" y="0"/>
                </a:lnTo>
                <a:close/>
              </a:path>
            </a:pathLst>
          </a:custGeom>
          <a:solidFill>
            <a:schemeClr val="accent1">
              <a:lumMod val="60000"/>
              <a:lumOff val="4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65">
            <a:extLst>
              <a:ext uri="{FF2B5EF4-FFF2-40B4-BE49-F238E27FC236}">
                <a16:creationId xmlns:a16="http://schemas.microsoft.com/office/drawing/2014/main" id="{6DD491C0-963E-4489-911E-A242EBF9A742}"/>
              </a:ext>
            </a:extLst>
          </p:cNvPr>
          <p:cNvSpPr>
            <a:spLocks/>
          </p:cNvSpPr>
          <p:nvPr/>
        </p:nvSpPr>
        <p:spPr bwMode="auto">
          <a:xfrm>
            <a:off x="1486542" y="3816360"/>
            <a:ext cx="200859" cy="124859"/>
          </a:xfrm>
          <a:custGeom>
            <a:avLst/>
            <a:gdLst>
              <a:gd name="T0" fmla="*/ 42 w 111"/>
              <a:gd name="T1" fmla="*/ 0 h 69"/>
              <a:gd name="T2" fmla="*/ 0 w 111"/>
              <a:gd name="T3" fmla="*/ 69 h 69"/>
              <a:gd name="T4" fmla="*/ 111 w 111"/>
              <a:gd name="T5" fmla="*/ 43 h 69"/>
              <a:gd name="T6" fmla="*/ 42 w 111"/>
              <a:gd name="T7" fmla="*/ 0 h 69"/>
            </a:gdLst>
            <a:ahLst/>
            <a:cxnLst>
              <a:cxn ang="0">
                <a:pos x="T0" y="T1"/>
              </a:cxn>
              <a:cxn ang="0">
                <a:pos x="T2" y="T3"/>
              </a:cxn>
              <a:cxn ang="0">
                <a:pos x="T4" y="T5"/>
              </a:cxn>
              <a:cxn ang="0">
                <a:pos x="T6" y="T7"/>
              </a:cxn>
            </a:cxnLst>
            <a:rect l="0" t="0" r="r" b="b"/>
            <a:pathLst>
              <a:path w="111" h="69">
                <a:moveTo>
                  <a:pt x="42" y="0"/>
                </a:moveTo>
                <a:lnTo>
                  <a:pt x="0" y="69"/>
                </a:lnTo>
                <a:lnTo>
                  <a:pt x="111" y="43"/>
                </a:lnTo>
                <a:lnTo>
                  <a:pt x="42"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66">
            <a:extLst>
              <a:ext uri="{FF2B5EF4-FFF2-40B4-BE49-F238E27FC236}">
                <a16:creationId xmlns:a16="http://schemas.microsoft.com/office/drawing/2014/main" id="{51D4F0D3-C1A1-44AB-9135-FB2B71ADAF64}"/>
              </a:ext>
            </a:extLst>
          </p:cNvPr>
          <p:cNvSpPr>
            <a:spLocks/>
          </p:cNvSpPr>
          <p:nvPr/>
        </p:nvSpPr>
        <p:spPr bwMode="auto">
          <a:xfrm>
            <a:off x="1408733" y="3309690"/>
            <a:ext cx="475908" cy="340193"/>
          </a:xfrm>
          <a:custGeom>
            <a:avLst/>
            <a:gdLst>
              <a:gd name="T0" fmla="*/ 24 w 263"/>
              <a:gd name="T1" fmla="*/ 0 h 188"/>
              <a:gd name="T2" fmla="*/ 263 w 263"/>
              <a:gd name="T3" fmla="*/ 152 h 188"/>
              <a:gd name="T4" fmla="*/ 239 w 263"/>
              <a:gd name="T5" fmla="*/ 188 h 188"/>
              <a:gd name="T6" fmla="*/ 0 w 263"/>
              <a:gd name="T7" fmla="*/ 35 h 188"/>
              <a:gd name="T8" fmla="*/ 24 w 263"/>
              <a:gd name="T9" fmla="*/ 0 h 188"/>
            </a:gdLst>
            <a:ahLst/>
            <a:cxnLst>
              <a:cxn ang="0">
                <a:pos x="T0" y="T1"/>
              </a:cxn>
              <a:cxn ang="0">
                <a:pos x="T2" y="T3"/>
              </a:cxn>
              <a:cxn ang="0">
                <a:pos x="T4" y="T5"/>
              </a:cxn>
              <a:cxn ang="0">
                <a:pos x="T6" y="T7"/>
              </a:cxn>
              <a:cxn ang="0">
                <a:pos x="T8" y="T9"/>
              </a:cxn>
            </a:cxnLst>
            <a:rect l="0" t="0" r="r" b="b"/>
            <a:pathLst>
              <a:path w="263" h="188">
                <a:moveTo>
                  <a:pt x="24" y="0"/>
                </a:moveTo>
                <a:lnTo>
                  <a:pt x="263" y="152"/>
                </a:lnTo>
                <a:lnTo>
                  <a:pt x="239" y="188"/>
                </a:lnTo>
                <a:lnTo>
                  <a:pt x="0" y="35"/>
                </a:lnTo>
                <a:lnTo>
                  <a:pt x="24" y="0"/>
                </a:ln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67">
            <a:extLst>
              <a:ext uri="{FF2B5EF4-FFF2-40B4-BE49-F238E27FC236}">
                <a16:creationId xmlns:a16="http://schemas.microsoft.com/office/drawing/2014/main" id="{1B5837ED-6A63-4537-AD14-2D79FF25C710}"/>
              </a:ext>
            </a:extLst>
          </p:cNvPr>
          <p:cNvSpPr>
            <a:spLocks/>
          </p:cNvSpPr>
          <p:nvPr/>
        </p:nvSpPr>
        <p:spPr bwMode="auto">
          <a:xfrm>
            <a:off x="1486542" y="3894171"/>
            <a:ext cx="200859" cy="123048"/>
          </a:xfrm>
          <a:custGeom>
            <a:avLst/>
            <a:gdLst>
              <a:gd name="T0" fmla="*/ 68 w 111"/>
              <a:gd name="T1" fmla="*/ 68 h 68"/>
              <a:gd name="T2" fmla="*/ 0 w 111"/>
              <a:gd name="T3" fmla="*/ 26 h 68"/>
              <a:gd name="T4" fmla="*/ 111 w 111"/>
              <a:gd name="T5" fmla="*/ 0 h 68"/>
              <a:gd name="T6" fmla="*/ 68 w 111"/>
              <a:gd name="T7" fmla="*/ 68 h 68"/>
            </a:gdLst>
            <a:ahLst/>
            <a:cxnLst>
              <a:cxn ang="0">
                <a:pos x="T0" y="T1"/>
              </a:cxn>
              <a:cxn ang="0">
                <a:pos x="T2" y="T3"/>
              </a:cxn>
              <a:cxn ang="0">
                <a:pos x="T4" y="T5"/>
              </a:cxn>
              <a:cxn ang="0">
                <a:pos x="T6" y="T7"/>
              </a:cxn>
            </a:cxnLst>
            <a:rect l="0" t="0" r="r" b="b"/>
            <a:pathLst>
              <a:path w="111" h="68">
                <a:moveTo>
                  <a:pt x="68" y="68"/>
                </a:moveTo>
                <a:lnTo>
                  <a:pt x="0" y="26"/>
                </a:lnTo>
                <a:lnTo>
                  <a:pt x="111" y="0"/>
                </a:lnTo>
                <a:lnTo>
                  <a:pt x="68" y="6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323">
            <a:extLst>
              <a:ext uri="{FF2B5EF4-FFF2-40B4-BE49-F238E27FC236}">
                <a16:creationId xmlns:a16="http://schemas.microsoft.com/office/drawing/2014/main" id="{342AF966-0AA9-4B7D-8BD2-10D13E9C3A0B}"/>
              </a:ext>
            </a:extLst>
          </p:cNvPr>
          <p:cNvSpPr>
            <a:spLocks/>
          </p:cNvSpPr>
          <p:nvPr/>
        </p:nvSpPr>
        <p:spPr bwMode="auto">
          <a:xfrm>
            <a:off x="1305588" y="2593114"/>
            <a:ext cx="276860" cy="1217818"/>
          </a:xfrm>
          <a:custGeom>
            <a:avLst/>
            <a:gdLst>
              <a:gd name="T0" fmla="*/ 89 w 89"/>
              <a:gd name="T1" fmla="*/ 349 h 393"/>
              <a:gd name="T2" fmla="*/ 77 w 89"/>
              <a:gd name="T3" fmla="*/ 393 h 393"/>
              <a:gd name="T4" fmla="*/ 52 w 89"/>
              <a:gd name="T5" fmla="*/ 354 h 393"/>
              <a:gd name="T6" fmla="*/ 1 w 89"/>
              <a:gd name="T7" fmla="*/ 15 h 393"/>
              <a:gd name="T8" fmla="*/ 9 w 89"/>
              <a:gd name="T9" fmla="*/ 4 h 393"/>
              <a:gd name="T10" fmla="*/ 26 w 89"/>
              <a:gd name="T11" fmla="*/ 1 h 393"/>
              <a:gd name="T12" fmla="*/ 38 w 89"/>
              <a:gd name="T13" fmla="*/ 10 h 393"/>
              <a:gd name="T14" fmla="*/ 89 w 89"/>
              <a:gd name="T15" fmla="*/ 349 h 3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9" h="393">
                <a:moveTo>
                  <a:pt x="89" y="349"/>
                </a:moveTo>
                <a:cubicBezTo>
                  <a:pt x="77" y="393"/>
                  <a:pt x="77" y="393"/>
                  <a:pt x="77" y="393"/>
                </a:cubicBezTo>
                <a:cubicBezTo>
                  <a:pt x="52" y="354"/>
                  <a:pt x="52" y="354"/>
                  <a:pt x="52" y="354"/>
                </a:cubicBezTo>
                <a:cubicBezTo>
                  <a:pt x="1" y="15"/>
                  <a:pt x="1" y="15"/>
                  <a:pt x="1" y="15"/>
                </a:cubicBezTo>
                <a:cubicBezTo>
                  <a:pt x="0" y="10"/>
                  <a:pt x="4" y="5"/>
                  <a:pt x="9" y="4"/>
                </a:cubicBezTo>
                <a:cubicBezTo>
                  <a:pt x="26" y="1"/>
                  <a:pt x="26" y="1"/>
                  <a:pt x="26" y="1"/>
                </a:cubicBezTo>
                <a:cubicBezTo>
                  <a:pt x="32" y="0"/>
                  <a:pt x="37" y="4"/>
                  <a:pt x="38" y="10"/>
                </a:cubicBezTo>
                <a:lnTo>
                  <a:pt x="89" y="349"/>
                </a:lnTo>
                <a:close/>
              </a:path>
            </a:pathLst>
          </a:custGeom>
          <a:solidFill>
            <a:schemeClr val="accent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324">
            <a:extLst>
              <a:ext uri="{FF2B5EF4-FFF2-40B4-BE49-F238E27FC236}">
                <a16:creationId xmlns:a16="http://schemas.microsoft.com/office/drawing/2014/main" id="{6BEE523C-CBCC-49F8-9A99-839D736A269A}"/>
              </a:ext>
            </a:extLst>
          </p:cNvPr>
          <p:cNvSpPr>
            <a:spLocks/>
          </p:cNvSpPr>
          <p:nvPr/>
        </p:nvSpPr>
        <p:spPr bwMode="auto">
          <a:xfrm>
            <a:off x="1316446" y="2667306"/>
            <a:ext cx="266002" cy="1143626"/>
          </a:xfrm>
          <a:custGeom>
            <a:avLst/>
            <a:gdLst>
              <a:gd name="T0" fmla="*/ 86 w 86"/>
              <a:gd name="T1" fmla="*/ 325 h 369"/>
              <a:gd name="T2" fmla="*/ 74 w 86"/>
              <a:gd name="T3" fmla="*/ 369 h 369"/>
              <a:gd name="T4" fmla="*/ 49 w 86"/>
              <a:gd name="T5" fmla="*/ 330 h 369"/>
              <a:gd name="T6" fmla="*/ 0 w 86"/>
              <a:gd name="T7" fmla="*/ 6 h 369"/>
              <a:gd name="T8" fmla="*/ 37 w 86"/>
              <a:gd name="T9" fmla="*/ 0 h 369"/>
              <a:gd name="T10" fmla="*/ 86 w 86"/>
              <a:gd name="T11" fmla="*/ 325 h 369"/>
            </a:gdLst>
            <a:ahLst/>
            <a:cxnLst>
              <a:cxn ang="0">
                <a:pos x="T0" y="T1"/>
              </a:cxn>
              <a:cxn ang="0">
                <a:pos x="T2" y="T3"/>
              </a:cxn>
              <a:cxn ang="0">
                <a:pos x="T4" y="T5"/>
              </a:cxn>
              <a:cxn ang="0">
                <a:pos x="T6" y="T7"/>
              </a:cxn>
              <a:cxn ang="0">
                <a:pos x="T8" y="T9"/>
              </a:cxn>
              <a:cxn ang="0">
                <a:pos x="T10" y="T11"/>
              </a:cxn>
            </a:cxnLst>
            <a:rect l="0" t="0" r="r" b="b"/>
            <a:pathLst>
              <a:path w="86" h="369">
                <a:moveTo>
                  <a:pt x="86" y="325"/>
                </a:moveTo>
                <a:cubicBezTo>
                  <a:pt x="74" y="369"/>
                  <a:pt x="74" y="369"/>
                  <a:pt x="74" y="369"/>
                </a:cubicBezTo>
                <a:cubicBezTo>
                  <a:pt x="49" y="330"/>
                  <a:pt x="49" y="330"/>
                  <a:pt x="49" y="330"/>
                </a:cubicBezTo>
                <a:cubicBezTo>
                  <a:pt x="0" y="6"/>
                  <a:pt x="0" y="6"/>
                  <a:pt x="0" y="6"/>
                </a:cubicBezTo>
                <a:cubicBezTo>
                  <a:pt x="13" y="2"/>
                  <a:pt x="25" y="0"/>
                  <a:pt x="37" y="0"/>
                </a:cubicBezTo>
                <a:lnTo>
                  <a:pt x="86" y="325"/>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25">
            <a:extLst>
              <a:ext uri="{FF2B5EF4-FFF2-40B4-BE49-F238E27FC236}">
                <a16:creationId xmlns:a16="http://schemas.microsoft.com/office/drawing/2014/main" id="{EB949312-7FDB-4B29-ABA2-8F5D589157A3}"/>
              </a:ext>
            </a:extLst>
          </p:cNvPr>
          <p:cNvSpPr>
            <a:spLocks/>
          </p:cNvSpPr>
          <p:nvPr/>
        </p:nvSpPr>
        <p:spPr bwMode="auto">
          <a:xfrm>
            <a:off x="1321875" y="2705305"/>
            <a:ext cx="260573" cy="1105627"/>
          </a:xfrm>
          <a:custGeom>
            <a:avLst/>
            <a:gdLst>
              <a:gd name="T0" fmla="*/ 84 w 84"/>
              <a:gd name="T1" fmla="*/ 313 h 357"/>
              <a:gd name="T2" fmla="*/ 72 w 84"/>
              <a:gd name="T3" fmla="*/ 357 h 357"/>
              <a:gd name="T4" fmla="*/ 47 w 84"/>
              <a:gd name="T5" fmla="*/ 318 h 357"/>
              <a:gd name="T6" fmla="*/ 0 w 84"/>
              <a:gd name="T7" fmla="*/ 6 h 357"/>
              <a:gd name="T8" fmla="*/ 37 w 84"/>
              <a:gd name="T9" fmla="*/ 0 h 357"/>
              <a:gd name="T10" fmla="*/ 84 w 84"/>
              <a:gd name="T11" fmla="*/ 313 h 357"/>
            </a:gdLst>
            <a:ahLst/>
            <a:cxnLst>
              <a:cxn ang="0">
                <a:pos x="T0" y="T1"/>
              </a:cxn>
              <a:cxn ang="0">
                <a:pos x="T2" y="T3"/>
              </a:cxn>
              <a:cxn ang="0">
                <a:pos x="T4" y="T5"/>
              </a:cxn>
              <a:cxn ang="0">
                <a:pos x="T6" y="T7"/>
              </a:cxn>
              <a:cxn ang="0">
                <a:pos x="T8" y="T9"/>
              </a:cxn>
              <a:cxn ang="0">
                <a:pos x="T10" y="T11"/>
              </a:cxn>
            </a:cxnLst>
            <a:rect l="0" t="0" r="r" b="b"/>
            <a:pathLst>
              <a:path w="84" h="357">
                <a:moveTo>
                  <a:pt x="84" y="313"/>
                </a:moveTo>
                <a:cubicBezTo>
                  <a:pt x="72" y="357"/>
                  <a:pt x="72" y="357"/>
                  <a:pt x="72" y="357"/>
                </a:cubicBezTo>
                <a:cubicBezTo>
                  <a:pt x="47" y="318"/>
                  <a:pt x="47" y="318"/>
                  <a:pt x="47" y="318"/>
                </a:cubicBezTo>
                <a:cubicBezTo>
                  <a:pt x="0" y="6"/>
                  <a:pt x="0" y="6"/>
                  <a:pt x="0" y="6"/>
                </a:cubicBezTo>
                <a:cubicBezTo>
                  <a:pt x="13" y="1"/>
                  <a:pt x="25" y="0"/>
                  <a:pt x="37" y="0"/>
                </a:cubicBezTo>
                <a:lnTo>
                  <a:pt x="84" y="313"/>
                </a:lnTo>
                <a:close/>
              </a:path>
            </a:pathLst>
          </a:custGeom>
          <a:solidFill>
            <a:schemeClr val="accent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26">
            <a:extLst>
              <a:ext uri="{FF2B5EF4-FFF2-40B4-BE49-F238E27FC236}">
                <a16:creationId xmlns:a16="http://schemas.microsoft.com/office/drawing/2014/main" id="{32A25735-B569-4941-AA39-A3A9A1AE8FF8}"/>
              </a:ext>
            </a:extLst>
          </p:cNvPr>
          <p:cNvSpPr>
            <a:spLocks/>
          </p:cNvSpPr>
          <p:nvPr/>
        </p:nvSpPr>
        <p:spPr bwMode="auto">
          <a:xfrm>
            <a:off x="1466638" y="3673407"/>
            <a:ext cx="115810" cy="137525"/>
          </a:xfrm>
          <a:custGeom>
            <a:avLst/>
            <a:gdLst>
              <a:gd name="T0" fmla="*/ 37 w 37"/>
              <a:gd name="T1" fmla="*/ 0 h 44"/>
              <a:gd name="T2" fmla="*/ 25 w 37"/>
              <a:gd name="T3" fmla="*/ 44 h 44"/>
              <a:gd name="T4" fmla="*/ 0 w 37"/>
              <a:gd name="T5" fmla="*/ 5 h 44"/>
              <a:gd name="T6" fmla="*/ 18 w 37"/>
              <a:gd name="T7" fmla="*/ 1 h 44"/>
              <a:gd name="T8" fmla="*/ 37 w 37"/>
              <a:gd name="T9" fmla="*/ 0 h 44"/>
            </a:gdLst>
            <a:ahLst/>
            <a:cxnLst>
              <a:cxn ang="0">
                <a:pos x="T0" y="T1"/>
              </a:cxn>
              <a:cxn ang="0">
                <a:pos x="T2" y="T3"/>
              </a:cxn>
              <a:cxn ang="0">
                <a:pos x="T4" y="T5"/>
              </a:cxn>
              <a:cxn ang="0">
                <a:pos x="T6" y="T7"/>
              </a:cxn>
              <a:cxn ang="0">
                <a:pos x="T8" y="T9"/>
              </a:cxn>
            </a:cxnLst>
            <a:rect l="0" t="0" r="r" b="b"/>
            <a:pathLst>
              <a:path w="37" h="44">
                <a:moveTo>
                  <a:pt x="37" y="0"/>
                </a:moveTo>
                <a:cubicBezTo>
                  <a:pt x="25" y="44"/>
                  <a:pt x="25" y="44"/>
                  <a:pt x="25" y="44"/>
                </a:cubicBezTo>
                <a:cubicBezTo>
                  <a:pt x="0" y="5"/>
                  <a:pt x="0" y="5"/>
                  <a:pt x="0" y="5"/>
                </a:cubicBezTo>
                <a:cubicBezTo>
                  <a:pt x="6" y="3"/>
                  <a:pt x="12" y="2"/>
                  <a:pt x="18" y="1"/>
                </a:cubicBezTo>
                <a:cubicBezTo>
                  <a:pt x="25" y="0"/>
                  <a:pt x="31" y="0"/>
                  <a:pt x="37" y="0"/>
                </a:cubicBezTo>
                <a:close/>
              </a:path>
            </a:pathLst>
          </a:custGeom>
          <a:solidFill>
            <a:srgbClr val="FED4A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327">
            <a:extLst>
              <a:ext uri="{FF2B5EF4-FFF2-40B4-BE49-F238E27FC236}">
                <a16:creationId xmlns:a16="http://schemas.microsoft.com/office/drawing/2014/main" id="{C31CEF7E-A407-48A2-BC68-D826C5B40B02}"/>
              </a:ext>
            </a:extLst>
          </p:cNvPr>
          <p:cNvSpPr>
            <a:spLocks/>
          </p:cNvSpPr>
          <p:nvPr/>
        </p:nvSpPr>
        <p:spPr bwMode="auto">
          <a:xfrm>
            <a:off x="1519114" y="3763884"/>
            <a:ext cx="38001" cy="47048"/>
          </a:xfrm>
          <a:custGeom>
            <a:avLst/>
            <a:gdLst>
              <a:gd name="T0" fmla="*/ 12 w 12"/>
              <a:gd name="T1" fmla="*/ 0 h 15"/>
              <a:gd name="T2" fmla="*/ 8 w 12"/>
              <a:gd name="T3" fmla="*/ 15 h 15"/>
              <a:gd name="T4" fmla="*/ 0 w 12"/>
              <a:gd name="T5" fmla="*/ 2 h 15"/>
              <a:gd name="T6" fmla="*/ 6 w 12"/>
              <a:gd name="T7" fmla="*/ 1 h 15"/>
              <a:gd name="T8" fmla="*/ 12 w 12"/>
              <a:gd name="T9" fmla="*/ 0 h 15"/>
            </a:gdLst>
            <a:ahLst/>
            <a:cxnLst>
              <a:cxn ang="0">
                <a:pos x="T0" y="T1"/>
              </a:cxn>
              <a:cxn ang="0">
                <a:pos x="T2" y="T3"/>
              </a:cxn>
              <a:cxn ang="0">
                <a:pos x="T4" y="T5"/>
              </a:cxn>
              <a:cxn ang="0">
                <a:pos x="T6" y="T7"/>
              </a:cxn>
              <a:cxn ang="0">
                <a:pos x="T8" y="T9"/>
              </a:cxn>
            </a:cxnLst>
            <a:rect l="0" t="0" r="r" b="b"/>
            <a:pathLst>
              <a:path w="12" h="15">
                <a:moveTo>
                  <a:pt x="12" y="0"/>
                </a:moveTo>
                <a:cubicBezTo>
                  <a:pt x="8" y="15"/>
                  <a:pt x="8" y="15"/>
                  <a:pt x="8" y="15"/>
                </a:cubicBezTo>
                <a:cubicBezTo>
                  <a:pt x="0" y="2"/>
                  <a:pt x="0" y="2"/>
                  <a:pt x="0" y="2"/>
                </a:cubicBezTo>
                <a:cubicBezTo>
                  <a:pt x="1" y="2"/>
                  <a:pt x="3" y="1"/>
                  <a:pt x="6" y="1"/>
                </a:cubicBezTo>
                <a:cubicBezTo>
                  <a:pt x="8" y="0"/>
                  <a:pt x="10" y="0"/>
                  <a:pt x="12" y="0"/>
                </a:cubicBezTo>
                <a:close/>
              </a:path>
            </a:pathLst>
          </a:custGeom>
          <a:solidFill>
            <a:srgbClr val="4D4D4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Freeform 384">
            <a:extLst>
              <a:ext uri="{FF2B5EF4-FFF2-40B4-BE49-F238E27FC236}">
                <a16:creationId xmlns:a16="http://schemas.microsoft.com/office/drawing/2014/main" id="{54B8075B-6C6C-4B7B-AE31-0A81A3B07C02}"/>
              </a:ext>
            </a:extLst>
          </p:cNvPr>
          <p:cNvSpPr>
            <a:spLocks/>
          </p:cNvSpPr>
          <p:nvPr/>
        </p:nvSpPr>
        <p:spPr bwMode="auto">
          <a:xfrm>
            <a:off x="1825298" y="280528"/>
            <a:ext cx="682195" cy="1149055"/>
          </a:xfrm>
          <a:custGeom>
            <a:avLst/>
            <a:gdLst>
              <a:gd name="T0" fmla="*/ 200 w 220"/>
              <a:gd name="T1" fmla="*/ 7 h 371"/>
              <a:gd name="T2" fmla="*/ 22 w 220"/>
              <a:gd name="T3" fmla="*/ 237 h 371"/>
              <a:gd name="T4" fmla="*/ 16 w 220"/>
              <a:gd name="T5" fmla="*/ 346 h 371"/>
              <a:gd name="T6" fmla="*/ 35 w 220"/>
              <a:gd name="T7" fmla="*/ 340 h 371"/>
              <a:gd name="T8" fmla="*/ 40 w 220"/>
              <a:gd name="T9" fmla="*/ 238 h 371"/>
              <a:gd name="T10" fmla="*/ 216 w 220"/>
              <a:gd name="T11" fmla="*/ 15 h 371"/>
              <a:gd name="T12" fmla="*/ 200 w 220"/>
              <a:gd name="T13" fmla="*/ 7 h 371"/>
            </a:gdLst>
            <a:ahLst/>
            <a:cxnLst>
              <a:cxn ang="0">
                <a:pos x="T0" y="T1"/>
              </a:cxn>
              <a:cxn ang="0">
                <a:pos x="T2" y="T3"/>
              </a:cxn>
              <a:cxn ang="0">
                <a:pos x="T4" y="T5"/>
              </a:cxn>
              <a:cxn ang="0">
                <a:pos x="T6" y="T7"/>
              </a:cxn>
              <a:cxn ang="0">
                <a:pos x="T8" y="T9"/>
              </a:cxn>
              <a:cxn ang="0">
                <a:pos x="T10" y="T11"/>
              </a:cxn>
              <a:cxn ang="0">
                <a:pos x="T12" y="T13"/>
              </a:cxn>
            </a:cxnLst>
            <a:rect l="0" t="0" r="r" b="b"/>
            <a:pathLst>
              <a:path w="220" h="371">
                <a:moveTo>
                  <a:pt x="200" y="7"/>
                </a:moveTo>
                <a:cubicBezTo>
                  <a:pt x="190" y="20"/>
                  <a:pt x="45" y="206"/>
                  <a:pt x="22" y="237"/>
                </a:cubicBezTo>
                <a:cubicBezTo>
                  <a:pt x="0" y="267"/>
                  <a:pt x="11" y="322"/>
                  <a:pt x="16" y="346"/>
                </a:cubicBezTo>
                <a:cubicBezTo>
                  <a:pt x="21" y="371"/>
                  <a:pt x="38" y="352"/>
                  <a:pt x="35" y="340"/>
                </a:cubicBezTo>
                <a:cubicBezTo>
                  <a:pt x="29" y="314"/>
                  <a:pt x="19" y="269"/>
                  <a:pt x="40" y="238"/>
                </a:cubicBezTo>
                <a:cubicBezTo>
                  <a:pt x="61" y="207"/>
                  <a:pt x="212" y="20"/>
                  <a:pt x="216" y="15"/>
                </a:cubicBezTo>
                <a:cubicBezTo>
                  <a:pt x="220" y="11"/>
                  <a:pt x="205" y="0"/>
                  <a:pt x="200" y="7"/>
                </a:cubicBezTo>
              </a:path>
            </a:pathLst>
          </a:custGeom>
          <a:solidFill>
            <a:srgbClr val="4D4D4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385">
            <a:extLst>
              <a:ext uri="{FF2B5EF4-FFF2-40B4-BE49-F238E27FC236}">
                <a16:creationId xmlns:a16="http://schemas.microsoft.com/office/drawing/2014/main" id="{1798DCB8-9663-4211-BB35-BC66114A349E}"/>
              </a:ext>
            </a:extLst>
          </p:cNvPr>
          <p:cNvSpPr>
            <a:spLocks/>
          </p:cNvSpPr>
          <p:nvPr/>
        </p:nvSpPr>
        <p:spPr bwMode="auto">
          <a:xfrm>
            <a:off x="1714915" y="410815"/>
            <a:ext cx="989816" cy="845053"/>
          </a:xfrm>
          <a:custGeom>
            <a:avLst/>
            <a:gdLst>
              <a:gd name="T0" fmla="*/ 5 w 320"/>
              <a:gd name="T1" fmla="*/ 254 h 273"/>
              <a:gd name="T2" fmla="*/ 190 w 320"/>
              <a:gd name="T3" fmla="*/ 30 h 273"/>
              <a:gd name="T4" fmla="*/ 295 w 320"/>
              <a:gd name="T5" fmla="*/ 0 h 273"/>
              <a:gd name="T6" fmla="*/ 294 w 320"/>
              <a:gd name="T7" fmla="*/ 20 h 273"/>
              <a:gd name="T8" fmla="*/ 196 w 320"/>
              <a:gd name="T9" fmla="*/ 47 h 273"/>
              <a:gd name="T10" fmla="*/ 17 w 320"/>
              <a:gd name="T11" fmla="*/ 268 h 273"/>
              <a:gd name="T12" fmla="*/ 5 w 320"/>
              <a:gd name="T13" fmla="*/ 254 h 273"/>
            </a:gdLst>
            <a:ahLst/>
            <a:cxnLst>
              <a:cxn ang="0">
                <a:pos x="T0" y="T1"/>
              </a:cxn>
              <a:cxn ang="0">
                <a:pos x="T2" y="T3"/>
              </a:cxn>
              <a:cxn ang="0">
                <a:pos x="T4" y="T5"/>
              </a:cxn>
              <a:cxn ang="0">
                <a:pos x="T6" y="T7"/>
              </a:cxn>
              <a:cxn ang="0">
                <a:pos x="T8" y="T9"/>
              </a:cxn>
              <a:cxn ang="0">
                <a:pos x="T10" y="T11"/>
              </a:cxn>
              <a:cxn ang="0">
                <a:pos x="T12" y="T13"/>
              </a:cxn>
            </a:cxnLst>
            <a:rect l="0" t="0" r="r" b="b"/>
            <a:pathLst>
              <a:path w="320" h="273">
                <a:moveTo>
                  <a:pt x="5" y="254"/>
                </a:moveTo>
                <a:cubicBezTo>
                  <a:pt x="16" y="242"/>
                  <a:pt x="165" y="59"/>
                  <a:pt x="190" y="30"/>
                </a:cubicBezTo>
                <a:cubicBezTo>
                  <a:pt x="215" y="1"/>
                  <a:pt x="270" y="0"/>
                  <a:pt x="295" y="0"/>
                </a:cubicBezTo>
                <a:cubicBezTo>
                  <a:pt x="320" y="0"/>
                  <a:pt x="306" y="20"/>
                  <a:pt x="294" y="20"/>
                </a:cubicBezTo>
                <a:cubicBezTo>
                  <a:pt x="267" y="20"/>
                  <a:pt x="221" y="19"/>
                  <a:pt x="196" y="47"/>
                </a:cubicBezTo>
                <a:cubicBezTo>
                  <a:pt x="170" y="75"/>
                  <a:pt x="21" y="263"/>
                  <a:pt x="17" y="268"/>
                </a:cubicBezTo>
                <a:cubicBezTo>
                  <a:pt x="13" y="273"/>
                  <a:pt x="0" y="260"/>
                  <a:pt x="5" y="254"/>
                </a:cubicBezTo>
              </a:path>
            </a:pathLst>
          </a:custGeom>
          <a:solidFill>
            <a:srgbClr val="4D4D4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386">
            <a:extLst>
              <a:ext uri="{FF2B5EF4-FFF2-40B4-BE49-F238E27FC236}">
                <a16:creationId xmlns:a16="http://schemas.microsoft.com/office/drawing/2014/main" id="{2A58DC02-26CC-4C0A-87AF-ECF502D244B7}"/>
              </a:ext>
            </a:extLst>
          </p:cNvPr>
          <p:cNvSpPr>
            <a:spLocks noEditPoints="1"/>
          </p:cNvSpPr>
          <p:nvPr/>
        </p:nvSpPr>
        <p:spPr bwMode="auto">
          <a:xfrm>
            <a:off x="1689582" y="258814"/>
            <a:ext cx="975339" cy="1071244"/>
          </a:xfrm>
          <a:custGeom>
            <a:avLst/>
            <a:gdLst>
              <a:gd name="T0" fmla="*/ 223 w 315"/>
              <a:gd name="T1" fmla="*/ 168 h 346"/>
              <a:gd name="T2" fmla="*/ 223 w 315"/>
              <a:gd name="T3" fmla="*/ 159 h 346"/>
              <a:gd name="T4" fmla="*/ 279 w 315"/>
              <a:gd name="T5" fmla="*/ 43 h 346"/>
              <a:gd name="T6" fmla="*/ 238 w 315"/>
              <a:gd name="T7" fmla="*/ 18 h 346"/>
              <a:gd name="T8" fmla="*/ 223 w 315"/>
              <a:gd name="T9" fmla="*/ 28 h 346"/>
              <a:gd name="T10" fmla="*/ 223 w 315"/>
              <a:gd name="T11" fmla="*/ 13 h 346"/>
              <a:gd name="T12" fmla="*/ 242 w 315"/>
              <a:gd name="T13" fmla="*/ 1 h 346"/>
              <a:gd name="T14" fmla="*/ 264 w 315"/>
              <a:gd name="T15" fmla="*/ 6 h 346"/>
              <a:gd name="T16" fmla="*/ 266 w 315"/>
              <a:gd name="T17" fmla="*/ 13 h 346"/>
              <a:gd name="T18" fmla="*/ 287 w 315"/>
              <a:gd name="T19" fmla="*/ 34 h 346"/>
              <a:gd name="T20" fmla="*/ 223 w 315"/>
              <a:gd name="T21" fmla="*/ 168 h 346"/>
              <a:gd name="T22" fmla="*/ 83 w 315"/>
              <a:gd name="T23" fmla="*/ 207 h 346"/>
              <a:gd name="T24" fmla="*/ 143 w 315"/>
              <a:gd name="T25" fmla="*/ 213 h 346"/>
              <a:gd name="T26" fmla="*/ 83 w 315"/>
              <a:gd name="T27" fmla="*/ 331 h 346"/>
              <a:gd name="T28" fmla="*/ 83 w 315"/>
              <a:gd name="T29" fmla="*/ 341 h 346"/>
              <a:gd name="T30" fmla="*/ 150 w 315"/>
              <a:gd name="T31" fmla="*/ 204 h 346"/>
              <a:gd name="T32" fmla="*/ 148 w 315"/>
              <a:gd name="T33" fmla="*/ 200 h 346"/>
              <a:gd name="T34" fmla="*/ 149 w 315"/>
              <a:gd name="T35" fmla="*/ 203 h 346"/>
              <a:gd name="T36" fmla="*/ 155 w 315"/>
              <a:gd name="T37" fmla="*/ 179 h 346"/>
              <a:gd name="T38" fmla="*/ 176 w 315"/>
              <a:gd name="T39" fmla="*/ 169 h 346"/>
              <a:gd name="T40" fmla="*/ 174 w 315"/>
              <a:gd name="T41" fmla="*/ 168 h 346"/>
              <a:gd name="T42" fmla="*/ 178 w 315"/>
              <a:gd name="T43" fmla="*/ 170 h 346"/>
              <a:gd name="T44" fmla="*/ 223 w 315"/>
              <a:gd name="T45" fmla="*/ 168 h 346"/>
              <a:gd name="T46" fmla="*/ 223 w 315"/>
              <a:gd name="T47" fmla="*/ 159 h 346"/>
              <a:gd name="T48" fmla="*/ 185 w 315"/>
              <a:gd name="T49" fmla="*/ 160 h 346"/>
              <a:gd name="T50" fmla="*/ 168 w 315"/>
              <a:gd name="T51" fmla="*/ 99 h 346"/>
              <a:gd name="T52" fmla="*/ 223 w 315"/>
              <a:gd name="T53" fmla="*/ 28 h 346"/>
              <a:gd name="T54" fmla="*/ 223 w 315"/>
              <a:gd name="T55" fmla="*/ 13 h 346"/>
              <a:gd name="T56" fmla="*/ 166 w 315"/>
              <a:gd name="T57" fmla="*/ 81 h 346"/>
              <a:gd name="T58" fmla="*/ 122 w 315"/>
              <a:gd name="T59" fmla="*/ 153 h 346"/>
              <a:gd name="T60" fmla="*/ 83 w 315"/>
              <a:gd name="T61" fmla="*/ 193 h 346"/>
              <a:gd name="T62" fmla="*/ 83 w 315"/>
              <a:gd name="T63" fmla="*/ 207 h 346"/>
              <a:gd name="T64" fmla="*/ 16 w 315"/>
              <a:gd name="T65" fmla="*/ 296 h 346"/>
              <a:gd name="T66" fmla="*/ 79 w 315"/>
              <a:gd name="T67" fmla="*/ 210 h 346"/>
              <a:gd name="T68" fmla="*/ 83 w 315"/>
              <a:gd name="T69" fmla="*/ 207 h 346"/>
              <a:gd name="T70" fmla="*/ 83 w 315"/>
              <a:gd name="T71" fmla="*/ 193 h 346"/>
              <a:gd name="T72" fmla="*/ 61 w 315"/>
              <a:gd name="T73" fmla="*/ 212 h 346"/>
              <a:gd name="T74" fmla="*/ 61 w 315"/>
              <a:gd name="T75" fmla="*/ 212 h 346"/>
              <a:gd name="T76" fmla="*/ 0 w 315"/>
              <a:gd name="T77" fmla="*/ 304 h 346"/>
              <a:gd name="T78" fmla="*/ 10 w 315"/>
              <a:gd name="T79" fmla="*/ 324 h 346"/>
              <a:gd name="T80" fmla="*/ 13 w 315"/>
              <a:gd name="T81" fmla="*/ 324 h 346"/>
              <a:gd name="T82" fmla="*/ 17 w 315"/>
              <a:gd name="T83" fmla="*/ 324 h 346"/>
              <a:gd name="T84" fmla="*/ 42 w 315"/>
              <a:gd name="T85" fmla="*/ 340 h 346"/>
              <a:gd name="T86" fmla="*/ 83 w 315"/>
              <a:gd name="T87" fmla="*/ 341 h 346"/>
              <a:gd name="T88" fmla="*/ 83 w 315"/>
              <a:gd name="T89" fmla="*/ 331 h 346"/>
              <a:gd name="T90" fmla="*/ 49 w 315"/>
              <a:gd name="T91" fmla="*/ 331 h 346"/>
              <a:gd name="T92" fmla="*/ 16 w 315"/>
              <a:gd name="T93" fmla="*/ 296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15" h="346">
                <a:moveTo>
                  <a:pt x="223" y="168"/>
                </a:moveTo>
                <a:cubicBezTo>
                  <a:pt x="223" y="159"/>
                  <a:pt x="223" y="159"/>
                  <a:pt x="223" y="159"/>
                </a:cubicBezTo>
                <a:cubicBezTo>
                  <a:pt x="275" y="143"/>
                  <a:pt x="301" y="72"/>
                  <a:pt x="279" y="43"/>
                </a:cubicBezTo>
                <a:cubicBezTo>
                  <a:pt x="261" y="21"/>
                  <a:pt x="245" y="18"/>
                  <a:pt x="238" y="18"/>
                </a:cubicBezTo>
                <a:cubicBezTo>
                  <a:pt x="234" y="20"/>
                  <a:pt x="229" y="23"/>
                  <a:pt x="223" y="28"/>
                </a:cubicBezTo>
                <a:cubicBezTo>
                  <a:pt x="223" y="13"/>
                  <a:pt x="223" y="13"/>
                  <a:pt x="223" y="13"/>
                </a:cubicBezTo>
                <a:cubicBezTo>
                  <a:pt x="231" y="7"/>
                  <a:pt x="238" y="2"/>
                  <a:pt x="242" y="1"/>
                </a:cubicBezTo>
                <a:cubicBezTo>
                  <a:pt x="246" y="0"/>
                  <a:pt x="254" y="1"/>
                  <a:pt x="264" y="6"/>
                </a:cubicBezTo>
                <a:cubicBezTo>
                  <a:pt x="265" y="7"/>
                  <a:pt x="264" y="12"/>
                  <a:pt x="266" y="13"/>
                </a:cubicBezTo>
                <a:cubicBezTo>
                  <a:pt x="272" y="18"/>
                  <a:pt x="280" y="24"/>
                  <a:pt x="287" y="34"/>
                </a:cubicBezTo>
                <a:cubicBezTo>
                  <a:pt x="315" y="70"/>
                  <a:pt x="282" y="149"/>
                  <a:pt x="223" y="168"/>
                </a:cubicBezTo>
                <a:moveTo>
                  <a:pt x="83" y="207"/>
                </a:moveTo>
                <a:cubicBezTo>
                  <a:pt x="111" y="188"/>
                  <a:pt x="131" y="189"/>
                  <a:pt x="143" y="213"/>
                </a:cubicBezTo>
                <a:cubicBezTo>
                  <a:pt x="168" y="267"/>
                  <a:pt x="123" y="318"/>
                  <a:pt x="83" y="331"/>
                </a:cubicBezTo>
                <a:cubicBezTo>
                  <a:pt x="83" y="341"/>
                  <a:pt x="83" y="341"/>
                  <a:pt x="83" y="341"/>
                </a:cubicBezTo>
                <a:cubicBezTo>
                  <a:pt x="130" y="326"/>
                  <a:pt x="179" y="264"/>
                  <a:pt x="150" y="204"/>
                </a:cubicBezTo>
                <a:cubicBezTo>
                  <a:pt x="145" y="194"/>
                  <a:pt x="147" y="197"/>
                  <a:pt x="148" y="200"/>
                </a:cubicBezTo>
                <a:cubicBezTo>
                  <a:pt x="149" y="202"/>
                  <a:pt x="150" y="203"/>
                  <a:pt x="149" y="203"/>
                </a:cubicBezTo>
                <a:cubicBezTo>
                  <a:pt x="147" y="197"/>
                  <a:pt x="149" y="186"/>
                  <a:pt x="155" y="179"/>
                </a:cubicBezTo>
                <a:cubicBezTo>
                  <a:pt x="160" y="172"/>
                  <a:pt x="170" y="168"/>
                  <a:pt x="176" y="169"/>
                </a:cubicBezTo>
                <a:cubicBezTo>
                  <a:pt x="177" y="169"/>
                  <a:pt x="175" y="169"/>
                  <a:pt x="174" y="168"/>
                </a:cubicBezTo>
                <a:cubicBezTo>
                  <a:pt x="170" y="168"/>
                  <a:pt x="167" y="167"/>
                  <a:pt x="178" y="170"/>
                </a:cubicBezTo>
                <a:cubicBezTo>
                  <a:pt x="194" y="173"/>
                  <a:pt x="210" y="172"/>
                  <a:pt x="223" y="168"/>
                </a:cubicBezTo>
                <a:cubicBezTo>
                  <a:pt x="223" y="159"/>
                  <a:pt x="223" y="159"/>
                  <a:pt x="223" y="159"/>
                </a:cubicBezTo>
                <a:cubicBezTo>
                  <a:pt x="212" y="162"/>
                  <a:pt x="199" y="163"/>
                  <a:pt x="185" y="160"/>
                </a:cubicBezTo>
                <a:cubicBezTo>
                  <a:pt x="158" y="154"/>
                  <a:pt x="154" y="133"/>
                  <a:pt x="168" y="99"/>
                </a:cubicBezTo>
                <a:cubicBezTo>
                  <a:pt x="178" y="72"/>
                  <a:pt x="205" y="43"/>
                  <a:pt x="223" y="28"/>
                </a:cubicBezTo>
                <a:cubicBezTo>
                  <a:pt x="223" y="13"/>
                  <a:pt x="223" y="13"/>
                  <a:pt x="223" y="13"/>
                </a:cubicBezTo>
                <a:cubicBezTo>
                  <a:pt x="205" y="29"/>
                  <a:pt x="181" y="56"/>
                  <a:pt x="166" y="81"/>
                </a:cubicBezTo>
                <a:cubicBezTo>
                  <a:pt x="158" y="94"/>
                  <a:pt x="147" y="122"/>
                  <a:pt x="122" y="153"/>
                </a:cubicBezTo>
                <a:cubicBezTo>
                  <a:pt x="108" y="170"/>
                  <a:pt x="94" y="183"/>
                  <a:pt x="83" y="193"/>
                </a:cubicBezTo>
                <a:cubicBezTo>
                  <a:pt x="83" y="207"/>
                  <a:pt x="83" y="207"/>
                  <a:pt x="83" y="207"/>
                </a:cubicBezTo>
                <a:moveTo>
                  <a:pt x="16" y="296"/>
                </a:moveTo>
                <a:cubicBezTo>
                  <a:pt x="18" y="280"/>
                  <a:pt x="48" y="231"/>
                  <a:pt x="79" y="210"/>
                </a:cubicBezTo>
                <a:cubicBezTo>
                  <a:pt x="80" y="209"/>
                  <a:pt x="82" y="208"/>
                  <a:pt x="83" y="207"/>
                </a:cubicBezTo>
                <a:cubicBezTo>
                  <a:pt x="83" y="193"/>
                  <a:pt x="83" y="193"/>
                  <a:pt x="83" y="193"/>
                </a:cubicBezTo>
                <a:cubicBezTo>
                  <a:pt x="74" y="201"/>
                  <a:pt x="66" y="207"/>
                  <a:pt x="61" y="212"/>
                </a:cubicBezTo>
                <a:cubicBezTo>
                  <a:pt x="61" y="212"/>
                  <a:pt x="61" y="212"/>
                  <a:pt x="61" y="212"/>
                </a:cubicBezTo>
                <a:cubicBezTo>
                  <a:pt x="31" y="240"/>
                  <a:pt x="2" y="288"/>
                  <a:pt x="0" y="304"/>
                </a:cubicBezTo>
                <a:cubicBezTo>
                  <a:pt x="0" y="308"/>
                  <a:pt x="3" y="315"/>
                  <a:pt x="10" y="324"/>
                </a:cubicBezTo>
                <a:cubicBezTo>
                  <a:pt x="10" y="324"/>
                  <a:pt x="12" y="324"/>
                  <a:pt x="13" y="324"/>
                </a:cubicBezTo>
                <a:cubicBezTo>
                  <a:pt x="15" y="324"/>
                  <a:pt x="16" y="323"/>
                  <a:pt x="17" y="324"/>
                </a:cubicBezTo>
                <a:cubicBezTo>
                  <a:pt x="23" y="330"/>
                  <a:pt x="31" y="335"/>
                  <a:pt x="42" y="340"/>
                </a:cubicBezTo>
                <a:cubicBezTo>
                  <a:pt x="54" y="346"/>
                  <a:pt x="68" y="346"/>
                  <a:pt x="83" y="341"/>
                </a:cubicBezTo>
                <a:cubicBezTo>
                  <a:pt x="83" y="331"/>
                  <a:pt x="83" y="331"/>
                  <a:pt x="83" y="331"/>
                </a:cubicBezTo>
                <a:cubicBezTo>
                  <a:pt x="71" y="335"/>
                  <a:pt x="58" y="335"/>
                  <a:pt x="49" y="331"/>
                </a:cubicBezTo>
                <a:cubicBezTo>
                  <a:pt x="23" y="318"/>
                  <a:pt x="17" y="303"/>
                  <a:pt x="16" y="296"/>
                </a:cubicBezTo>
              </a:path>
            </a:pathLst>
          </a:custGeom>
          <a:solidFill>
            <a:srgbClr val="4D4D4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387">
            <a:extLst>
              <a:ext uri="{FF2B5EF4-FFF2-40B4-BE49-F238E27FC236}">
                <a16:creationId xmlns:a16="http://schemas.microsoft.com/office/drawing/2014/main" id="{3316069E-2564-4F02-90D2-DF032D6C7390}"/>
              </a:ext>
            </a:extLst>
          </p:cNvPr>
          <p:cNvSpPr>
            <a:spLocks/>
          </p:cNvSpPr>
          <p:nvPr/>
        </p:nvSpPr>
        <p:spPr bwMode="auto">
          <a:xfrm>
            <a:off x="1825298" y="280528"/>
            <a:ext cx="682195" cy="1149055"/>
          </a:xfrm>
          <a:custGeom>
            <a:avLst/>
            <a:gdLst>
              <a:gd name="T0" fmla="*/ 200 w 220"/>
              <a:gd name="T1" fmla="*/ 7 h 371"/>
              <a:gd name="T2" fmla="*/ 22 w 220"/>
              <a:gd name="T3" fmla="*/ 237 h 371"/>
              <a:gd name="T4" fmla="*/ 16 w 220"/>
              <a:gd name="T5" fmla="*/ 346 h 371"/>
              <a:gd name="T6" fmla="*/ 35 w 220"/>
              <a:gd name="T7" fmla="*/ 340 h 371"/>
              <a:gd name="T8" fmla="*/ 40 w 220"/>
              <a:gd name="T9" fmla="*/ 238 h 371"/>
              <a:gd name="T10" fmla="*/ 216 w 220"/>
              <a:gd name="T11" fmla="*/ 15 h 371"/>
              <a:gd name="T12" fmla="*/ 200 w 220"/>
              <a:gd name="T13" fmla="*/ 7 h 371"/>
            </a:gdLst>
            <a:ahLst/>
            <a:cxnLst>
              <a:cxn ang="0">
                <a:pos x="T0" y="T1"/>
              </a:cxn>
              <a:cxn ang="0">
                <a:pos x="T2" y="T3"/>
              </a:cxn>
              <a:cxn ang="0">
                <a:pos x="T4" y="T5"/>
              </a:cxn>
              <a:cxn ang="0">
                <a:pos x="T6" y="T7"/>
              </a:cxn>
              <a:cxn ang="0">
                <a:pos x="T8" y="T9"/>
              </a:cxn>
              <a:cxn ang="0">
                <a:pos x="T10" y="T11"/>
              </a:cxn>
              <a:cxn ang="0">
                <a:pos x="T12" y="T13"/>
              </a:cxn>
            </a:cxnLst>
            <a:rect l="0" t="0" r="r" b="b"/>
            <a:pathLst>
              <a:path w="220" h="371">
                <a:moveTo>
                  <a:pt x="200" y="7"/>
                </a:moveTo>
                <a:cubicBezTo>
                  <a:pt x="190" y="20"/>
                  <a:pt x="45" y="206"/>
                  <a:pt x="22" y="237"/>
                </a:cubicBezTo>
                <a:cubicBezTo>
                  <a:pt x="0" y="267"/>
                  <a:pt x="11" y="322"/>
                  <a:pt x="16" y="346"/>
                </a:cubicBezTo>
                <a:cubicBezTo>
                  <a:pt x="21" y="371"/>
                  <a:pt x="38" y="352"/>
                  <a:pt x="35" y="340"/>
                </a:cubicBezTo>
                <a:cubicBezTo>
                  <a:pt x="29" y="314"/>
                  <a:pt x="19" y="269"/>
                  <a:pt x="40" y="238"/>
                </a:cubicBezTo>
                <a:cubicBezTo>
                  <a:pt x="61" y="207"/>
                  <a:pt x="212" y="20"/>
                  <a:pt x="216" y="15"/>
                </a:cubicBezTo>
                <a:cubicBezTo>
                  <a:pt x="220" y="11"/>
                  <a:pt x="205" y="0"/>
                  <a:pt x="200" y="7"/>
                </a:cubicBezTo>
              </a:path>
            </a:pathLst>
          </a:custGeom>
          <a:solidFill>
            <a:srgbClr val="4D4D4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388">
            <a:extLst>
              <a:ext uri="{FF2B5EF4-FFF2-40B4-BE49-F238E27FC236}">
                <a16:creationId xmlns:a16="http://schemas.microsoft.com/office/drawing/2014/main" id="{63095F3B-502F-4653-AA58-97B3A37D48C4}"/>
              </a:ext>
            </a:extLst>
          </p:cNvPr>
          <p:cNvSpPr>
            <a:spLocks/>
          </p:cNvSpPr>
          <p:nvPr/>
        </p:nvSpPr>
        <p:spPr bwMode="auto">
          <a:xfrm>
            <a:off x="1714915" y="410815"/>
            <a:ext cx="989816" cy="845053"/>
          </a:xfrm>
          <a:custGeom>
            <a:avLst/>
            <a:gdLst>
              <a:gd name="T0" fmla="*/ 5 w 320"/>
              <a:gd name="T1" fmla="*/ 254 h 273"/>
              <a:gd name="T2" fmla="*/ 190 w 320"/>
              <a:gd name="T3" fmla="*/ 30 h 273"/>
              <a:gd name="T4" fmla="*/ 295 w 320"/>
              <a:gd name="T5" fmla="*/ 0 h 273"/>
              <a:gd name="T6" fmla="*/ 294 w 320"/>
              <a:gd name="T7" fmla="*/ 20 h 273"/>
              <a:gd name="T8" fmla="*/ 196 w 320"/>
              <a:gd name="T9" fmla="*/ 47 h 273"/>
              <a:gd name="T10" fmla="*/ 17 w 320"/>
              <a:gd name="T11" fmla="*/ 268 h 273"/>
              <a:gd name="T12" fmla="*/ 5 w 320"/>
              <a:gd name="T13" fmla="*/ 254 h 273"/>
            </a:gdLst>
            <a:ahLst/>
            <a:cxnLst>
              <a:cxn ang="0">
                <a:pos x="T0" y="T1"/>
              </a:cxn>
              <a:cxn ang="0">
                <a:pos x="T2" y="T3"/>
              </a:cxn>
              <a:cxn ang="0">
                <a:pos x="T4" y="T5"/>
              </a:cxn>
              <a:cxn ang="0">
                <a:pos x="T6" y="T7"/>
              </a:cxn>
              <a:cxn ang="0">
                <a:pos x="T8" y="T9"/>
              </a:cxn>
              <a:cxn ang="0">
                <a:pos x="T10" y="T11"/>
              </a:cxn>
              <a:cxn ang="0">
                <a:pos x="T12" y="T13"/>
              </a:cxn>
            </a:cxnLst>
            <a:rect l="0" t="0" r="r" b="b"/>
            <a:pathLst>
              <a:path w="320" h="273">
                <a:moveTo>
                  <a:pt x="5" y="254"/>
                </a:moveTo>
                <a:cubicBezTo>
                  <a:pt x="16" y="242"/>
                  <a:pt x="165" y="59"/>
                  <a:pt x="190" y="30"/>
                </a:cubicBezTo>
                <a:cubicBezTo>
                  <a:pt x="215" y="1"/>
                  <a:pt x="270" y="0"/>
                  <a:pt x="295" y="0"/>
                </a:cubicBezTo>
                <a:cubicBezTo>
                  <a:pt x="320" y="0"/>
                  <a:pt x="306" y="20"/>
                  <a:pt x="294" y="20"/>
                </a:cubicBezTo>
                <a:cubicBezTo>
                  <a:pt x="267" y="20"/>
                  <a:pt x="221" y="19"/>
                  <a:pt x="196" y="47"/>
                </a:cubicBezTo>
                <a:cubicBezTo>
                  <a:pt x="170" y="75"/>
                  <a:pt x="21" y="263"/>
                  <a:pt x="17" y="268"/>
                </a:cubicBezTo>
                <a:cubicBezTo>
                  <a:pt x="13" y="273"/>
                  <a:pt x="0" y="260"/>
                  <a:pt x="5" y="254"/>
                </a:cubicBezTo>
              </a:path>
            </a:pathLst>
          </a:custGeom>
          <a:solidFill>
            <a:srgbClr val="4D4D4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389">
            <a:extLst>
              <a:ext uri="{FF2B5EF4-FFF2-40B4-BE49-F238E27FC236}">
                <a16:creationId xmlns:a16="http://schemas.microsoft.com/office/drawing/2014/main" id="{0BDA28E9-AFA9-4647-9E64-68437AB8BAA1}"/>
              </a:ext>
            </a:extLst>
          </p:cNvPr>
          <p:cNvSpPr>
            <a:spLocks noEditPoints="1"/>
          </p:cNvSpPr>
          <p:nvPr/>
        </p:nvSpPr>
        <p:spPr bwMode="auto">
          <a:xfrm>
            <a:off x="1689582" y="258814"/>
            <a:ext cx="975339" cy="1071244"/>
          </a:xfrm>
          <a:custGeom>
            <a:avLst/>
            <a:gdLst>
              <a:gd name="T0" fmla="*/ 223 w 315"/>
              <a:gd name="T1" fmla="*/ 168 h 346"/>
              <a:gd name="T2" fmla="*/ 223 w 315"/>
              <a:gd name="T3" fmla="*/ 159 h 346"/>
              <a:gd name="T4" fmla="*/ 279 w 315"/>
              <a:gd name="T5" fmla="*/ 43 h 346"/>
              <a:gd name="T6" fmla="*/ 238 w 315"/>
              <a:gd name="T7" fmla="*/ 18 h 346"/>
              <a:gd name="T8" fmla="*/ 223 w 315"/>
              <a:gd name="T9" fmla="*/ 28 h 346"/>
              <a:gd name="T10" fmla="*/ 223 w 315"/>
              <a:gd name="T11" fmla="*/ 13 h 346"/>
              <a:gd name="T12" fmla="*/ 242 w 315"/>
              <a:gd name="T13" fmla="*/ 1 h 346"/>
              <a:gd name="T14" fmla="*/ 264 w 315"/>
              <a:gd name="T15" fmla="*/ 6 h 346"/>
              <a:gd name="T16" fmla="*/ 266 w 315"/>
              <a:gd name="T17" fmla="*/ 13 h 346"/>
              <a:gd name="T18" fmla="*/ 287 w 315"/>
              <a:gd name="T19" fmla="*/ 34 h 346"/>
              <a:gd name="T20" fmla="*/ 223 w 315"/>
              <a:gd name="T21" fmla="*/ 168 h 346"/>
              <a:gd name="T22" fmla="*/ 83 w 315"/>
              <a:gd name="T23" fmla="*/ 207 h 346"/>
              <a:gd name="T24" fmla="*/ 143 w 315"/>
              <a:gd name="T25" fmla="*/ 213 h 346"/>
              <a:gd name="T26" fmla="*/ 83 w 315"/>
              <a:gd name="T27" fmla="*/ 331 h 346"/>
              <a:gd name="T28" fmla="*/ 83 w 315"/>
              <a:gd name="T29" fmla="*/ 341 h 346"/>
              <a:gd name="T30" fmla="*/ 150 w 315"/>
              <a:gd name="T31" fmla="*/ 204 h 346"/>
              <a:gd name="T32" fmla="*/ 148 w 315"/>
              <a:gd name="T33" fmla="*/ 200 h 346"/>
              <a:gd name="T34" fmla="*/ 149 w 315"/>
              <a:gd name="T35" fmla="*/ 203 h 346"/>
              <a:gd name="T36" fmla="*/ 155 w 315"/>
              <a:gd name="T37" fmla="*/ 179 h 346"/>
              <a:gd name="T38" fmla="*/ 176 w 315"/>
              <a:gd name="T39" fmla="*/ 169 h 346"/>
              <a:gd name="T40" fmla="*/ 174 w 315"/>
              <a:gd name="T41" fmla="*/ 168 h 346"/>
              <a:gd name="T42" fmla="*/ 178 w 315"/>
              <a:gd name="T43" fmla="*/ 170 h 346"/>
              <a:gd name="T44" fmla="*/ 223 w 315"/>
              <a:gd name="T45" fmla="*/ 168 h 346"/>
              <a:gd name="T46" fmla="*/ 223 w 315"/>
              <a:gd name="T47" fmla="*/ 159 h 346"/>
              <a:gd name="T48" fmla="*/ 185 w 315"/>
              <a:gd name="T49" fmla="*/ 160 h 346"/>
              <a:gd name="T50" fmla="*/ 168 w 315"/>
              <a:gd name="T51" fmla="*/ 99 h 346"/>
              <a:gd name="T52" fmla="*/ 223 w 315"/>
              <a:gd name="T53" fmla="*/ 28 h 346"/>
              <a:gd name="T54" fmla="*/ 223 w 315"/>
              <a:gd name="T55" fmla="*/ 13 h 346"/>
              <a:gd name="T56" fmla="*/ 166 w 315"/>
              <a:gd name="T57" fmla="*/ 81 h 346"/>
              <a:gd name="T58" fmla="*/ 122 w 315"/>
              <a:gd name="T59" fmla="*/ 153 h 346"/>
              <a:gd name="T60" fmla="*/ 83 w 315"/>
              <a:gd name="T61" fmla="*/ 193 h 346"/>
              <a:gd name="T62" fmla="*/ 83 w 315"/>
              <a:gd name="T63" fmla="*/ 207 h 346"/>
              <a:gd name="T64" fmla="*/ 16 w 315"/>
              <a:gd name="T65" fmla="*/ 296 h 346"/>
              <a:gd name="T66" fmla="*/ 79 w 315"/>
              <a:gd name="T67" fmla="*/ 210 h 346"/>
              <a:gd name="T68" fmla="*/ 83 w 315"/>
              <a:gd name="T69" fmla="*/ 207 h 346"/>
              <a:gd name="T70" fmla="*/ 83 w 315"/>
              <a:gd name="T71" fmla="*/ 193 h 346"/>
              <a:gd name="T72" fmla="*/ 61 w 315"/>
              <a:gd name="T73" fmla="*/ 212 h 346"/>
              <a:gd name="T74" fmla="*/ 61 w 315"/>
              <a:gd name="T75" fmla="*/ 212 h 346"/>
              <a:gd name="T76" fmla="*/ 0 w 315"/>
              <a:gd name="T77" fmla="*/ 304 h 346"/>
              <a:gd name="T78" fmla="*/ 10 w 315"/>
              <a:gd name="T79" fmla="*/ 324 h 346"/>
              <a:gd name="T80" fmla="*/ 13 w 315"/>
              <a:gd name="T81" fmla="*/ 324 h 346"/>
              <a:gd name="T82" fmla="*/ 17 w 315"/>
              <a:gd name="T83" fmla="*/ 324 h 346"/>
              <a:gd name="T84" fmla="*/ 42 w 315"/>
              <a:gd name="T85" fmla="*/ 340 h 346"/>
              <a:gd name="T86" fmla="*/ 83 w 315"/>
              <a:gd name="T87" fmla="*/ 341 h 346"/>
              <a:gd name="T88" fmla="*/ 83 w 315"/>
              <a:gd name="T89" fmla="*/ 331 h 346"/>
              <a:gd name="T90" fmla="*/ 49 w 315"/>
              <a:gd name="T91" fmla="*/ 331 h 346"/>
              <a:gd name="T92" fmla="*/ 16 w 315"/>
              <a:gd name="T93" fmla="*/ 296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15" h="346">
                <a:moveTo>
                  <a:pt x="223" y="168"/>
                </a:moveTo>
                <a:cubicBezTo>
                  <a:pt x="223" y="159"/>
                  <a:pt x="223" y="159"/>
                  <a:pt x="223" y="159"/>
                </a:cubicBezTo>
                <a:cubicBezTo>
                  <a:pt x="275" y="143"/>
                  <a:pt x="301" y="72"/>
                  <a:pt x="279" y="43"/>
                </a:cubicBezTo>
                <a:cubicBezTo>
                  <a:pt x="261" y="21"/>
                  <a:pt x="245" y="18"/>
                  <a:pt x="238" y="18"/>
                </a:cubicBezTo>
                <a:cubicBezTo>
                  <a:pt x="234" y="20"/>
                  <a:pt x="229" y="23"/>
                  <a:pt x="223" y="28"/>
                </a:cubicBezTo>
                <a:cubicBezTo>
                  <a:pt x="223" y="13"/>
                  <a:pt x="223" y="13"/>
                  <a:pt x="223" y="13"/>
                </a:cubicBezTo>
                <a:cubicBezTo>
                  <a:pt x="231" y="7"/>
                  <a:pt x="238" y="2"/>
                  <a:pt x="242" y="1"/>
                </a:cubicBezTo>
                <a:cubicBezTo>
                  <a:pt x="246" y="0"/>
                  <a:pt x="254" y="1"/>
                  <a:pt x="264" y="6"/>
                </a:cubicBezTo>
                <a:cubicBezTo>
                  <a:pt x="265" y="7"/>
                  <a:pt x="264" y="12"/>
                  <a:pt x="266" y="13"/>
                </a:cubicBezTo>
                <a:cubicBezTo>
                  <a:pt x="272" y="18"/>
                  <a:pt x="280" y="24"/>
                  <a:pt x="287" y="34"/>
                </a:cubicBezTo>
                <a:cubicBezTo>
                  <a:pt x="315" y="70"/>
                  <a:pt x="282" y="149"/>
                  <a:pt x="223" y="168"/>
                </a:cubicBezTo>
                <a:moveTo>
                  <a:pt x="83" y="207"/>
                </a:moveTo>
                <a:cubicBezTo>
                  <a:pt x="111" y="188"/>
                  <a:pt x="131" y="189"/>
                  <a:pt x="143" y="213"/>
                </a:cubicBezTo>
                <a:cubicBezTo>
                  <a:pt x="168" y="267"/>
                  <a:pt x="123" y="318"/>
                  <a:pt x="83" y="331"/>
                </a:cubicBezTo>
                <a:cubicBezTo>
                  <a:pt x="83" y="341"/>
                  <a:pt x="83" y="341"/>
                  <a:pt x="83" y="341"/>
                </a:cubicBezTo>
                <a:cubicBezTo>
                  <a:pt x="130" y="326"/>
                  <a:pt x="179" y="264"/>
                  <a:pt x="150" y="204"/>
                </a:cubicBezTo>
                <a:cubicBezTo>
                  <a:pt x="145" y="194"/>
                  <a:pt x="147" y="197"/>
                  <a:pt x="148" y="200"/>
                </a:cubicBezTo>
                <a:cubicBezTo>
                  <a:pt x="149" y="202"/>
                  <a:pt x="150" y="203"/>
                  <a:pt x="149" y="203"/>
                </a:cubicBezTo>
                <a:cubicBezTo>
                  <a:pt x="147" y="197"/>
                  <a:pt x="149" y="186"/>
                  <a:pt x="155" y="179"/>
                </a:cubicBezTo>
                <a:cubicBezTo>
                  <a:pt x="160" y="172"/>
                  <a:pt x="170" y="168"/>
                  <a:pt x="176" y="169"/>
                </a:cubicBezTo>
                <a:cubicBezTo>
                  <a:pt x="177" y="169"/>
                  <a:pt x="175" y="169"/>
                  <a:pt x="174" y="168"/>
                </a:cubicBezTo>
                <a:cubicBezTo>
                  <a:pt x="170" y="168"/>
                  <a:pt x="167" y="167"/>
                  <a:pt x="178" y="170"/>
                </a:cubicBezTo>
                <a:cubicBezTo>
                  <a:pt x="194" y="173"/>
                  <a:pt x="210" y="172"/>
                  <a:pt x="223" y="168"/>
                </a:cubicBezTo>
                <a:cubicBezTo>
                  <a:pt x="223" y="159"/>
                  <a:pt x="223" y="159"/>
                  <a:pt x="223" y="159"/>
                </a:cubicBezTo>
                <a:cubicBezTo>
                  <a:pt x="212" y="162"/>
                  <a:pt x="199" y="163"/>
                  <a:pt x="185" y="160"/>
                </a:cubicBezTo>
                <a:cubicBezTo>
                  <a:pt x="158" y="154"/>
                  <a:pt x="154" y="133"/>
                  <a:pt x="168" y="99"/>
                </a:cubicBezTo>
                <a:cubicBezTo>
                  <a:pt x="178" y="72"/>
                  <a:pt x="205" y="43"/>
                  <a:pt x="223" y="28"/>
                </a:cubicBezTo>
                <a:cubicBezTo>
                  <a:pt x="223" y="13"/>
                  <a:pt x="223" y="13"/>
                  <a:pt x="223" y="13"/>
                </a:cubicBezTo>
                <a:cubicBezTo>
                  <a:pt x="205" y="29"/>
                  <a:pt x="181" y="56"/>
                  <a:pt x="166" y="81"/>
                </a:cubicBezTo>
                <a:cubicBezTo>
                  <a:pt x="158" y="94"/>
                  <a:pt x="147" y="122"/>
                  <a:pt x="122" y="153"/>
                </a:cubicBezTo>
                <a:cubicBezTo>
                  <a:pt x="108" y="170"/>
                  <a:pt x="94" y="183"/>
                  <a:pt x="83" y="193"/>
                </a:cubicBezTo>
                <a:cubicBezTo>
                  <a:pt x="83" y="207"/>
                  <a:pt x="83" y="207"/>
                  <a:pt x="83" y="207"/>
                </a:cubicBezTo>
                <a:moveTo>
                  <a:pt x="16" y="296"/>
                </a:moveTo>
                <a:cubicBezTo>
                  <a:pt x="18" y="280"/>
                  <a:pt x="48" y="231"/>
                  <a:pt x="79" y="210"/>
                </a:cubicBezTo>
                <a:cubicBezTo>
                  <a:pt x="80" y="209"/>
                  <a:pt x="82" y="208"/>
                  <a:pt x="83" y="207"/>
                </a:cubicBezTo>
                <a:cubicBezTo>
                  <a:pt x="83" y="193"/>
                  <a:pt x="83" y="193"/>
                  <a:pt x="83" y="193"/>
                </a:cubicBezTo>
                <a:cubicBezTo>
                  <a:pt x="74" y="201"/>
                  <a:pt x="66" y="207"/>
                  <a:pt x="61" y="212"/>
                </a:cubicBezTo>
                <a:cubicBezTo>
                  <a:pt x="61" y="212"/>
                  <a:pt x="61" y="212"/>
                  <a:pt x="61" y="212"/>
                </a:cubicBezTo>
                <a:cubicBezTo>
                  <a:pt x="31" y="240"/>
                  <a:pt x="2" y="288"/>
                  <a:pt x="0" y="304"/>
                </a:cubicBezTo>
                <a:cubicBezTo>
                  <a:pt x="0" y="308"/>
                  <a:pt x="3" y="315"/>
                  <a:pt x="10" y="324"/>
                </a:cubicBezTo>
                <a:cubicBezTo>
                  <a:pt x="10" y="324"/>
                  <a:pt x="12" y="324"/>
                  <a:pt x="13" y="324"/>
                </a:cubicBezTo>
                <a:cubicBezTo>
                  <a:pt x="15" y="324"/>
                  <a:pt x="16" y="323"/>
                  <a:pt x="17" y="324"/>
                </a:cubicBezTo>
                <a:cubicBezTo>
                  <a:pt x="23" y="330"/>
                  <a:pt x="31" y="335"/>
                  <a:pt x="42" y="340"/>
                </a:cubicBezTo>
                <a:cubicBezTo>
                  <a:pt x="54" y="346"/>
                  <a:pt x="68" y="346"/>
                  <a:pt x="83" y="341"/>
                </a:cubicBezTo>
                <a:cubicBezTo>
                  <a:pt x="83" y="331"/>
                  <a:pt x="83" y="331"/>
                  <a:pt x="83" y="331"/>
                </a:cubicBezTo>
                <a:cubicBezTo>
                  <a:pt x="71" y="335"/>
                  <a:pt x="58" y="335"/>
                  <a:pt x="49" y="331"/>
                </a:cubicBezTo>
                <a:cubicBezTo>
                  <a:pt x="23" y="318"/>
                  <a:pt x="17" y="303"/>
                  <a:pt x="16" y="296"/>
                </a:cubicBezTo>
              </a:path>
            </a:pathLst>
          </a:custGeom>
          <a:solidFill>
            <a:srgbClr val="4D4D4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391">
            <a:extLst>
              <a:ext uri="{FF2B5EF4-FFF2-40B4-BE49-F238E27FC236}">
                <a16:creationId xmlns:a16="http://schemas.microsoft.com/office/drawing/2014/main" id="{CCE2BD5C-1FDC-48B6-A302-B336EA69B395}"/>
              </a:ext>
            </a:extLst>
          </p:cNvPr>
          <p:cNvSpPr>
            <a:spLocks/>
          </p:cNvSpPr>
          <p:nvPr/>
        </p:nvSpPr>
        <p:spPr bwMode="auto">
          <a:xfrm>
            <a:off x="2404348" y="333005"/>
            <a:ext cx="161049" cy="104953"/>
          </a:xfrm>
          <a:custGeom>
            <a:avLst/>
            <a:gdLst>
              <a:gd name="T0" fmla="*/ 28 w 52"/>
              <a:gd name="T1" fmla="*/ 0 h 34"/>
              <a:gd name="T2" fmla="*/ 0 w 52"/>
              <a:gd name="T3" fmla="*/ 34 h 34"/>
              <a:gd name="T4" fmla="*/ 52 w 52"/>
              <a:gd name="T5" fmla="*/ 26 h 34"/>
              <a:gd name="T6" fmla="*/ 48 w 52"/>
              <a:gd name="T7" fmla="*/ 19 h 34"/>
              <a:gd name="T8" fmla="*/ 28 w 52"/>
              <a:gd name="T9" fmla="*/ 0 h 34"/>
            </a:gdLst>
            <a:ahLst/>
            <a:cxnLst>
              <a:cxn ang="0">
                <a:pos x="T0" y="T1"/>
              </a:cxn>
              <a:cxn ang="0">
                <a:pos x="T2" y="T3"/>
              </a:cxn>
              <a:cxn ang="0">
                <a:pos x="T4" y="T5"/>
              </a:cxn>
              <a:cxn ang="0">
                <a:pos x="T6" y="T7"/>
              </a:cxn>
              <a:cxn ang="0">
                <a:pos x="T8" y="T9"/>
              </a:cxn>
            </a:cxnLst>
            <a:rect l="0" t="0" r="r" b="b"/>
            <a:pathLst>
              <a:path w="52" h="34">
                <a:moveTo>
                  <a:pt x="28" y="0"/>
                </a:moveTo>
                <a:cubicBezTo>
                  <a:pt x="24" y="5"/>
                  <a:pt x="14" y="18"/>
                  <a:pt x="0" y="34"/>
                </a:cubicBezTo>
                <a:cubicBezTo>
                  <a:pt x="17" y="29"/>
                  <a:pt x="36" y="26"/>
                  <a:pt x="52" y="26"/>
                </a:cubicBezTo>
                <a:cubicBezTo>
                  <a:pt x="51" y="23"/>
                  <a:pt x="50" y="21"/>
                  <a:pt x="48" y="19"/>
                </a:cubicBezTo>
                <a:cubicBezTo>
                  <a:pt x="41" y="10"/>
                  <a:pt x="34" y="4"/>
                  <a:pt x="28" y="0"/>
                </a:cubicBezTo>
              </a:path>
            </a:pathLst>
          </a:custGeom>
          <a:solidFill>
            <a:srgbClr val="EDF3F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392">
            <a:extLst>
              <a:ext uri="{FF2B5EF4-FFF2-40B4-BE49-F238E27FC236}">
                <a16:creationId xmlns:a16="http://schemas.microsoft.com/office/drawing/2014/main" id="{45611E38-A2C9-4766-A8BF-44203056B1AB}"/>
              </a:ext>
            </a:extLst>
          </p:cNvPr>
          <p:cNvSpPr>
            <a:spLocks/>
          </p:cNvSpPr>
          <p:nvPr/>
        </p:nvSpPr>
        <p:spPr bwMode="auto">
          <a:xfrm>
            <a:off x="2194442" y="472339"/>
            <a:ext cx="383621" cy="287716"/>
          </a:xfrm>
          <a:custGeom>
            <a:avLst/>
            <a:gdLst>
              <a:gd name="T0" fmla="*/ 124 w 124"/>
              <a:gd name="T1" fmla="*/ 0 h 93"/>
              <a:gd name="T2" fmla="*/ 41 w 124"/>
              <a:gd name="T3" fmla="*/ 27 h 93"/>
              <a:gd name="T4" fmla="*/ 17 w 124"/>
              <a:gd name="T5" fmla="*/ 54 h 93"/>
              <a:gd name="T6" fmla="*/ 31 w 124"/>
              <a:gd name="T7" fmla="*/ 78 h 93"/>
              <a:gd name="T8" fmla="*/ 31 w 124"/>
              <a:gd name="T9" fmla="*/ 78 h 93"/>
              <a:gd name="T10" fmla="*/ 31 w 124"/>
              <a:gd name="T11" fmla="*/ 78 h 93"/>
              <a:gd name="T12" fmla="*/ 11 w 124"/>
              <a:gd name="T13" fmla="*/ 62 h 93"/>
              <a:gd name="T14" fmla="*/ 0 w 124"/>
              <a:gd name="T15" fmla="*/ 76 h 93"/>
              <a:gd name="T16" fmla="*/ 22 w 124"/>
              <a:gd name="T17" fmla="*/ 91 h 93"/>
              <a:gd name="T18" fmla="*/ 22 w 124"/>
              <a:gd name="T19" fmla="*/ 91 h 93"/>
              <a:gd name="T20" fmla="*/ 40 w 124"/>
              <a:gd name="T21" fmla="*/ 93 h 93"/>
              <a:gd name="T22" fmla="*/ 60 w 124"/>
              <a:gd name="T23" fmla="*/ 90 h 93"/>
              <a:gd name="T24" fmla="*/ 60 w 124"/>
              <a:gd name="T25" fmla="*/ 90 h 93"/>
              <a:gd name="T26" fmla="*/ 60 w 124"/>
              <a:gd name="T27" fmla="*/ 90 h 93"/>
              <a:gd name="T28" fmla="*/ 124 w 124"/>
              <a:gd name="T29" fmla="*/ 1 h 93"/>
              <a:gd name="T30" fmla="*/ 124 w 124"/>
              <a:gd name="T31"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4" h="93">
                <a:moveTo>
                  <a:pt x="124" y="0"/>
                </a:moveTo>
                <a:cubicBezTo>
                  <a:pt x="97" y="1"/>
                  <a:pt x="62" y="4"/>
                  <a:pt x="41" y="27"/>
                </a:cubicBezTo>
                <a:cubicBezTo>
                  <a:pt x="36" y="32"/>
                  <a:pt x="28" y="42"/>
                  <a:pt x="17" y="54"/>
                </a:cubicBezTo>
                <a:cubicBezTo>
                  <a:pt x="20" y="63"/>
                  <a:pt x="24" y="71"/>
                  <a:pt x="31" y="78"/>
                </a:cubicBezTo>
                <a:cubicBezTo>
                  <a:pt x="31" y="78"/>
                  <a:pt x="31" y="78"/>
                  <a:pt x="31" y="78"/>
                </a:cubicBezTo>
                <a:cubicBezTo>
                  <a:pt x="31" y="78"/>
                  <a:pt x="31" y="78"/>
                  <a:pt x="31" y="78"/>
                </a:cubicBezTo>
                <a:cubicBezTo>
                  <a:pt x="21" y="74"/>
                  <a:pt x="14" y="69"/>
                  <a:pt x="11" y="62"/>
                </a:cubicBezTo>
                <a:cubicBezTo>
                  <a:pt x="7" y="67"/>
                  <a:pt x="4" y="71"/>
                  <a:pt x="0" y="76"/>
                </a:cubicBezTo>
                <a:cubicBezTo>
                  <a:pt x="3" y="83"/>
                  <a:pt x="11" y="88"/>
                  <a:pt x="22" y="91"/>
                </a:cubicBezTo>
                <a:cubicBezTo>
                  <a:pt x="22" y="91"/>
                  <a:pt x="22" y="91"/>
                  <a:pt x="22" y="91"/>
                </a:cubicBezTo>
                <a:cubicBezTo>
                  <a:pt x="28" y="92"/>
                  <a:pt x="34" y="93"/>
                  <a:pt x="40" y="93"/>
                </a:cubicBezTo>
                <a:cubicBezTo>
                  <a:pt x="47" y="93"/>
                  <a:pt x="54" y="92"/>
                  <a:pt x="60" y="90"/>
                </a:cubicBezTo>
                <a:cubicBezTo>
                  <a:pt x="60" y="90"/>
                  <a:pt x="60" y="90"/>
                  <a:pt x="60" y="90"/>
                </a:cubicBezTo>
                <a:cubicBezTo>
                  <a:pt x="60" y="90"/>
                  <a:pt x="60" y="90"/>
                  <a:pt x="60" y="90"/>
                </a:cubicBezTo>
                <a:cubicBezTo>
                  <a:pt x="100" y="78"/>
                  <a:pt x="124" y="34"/>
                  <a:pt x="124" y="1"/>
                </a:cubicBezTo>
                <a:cubicBezTo>
                  <a:pt x="124" y="1"/>
                  <a:pt x="124" y="0"/>
                  <a:pt x="124" y="0"/>
                </a:cubicBezTo>
              </a:path>
            </a:pathLst>
          </a:custGeom>
          <a:solidFill>
            <a:srgbClr val="EDF3F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393">
            <a:extLst>
              <a:ext uri="{FF2B5EF4-FFF2-40B4-BE49-F238E27FC236}">
                <a16:creationId xmlns:a16="http://schemas.microsoft.com/office/drawing/2014/main" id="{748EAE15-AC2D-4CE4-8C45-4092FCD551A4}"/>
              </a:ext>
            </a:extLst>
          </p:cNvPr>
          <p:cNvSpPr>
            <a:spLocks noEditPoints="1"/>
          </p:cNvSpPr>
          <p:nvPr/>
        </p:nvSpPr>
        <p:spPr bwMode="auto">
          <a:xfrm>
            <a:off x="2185394" y="314910"/>
            <a:ext cx="305812" cy="327526"/>
          </a:xfrm>
          <a:custGeom>
            <a:avLst/>
            <a:gdLst>
              <a:gd name="T0" fmla="*/ 15 w 99"/>
              <a:gd name="T1" fmla="*/ 85 h 106"/>
              <a:gd name="T2" fmla="*/ 1 w 99"/>
              <a:gd name="T3" fmla="*/ 103 h 106"/>
              <a:gd name="T4" fmla="*/ 1 w 99"/>
              <a:gd name="T5" fmla="*/ 103 h 106"/>
              <a:gd name="T6" fmla="*/ 1 w 99"/>
              <a:gd name="T7" fmla="*/ 103 h 106"/>
              <a:gd name="T8" fmla="*/ 0 w 99"/>
              <a:gd name="T9" fmla="*/ 106 h 106"/>
              <a:gd name="T10" fmla="*/ 12 w 99"/>
              <a:gd name="T11" fmla="*/ 93 h 106"/>
              <a:gd name="T12" fmla="*/ 15 w 99"/>
              <a:gd name="T13" fmla="*/ 85 h 106"/>
              <a:gd name="T14" fmla="*/ 81 w 99"/>
              <a:gd name="T15" fmla="*/ 0 h 106"/>
              <a:gd name="T16" fmla="*/ 81 w 99"/>
              <a:gd name="T17" fmla="*/ 0 h 106"/>
              <a:gd name="T18" fmla="*/ 21 w 99"/>
              <a:gd name="T19" fmla="*/ 78 h 106"/>
              <a:gd name="T20" fmla="*/ 21 w 99"/>
              <a:gd name="T21" fmla="*/ 78 h 106"/>
              <a:gd name="T22" fmla="*/ 19 w 99"/>
              <a:gd name="T23" fmla="*/ 84 h 106"/>
              <a:gd name="T24" fmla="*/ 38 w 99"/>
              <a:gd name="T25" fmla="*/ 61 h 106"/>
              <a:gd name="T26" fmla="*/ 71 w 99"/>
              <a:gd name="T27" fmla="*/ 40 h 106"/>
              <a:gd name="T28" fmla="*/ 99 w 99"/>
              <a:gd name="T29" fmla="*/ 6 h 106"/>
              <a:gd name="T30" fmla="*/ 81 w 99"/>
              <a:gd name="T31"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9" h="106">
                <a:moveTo>
                  <a:pt x="15" y="85"/>
                </a:moveTo>
                <a:cubicBezTo>
                  <a:pt x="10" y="91"/>
                  <a:pt x="5" y="97"/>
                  <a:pt x="1" y="103"/>
                </a:cubicBezTo>
                <a:cubicBezTo>
                  <a:pt x="1" y="103"/>
                  <a:pt x="1" y="103"/>
                  <a:pt x="1" y="103"/>
                </a:cubicBezTo>
                <a:cubicBezTo>
                  <a:pt x="1" y="103"/>
                  <a:pt x="1" y="103"/>
                  <a:pt x="1" y="103"/>
                </a:cubicBezTo>
                <a:cubicBezTo>
                  <a:pt x="1" y="104"/>
                  <a:pt x="0" y="105"/>
                  <a:pt x="0" y="106"/>
                </a:cubicBezTo>
                <a:cubicBezTo>
                  <a:pt x="4" y="101"/>
                  <a:pt x="8" y="97"/>
                  <a:pt x="12" y="93"/>
                </a:cubicBezTo>
                <a:cubicBezTo>
                  <a:pt x="12" y="90"/>
                  <a:pt x="13" y="88"/>
                  <a:pt x="15" y="85"/>
                </a:cubicBezTo>
                <a:moveTo>
                  <a:pt x="81" y="0"/>
                </a:moveTo>
                <a:cubicBezTo>
                  <a:pt x="81" y="0"/>
                  <a:pt x="81" y="0"/>
                  <a:pt x="81" y="0"/>
                </a:cubicBezTo>
                <a:cubicBezTo>
                  <a:pt x="72" y="12"/>
                  <a:pt x="48" y="42"/>
                  <a:pt x="21" y="78"/>
                </a:cubicBezTo>
                <a:cubicBezTo>
                  <a:pt x="21" y="78"/>
                  <a:pt x="21" y="78"/>
                  <a:pt x="21" y="78"/>
                </a:cubicBezTo>
                <a:cubicBezTo>
                  <a:pt x="20" y="79"/>
                  <a:pt x="19" y="81"/>
                  <a:pt x="19" y="84"/>
                </a:cubicBezTo>
                <a:cubicBezTo>
                  <a:pt x="28" y="73"/>
                  <a:pt x="34" y="65"/>
                  <a:pt x="38" y="61"/>
                </a:cubicBezTo>
                <a:cubicBezTo>
                  <a:pt x="46" y="51"/>
                  <a:pt x="58" y="45"/>
                  <a:pt x="71" y="40"/>
                </a:cubicBezTo>
                <a:cubicBezTo>
                  <a:pt x="85" y="24"/>
                  <a:pt x="95" y="11"/>
                  <a:pt x="99" y="6"/>
                </a:cubicBezTo>
                <a:cubicBezTo>
                  <a:pt x="91" y="2"/>
                  <a:pt x="85" y="0"/>
                  <a:pt x="81" y="0"/>
                </a:cubicBezTo>
              </a:path>
            </a:pathLst>
          </a:custGeom>
          <a:solidFill>
            <a:srgbClr val="A6A6A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394">
            <a:extLst>
              <a:ext uri="{FF2B5EF4-FFF2-40B4-BE49-F238E27FC236}">
                <a16:creationId xmlns:a16="http://schemas.microsoft.com/office/drawing/2014/main" id="{4B4A8141-1D84-4CE5-B6E9-4D2B716DC1C1}"/>
              </a:ext>
            </a:extLst>
          </p:cNvPr>
          <p:cNvSpPr>
            <a:spLocks noEditPoints="1"/>
          </p:cNvSpPr>
          <p:nvPr/>
        </p:nvSpPr>
        <p:spPr bwMode="auto">
          <a:xfrm>
            <a:off x="2185394" y="412625"/>
            <a:ext cx="392669" cy="294955"/>
          </a:xfrm>
          <a:custGeom>
            <a:avLst/>
            <a:gdLst>
              <a:gd name="T0" fmla="*/ 12 w 127"/>
              <a:gd name="T1" fmla="*/ 61 h 95"/>
              <a:gd name="T2" fmla="*/ 0 w 127"/>
              <a:gd name="T3" fmla="*/ 74 h 95"/>
              <a:gd name="T4" fmla="*/ 0 w 127"/>
              <a:gd name="T5" fmla="*/ 81 h 95"/>
              <a:gd name="T6" fmla="*/ 3 w 127"/>
              <a:gd name="T7" fmla="*/ 95 h 95"/>
              <a:gd name="T8" fmla="*/ 14 w 127"/>
              <a:gd name="T9" fmla="*/ 81 h 95"/>
              <a:gd name="T10" fmla="*/ 12 w 127"/>
              <a:gd name="T11" fmla="*/ 61 h 95"/>
              <a:gd name="T12" fmla="*/ 123 w 127"/>
              <a:gd name="T13" fmla="*/ 0 h 95"/>
              <a:gd name="T14" fmla="*/ 123 w 127"/>
              <a:gd name="T15" fmla="*/ 0 h 95"/>
              <a:gd name="T16" fmla="*/ 71 w 127"/>
              <a:gd name="T17" fmla="*/ 8 h 95"/>
              <a:gd name="T18" fmla="*/ 71 w 127"/>
              <a:gd name="T19" fmla="*/ 8 h 95"/>
              <a:gd name="T20" fmla="*/ 38 w 127"/>
              <a:gd name="T21" fmla="*/ 29 h 95"/>
              <a:gd name="T22" fmla="*/ 19 w 127"/>
              <a:gd name="T23" fmla="*/ 52 h 95"/>
              <a:gd name="T24" fmla="*/ 20 w 127"/>
              <a:gd name="T25" fmla="*/ 73 h 95"/>
              <a:gd name="T26" fmla="*/ 44 w 127"/>
              <a:gd name="T27" fmla="*/ 46 h 95"/>
              <a:gd name="T28" fmla="*/ 127 w 127"/>
              <a:gd name="T29" fmla="*/ 19 h 95"/>
              <a:gd name="T30" fmla="*/ 123 w 127"/>
              <a:gd name="T31"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7" h="95">
                <a:moveTo>
                  <a:pt x="12" y="61"/>
                </a:moveTo>
                <a:cubicBezTo>
                  <a:pt x="8" y="65"/>
                  <a:pt x="4" y="69"/>
                  <a:pt x="0" y="74"/>
                </a:cubicBezTo>
                <a:cubicBezTo>
                  <a:pt x="0" y="76"/>
                  <a:pt x="0" y="79"/>
                  <a:pt x="0" y="81"/>
                </a:cubicBezTo>
                <a:cubicBezTo>
                  <a:pt x="0" y="86"/>
                  <a:pt x="1" y="91"/>
                  <a:pt x="3" y="95"/>
                </a:cubicBezTo>
                <a:cubicBezTo>
                  <a:pt x="7" y="90"/>
                  <a:pt x="10" y="86"/>
                  <a:pt x="14" y="81"/>
                </a:cubicBezTo>
                <a:cubicBezTo>
                  <a:pt x="10" y="75"/>
                  <a:pt x="9" y="68"/>
                  <a:pt x="12" y="61"/>
                </a:cubicBezTo>
                <a:moveTo>
                  <a:pt x="123" y="0"/>
                </a:moveTo>
                <a:cubicBezTo>
                  <a:pt x="123" y="0"/>
                  <a:pt x="123" y="0"/>
                  <a:pt x="123" y="0"/>
                </a:cubicBezTo>
                <a:cubicBezTo>
                  <a:pt x="107" y="0"/>
                  <a:pt x="88" y="3"/>
                  <a:pt x="71" y="8"/>
                </a:cubicBezTo>
                <a:cubicBezTo>
                  <a:pt x="71" y="8"/>
                  <a:pt x="71" y="8"/>
                  <a:pt x="71" y="8"/>
                </a:cubicBezTo>
                <a:cubicBezTo>
                  <a:pt x="58" y="13"/>
                  <a:pt x="46" y="19"/>
                  <a:pt x="38" y="29"/>
                </a:cubicBezTo>
                <a:cubicBezTo>
                  <a:pt x="34" y="33"/>
                  <a:pt x="28" y="41"/>
                  <a:pt x="19" y="52"/>
                </a:cubicBezTo>
                <a:cubicBezTo>
                  <a:pt x="18" y="58"/>
                  <a:pt x="18" y="66"/>
                  <a:pt x="20" y="73"/>
                </a:cubicBezTo>
                <a:cubicBezTo>
                  <a:pt x="31" y="61"/>
                  <a:pt x="39" y="51"/>
                  <a:pt x="44" y="46"/>
                </a:cubicBezTo>
                <a:cubicBezTo>
                  <a:pt x="65" y="23"/>
                  <a:pt x="100" y="20"/>
                  <a:pt x="127" y="19"/>
                </a:cubicBezTo>
                <a:cubicBezTo>
                  <a:pt x="127" y="12"/>
                  <a:pt x="126" y="5"/>
                  <a:pt x="123" y="0"/>
                </a:cubicBezTo>
              </a:path>
            </a:pathLst>
          </a:custGeom>
          <a:solidFill>
            <a:srgbClr val="A6A6A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395">
            <a:extLst>
              <a:ext uri="{FF2B5EF4-FFF2-40B4-BE49-F238E27FC236}">
                <a16:creationId xmlns:a16="http://schemas.microsoft.com/office/drawing/2014/main" id="{669CB0B9-644B-4A08-9F89-F93FDA5BD694}"/>
              </a:ext>
            </a:extLst>
          </p:cNvPr>
          <p:cNvSpPr>
            <a:spLocks noEditPoints="1"/>
          </p:cNvSpPr>
          <p:nvPr/>
        </p:nvSpPr>
        <p:spPr bwMode="auto">
          <a:xfrm>
            <a:off x="2185394" y="314910"/>
            <a:ext cx="436098" cy="445145"/>
          </a:xfrm>
          <a:custGeom>
            <a:avLst/>
            <a:gdLst>
              <a:gd name="T0" fmla="*/ 63 w 141"/>
              <a:gd name="T1" fmla="*/ 141 h 144"/>
              <a:gd name="T2" fmla="*/ 43 w 141"/>
              <a:gd name="T3" fmla="*/ 144 h 144"/>
              <a:gd name="T4" fmla="*/ 25 w 141"/>
              <a:gd name="T5" fmla="*/ 142 h 144"/>
              <a:gd name="T6" fmla="*/ 43 w 141"/>
              <a:gd name="T7" fmla="*/ 144 h 144"/>
              <a:gd name="T8" fmla="*/ 63 w 141"/>
              <a:gd name="T9" fmla="*/ 141 h 144"/>
              <a:gd name="T10" fmla="*/ 63 w 141"/>
              <a:gd name="T11" fmla="*/ 141 h 144"/>
              <a:gd name="T12" fmla="*/ 8 w 141"/>
              <a:gd name="T13" fmla="*/ 81 h 144"/>
              <a:gd name="T14" fmla="*/ 8 w 141"/>
              <a:gd name="T15" fmla="*/ 81 h 144"/>
              <a:gd name="T16" fmla="*/ 0 w 141"/>
              <a:gd name="T17" fmla="*/ 113 h 144"/>
              <a:gd name="T18" fmla="*/ 0 w 141"/>
              <a:gd name="T19" fmla="*/ 106 h 144"/>
              <a:gd name="T20" fmla="*/ 1 w 141"/>
              <a:gd name="T21" fmla="*/ 103 h 144"/>
              <a:gd name="T22" fmla="*/ 8 w 141"/>
              <a:gd name="T23" fmla="*/ 81 h 144"/>
              <a:gd name="T24" fmla="*/ 8 w 141"/>
              <a:gd name="T25" fmla="*/ 81 h 144"/>
              <a:gd name="T26" fmla="*/ 8 w 141"/>
              <a:gd name="T27" fmla="*/ 81 h 144"/>
              <a:gd name="T28" fmla="*/ 8 w 141"/>
              <a:gd name="T29" fmla="*/ 81 h 144"/>
              <a:gd name="T30" fmla="*/ 8 w 141"/>
              <a:gd name="T31" fmla="*/ 81 h 144"/>
              <a:gd name="T32" fmla="*/ 8 w 141"/>
              <a:gd name="T33" fmla="*/ 81 h 144"/>
              <a:gd name="T34" fmla="*/ 8 w 141"/>
              <a:gd name="T35" fmla="*/ 81 h 144"/>
              <a:gd name="T36" fmla="*/ 8 w 141"/>
              <a:gd name="T37" fmla="*/ 80 h 144"/>
              <a:gd name="T38" fmla="*/ 8 w 141"/>
              <a:gd name="T39" fmla="*/ 80 h 144"/>
              <a:gd name="T40" fmla="*/ 8 w 141"/>
              <a:gd name="T41" fmla="*/ 80 h 144"/>
              <a:gd name="T42" fmla="*/ 8 w 141"/>
              <a:gd name="T43" fmla="*/ 80 h 144"/>
              <a:gd name="T44" fmla="*/ 8 w 141"/>
              <a:gd name="T45" fmla="*/ 80 h 144"/>
              <a:gd name="T46" fmla="*/ 29 w 141"/>
              <a:gd name="T47" fmla="*/ 46 h 144"/>
              <a:gd name="T48" fmla="*/ 29 w 141"/>
              <a:gd name="T49" fmla="*/ 46 h 144"/>
              <a:gd name="T50" fmla="*/ 29 w 141"/>
              <a:gd name="T51" fmla="*/ 46 h 144"/>
              <a:gd name="T52" fmla="*/ 29 w 141"/>
              <a:gd name="T53" fmla="*/ 46 h 144"/>
              <a:gd name="T54" fmla="*/ 29 w 141"/>
              <a:gd name="T55" fmla="*/ 46 h 144"/>
              <a:gd name="T56" fmla="*/ 29 w 141"/>
              <a:gd name="T57" fmla="*/ 46 h 144"/>
              <a:gd name="T58" fmla="*/ 29 w 141"/>
              <a:gd name="T59" fmla="*/ 46 h 144"/>
              <a:gd name="T60" fmla="*/ 29 w 141"/>
              <a:gd name="T61" fmla="*/ 46 h 144"/>
              <a:gd name="T62" fmla="*/ 29 w 141"/>
              <a:gd name="T63" fmla="*/ 46 h 144"/>
              <a:gd name="T64" fmla="*/ 29 w 141"/>
              <a:gd name="T65" fmla="*/ 46 h 144"/>
              <a:gd name="T66" fmla="*/ 63 w 141"/>
              <a:gd name="T67" fmla="*/ 10 h 144"/>
              <a:gd name="T68" fmla="*/ 29 w 141"/>
              <a:gd name="T69" fmla="*/ 46 h 144"/>
              <a:gd name="T70" fmla="*/ 63 w 141"/>
              <a:gd name="T71" fmla="*/ 10 h 144"/>
              <a:gd name="T72" fmla="*/ 63 w 141"/>
              <a:gd name="T73" fmla="*/ 10 h 144"/>
              <a:gd name="T74" fmla="*/ 63 w 141"/>
              <a:gd name="T75" fmla="*/ 10 h 144"/>
              <a:gd name="T76" fmla="*/ 63 w 141"/>
              <a:gd name="T77" fmla="*/ 10 h 144"/>
              <a:gd name="T78" fmla="*/ 79 w 141"/>
              <a:gd name="T79" fmla="*/ 0 h 144"/>
              <a:gd name="T80" fmla="*/ 78 w 141"/>
              <a:gd name="T81" fmla="*/ 0 h 144"/>
              <a:gd name="T82" fmla="*/ 63 w 141"/>
              <a:gd name="T83" fmla="*/ 10 h 144"/>
              <a:gd name="T84" fmla="*/ 63 w 141"/>
              <a:gd name="T85" fmla="*/ 10 h 144"/>
              <a:gd name="T86" fmla="*/ 63 w 141"/>
              <a:gd name="T87" fmla="*/ 10 h 144"/>
              <a:gd name="T88" fmla="*/ 78 w 141"/>
              <a:gd name="T89" fmla="*/ 0 h 144"/>
              <a:gd name="T90" fmla="*/ 78 w 141"/>
              <a:gd name="T91" fmla="*/ 0 h 144"/>
              <a:gd name="T92" fmla="*/ 79 w 141"/>
              <a:gd name="T93" fmla="*/ 0 h 144"/>
              <a:gd name="T94" fmla="*/ 80 w 141"/>
              <a:gd name="T95" fmla="*/ 0 h 144"/>
              <a:gd name="T96" fmla="*/ 80 w 141"/>
              <a:gd name="T97" fmla="*/ 0 h 144"/>
              <a:gd name="T98" fmla="*/ 81 w 141"/>
              <a:gd name="T99" fmla="*/ 0 h 144"/>
              <a:gd name="T100" fmla="*/ 99 w 141"/>
              <a:gd name="T101" fmla="*/ 6 h 144"/>
              <a:gd name="T102" fmla="*/ 119 w 141"/>
              <a:gd name="T103" fmla="*/ 25 h 144"/>
              <a:gd name="T104" fmla="*/ 123 w 141"/>
              <a:gd name="T105" fmla="*/ 32 h 144"/>
              <a:gd name="T106" fmla="*/ 127 w 141"/>
              <a:gd name="T107" fmla="*/ 51 h 144"/>
              <a:gd name="T108" fmla="*/ 127 w 141"/>
              <a:gd name="T109" fmla="*/ 52 h 144"/>
              <a:gd name="T110" fmla="*/ 63 w 141"/>
              <a:gd name="T111" fmla="*/ 141 h 144"/>
              <a:gd name="T112" fmla="*/ 63 w 141"/>
              <a:gd name="T113" fmla="*/ 141 h 144"/>
              <a:gd name="T114" fmla="*/ 63 w 141"/>
              <a:gd name="T115" fmla="*/ 141 h 144"/>
              <a:gd name="T116" fmla="*/ 119 w 141"/>
              <a:gd name="T117" fmla="*/ 25 h 144"/>
              <a:gd name="T118" fmla="*/ 80 w 141"/>
              <a:gd name="T119"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41" h="144">
                <a:moveTo>
                  <a:pt x="63" y="141"/>
                </a:moveTo>
                <a:cubicBezTo>
                  <a:pt x="57" y="143"/>
                  <a:pt x="50" y="144"/>
                  <a:pt x="43" y="144"/>
                </a:cubicBezTo>
                <a:cubicBezTo>
                  <a:pt x="37" y="144"/>
                  <a:pt x="31" y="143"/>
                  <a:pt x="25" y="142"/>
                </a:cubicBezTo>
                <a:cubicBezTo>
                  <a:pt x="31" y="143"/>
                  <a:pt x="37" y="144"/>
                  <a:pt x="43" y="144"/>
                </a:cubicBezTo>
                <a:cubicBezTo>
                  <a:pt x="50" y="144"/>
                  <a:pt x="57" y="143"/>
                  <a:pt x="63" y="141"/>
                </a:cubicBezTo>
                <a:cubicBezTo>
                  <a:pt x="63" y="141"/>
                  <a:pt x="63" y="141"/>
                  <a:pt x="63" y="141"/>
                </a:cubicBezTo>
                <a:moveTo>
                  <a:pt x="8" y="81"/>
                </a:moveTo>
                <a:cubicBezTo>
                  <a:pt x="8" y="81"/>
                  <a:pt x="8" y="81"/>
                  <a:pt x="8" y="81"/>
                </a:cubicBezTo>
                <a:cubicBezTo>
                  <a:pt x="2" y="93"/>
                  <a:pt x="0" y="104"/>
                  <a:pt x="0" y="113"/>
                </a:cubicBezTo>
                <a:cubicBezTo>
                  <a:pt x="0" y="111"/>
                  <a:pt x="0" y="108"/>
                  <a:pt x="0" y="106"/>
                </a:cubicBezTo>
                <a:cubicBezTo>
                  <a:pt x="0" y="105"/>
                  <a:pt x="1" y="104"/>
                  <a:pt x="1" y="103"/>
                </a:cubicBezTo>
                <a:cubicBezTo>
                  <a:pt x="2" y="97"/>
                  <a:pt x="4" y="89"/>
                  <a:pt x="8" y="81"/>
                </a:cubicBezTo>
                <a:cubicBezTo>
                  <a:pt x="8" y="81"/>
                  <a:pt x="8" y="81"/>
                  <a:pt x="8" y="81"/>
                </a:cubicBezTo>
                <a:moveTo>
                  <a:pt x="8" y="81"/>
                </a:moveTo>
                <a:cubicBezTo>
                  <a:pt x="8" y="81"/>
                  <a:pt x="8" y="81"/>
                  <a:pt x="8" y="81"/>
                </a:cubicBezTo>
                <a:cubicBezTo>
                  <a:pt x="8" y="81"/>
                  <a:pt x="8" y="81"/>
                  <a:pt x="8" y="81"/>
                </a:cubicBezTo>
                <a:cubicBezTo>
                  <a:pt x="8" y="81"/>
                  <a:pt x="8" y="81"/>
                  <a:pt x="8" y="81"/>
                </a:cubicBezTo>
                <a:cubicBezTo>
                  <a:pt x="8" y="81"/>
                  <a:pt x="8" y="81"/>
                  <a:pt x="8" y="81"/>
                </a:cubicBezTo>
                <a:moveTo>
                  <a:pt x="8" y="80"/>
                </a:moveTo>
                <a:cubicBezTo>
                  <a:pt x="8" y="80"/>
                  <a:pt x="8" y="80"/>
                  <a:pt x="8" y="80"/>
                </a:cubicBezTo>
                <a:cubicBezTo>
                  <a:pt x="8" y="80"/>
                  <a:pt x="8" y="80"/>
                  <a:pt x="8" y="80"/>
                </a:cubicBezTo>
                <a:cubicBezTo>
                  <a:pt x="8" y="80"/>
                  <a:pt x="8" y="80"/>
                  <a:pt x="8" y="80"/>
                </a:cubicBezTo>
                <a:cubicBezTo>
                  <a:pt x="8" y="80"/>
                  <a:pt x="8" y="80"/>
                  <a:pt x="8" y="80"/>
                </a:cubicBezTo>
                <a:moveTo>
                  <a:pt x="29" y="46"/>
                </a:moveTo>
                <a:cubicBezTo>
                  <a:pt x="29" y="46"/>
                  <a:pt x="29" y="46"/>
                  <a:pt x="29" y="46"/>
                </a:cubicBezTo>
                <a:cubicBezTo>
                  <a:pt x="29" y="46"/>
                  <a:pt x="29" y="46"/>
                  <a:pt x="29" y="46"/>
                </a:cubicBezTo>
                <a:cubicBezTo>
                  <a:pt x="29" y="46"/>
                  <a:pt x="29" y="46"/>
                  <a:pt x="29" y="46"/>
                </a:cubicBezTo>
                <a:cubicBezTo>
                  <a:pt x="29" y="46"/>
                  <a:pt x="29" y="46"/>
                  <a:pt x="29" y="46"/>
                </a:cubicBezTo>
                <a:moveTo>
                  <a:pt x="29" y="46"/>
                </a:moveTo>
                <a:cubicBezTo>
                  <a:pt x="29" y="46"/>
                  <a:pt x="29" y="46"/>
                  <a:pt x="29" y="46"/>
                </a:cubicBezTo>
                <a:cubicBezTo>
                  <a:pt x="29" y="46"/>
                  <a:pt x="29" y="46"/>
                  <a:pt x="29" y="46"/>
                </a:cubicBezTo>
                <a:cubicBezTo>
                  <a:pt x="29" y="46"/>
                  <a:pt x="29" y="46"/>
                  <a:pt x="29" y="46"/>
                </a:cubicBezTo>
                <a:cubicBezTo>
                  <a:pt x="29" y="46"/>
                  <a:pt x="29" y="46"/>
                  <a:pt x="29" y="46"/>
                </a:cubicBezTo>
                <a:moveTo>
                  <a:pt x="63" y="10"/>
                </a:moveTo>
                <a:cubicBezTo>
                  <a:pt x="53" y="18"/>
                  <a:pt x="40" y="31"/>
                  <a:pt x="29" y="46"/>
                </a:cubicBezTo>
                <a:cubicBezTo>
                  <a:pt x="40" y="31"/>
                  <a:pt x="53" y="18"/>
                  <a:pt x="63" y="10"/>
                </a:cubicBezTo>
                <a:cubicBezTo>
                  <a:pt x="63" y="10"/>
                  <a:pt x="63" y="10"/>
                  <a:pt x="63" y="10"/>
                </a:cubicBezTo>
                <a:cubicBezTo>
                  <a:pt x="63" y="10"/>
                  <a:pt x="63" y="10"/>
                  <a:pt x="63" y="10"/>
                </a:cubicBezTo>
                <a:cubicBezTo>
                  <a:pt x="63" y="10"/>
                  <a:pt x="63" y="10"/>
                  <a:pt x="63" y="10"/>
                </a:cubicBezTo>
                <a:moveTo>
                  <a:pt x="79" y="0"/>
                </a:moveTo>
                <a:cubicBezTo>
                  <a:pt x="78" y="0"/>
                  <a:pt x="78" y="0"/>
                  <a:pt x="78" y="0"/>
                </a:cubicBezTo>
                <a:cubicBezTo>
                  <a:pt x="74" y="2"/>
                  <a:pt x="69" y="5"/>
                  <a:pt x="63" y="10"/>
                </a:cubicBezTo>
                <a:cubicBezTo>
                  <a:pt x="63" y="10"/>
                  <a:pt x="63" y="10"/>
                  <a:pt x="63" y="10"/>
                </a:cubicBezTo>
                <a:cubicBezTo>
                  <a:pt x="63" y="10"/>
                  <a:pt x="63" y="10"/>
                  <a:pt x="63" y="10"/>
                </a:cubicBezTo>
                <a:cubicBezTo>
                  <a:pt x="69" y="5"/>
                  <a:pt x="74" y="2"/>
                  <a:pt x="78" y="0"/>
                </a:cubicBezTo>
                <a:cubicBezTo>
                  <a:pt x="78" y="0"/>
                  <a:pt x="78" y="0"/>
                  <a:pt x="78" y="0"/>
                </a:cubicBezTo>
                <a:cubicBezTo>
                  <a:pt x="78" y="0"/>
                  <a:pt x="78" y="0"/>
                  <a:pt x="79" y="0"/>
                </a:cubicBezTo>
                <a:moveTo>
                  <a:pt x="80" y="0"/>
                </a:moveTo>
                <a:cubicBezTo>
                  <a:pt x="80" y="0"/>
                  <a:pt x="80" y="0"/>
                  <a:pt x="80" y="0"/>
                </a:cubicBezTo>
                <a:cubicBezTo>
                  <a:pt x="80" y="0"/>
                  <a:pt x="81" y="0"/>
                  <a:pt x="81" y="0"/>
                </a:cubicBezTo>
                <a:cubicBezTo>
                  <a:pt x="85" y="0"/>
                  <a:pt x="91" y="2"/>
                  <a:pt x="99" y="6"/>
                </a:cubicBezTo>
                <a:cubicBezTo>
                  <a:pt x="105" y="10"/>
                  <a:pt x="112" y="16"/>
                  <a:pt x="119" y="25"/>
                </a:cubicBezTo>
                <a:cubicBezTo>
                  <a:pt x="121" y="27"/>
                  <a:pt x="122" y="29"/>
                  <a:pt x="123" y="32"/>
                </a:cubicBezTo>
                <a:cubicBezTo>
                  <a:pt x="126" y="37"/>
                  <a:pt x="127" y="44"/>
                  <a:pt x="127" y="51"/>
                </a:cubicBezTo>
                <a:cubicBezTo>
                  <a:pt x="127" y="51"/>
                  <a:pt x="127" y="52"/>
                  <a:pt x="127" y="52"/>
                </a:cubicBezTo>
                <a:cubicBezTo>
                  <a:pt x="127" y="85"/>
                  <a:pt x="103" y="129"/>
                  <a:pt x="63" y="141"/>
                </a:cubicBezTo>
                <a:cubicBezTo>
                  <a:pt x="63" y="141"/>
                  <a:pt x="63" y="141"/>
                  <a:pt x="63" y="141"/>
                </a:cubicBezTo>
                <a:cubicBezTo>
                  <a:pt x="63" y="141"/>
                  <a:pt x="63" y="141"/>
                  <a:pt x="63" y="141"/>
                </a:cubicBezTo>
                <a:cubicBezTo>
                  <a:pt x="115" y="125"/>
                  <a:pt x="141" y="54"/>
                  <a:pt x="119" y="25"/>
                </a:cubicBezTo>
                <a:cubicBezTo>
                  <a:pt x="103" y="4"/>
                  <a:pt x="87" y="0"/>
                  <a:pt x="80" y="0"/>
                </a:cubicBezTo>
              </a:path>
            </a:pathLst>
          </a:custGeom>
          <a:solidFill>
            <a:srgbClr val="A6A6A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396">
            <a:extLst>
              <a:ext uri="{FF2B5EF4-FFF2-40B4-BE49-F238E27FC236}">
                <a16:creationId xmlns:a16="http://schemas.microsoft.com/office/drawing/2014/main" id="{F825A88A-C17B-477B-81CB-2EB07DB2C6C1}"/>
              </a:ext>
            </a:extLst>
          </p:cNvPr>
          <p:cNvSpPr>
            <a:spLocks/>
          </p:cNvSpPr>
          <p:nvPr/>
        </p:nvSpPr>
        <p:spPr bwMode="auto">
          <a:xfrm>
            <a:off x="1908536" y="863198"/>
            <a:ext cx="246097" cy="427050"/>
          </a:xfrm>
          <a:custGeom>
            <a:avLst/>
            <a:gdLst>
              <a:gd name="T0" fmla="*/ 52 w 79"/>
              <a:gd name="T1" fmla="*/ 0 h 138"/>
              <a:gd name="T2" fmla="*/ 13 w 79"/>
              <a:gd name="T3" fmla="*/ 50 h 138"/>
              <a:gd name="T4" fmla="*/ 0 w 79"/>
              <a:gd name="T5" fmla="*/ 98 h 138"/>
              <a:gd name="T6" fmla="*/ 5 w 79"/>
              <a:gd name="T7" fmla="*/ 138 h 138"/>
              <a:gd name="T8" fmla="*/ 12 w 79"/>
              <a:gd name="T9" fmla="*/ 136 h 138"/>
              <a:gd name="T10" fmla="*/ 12 w 79"/>
              <a:gd name="T11" fmla="*/ 136 h 138"/>
              <a:gd name="T12" fmla="*/ 12 w 79"/>
              <a:gd name="T13" fmla="*/ 136 h 138"/>
              <a:gd name="T14" fmla="*/ 79 w 79"/>
              <a:gd name="T15" fmla="*/ 51 h 138"/>
              <a:gd name="T16" fmla="*/ 79 w 79"/>
              <a:gd name="T17" fmla="*/ 51 h 138"/>
              <a:gd name="T18" fmla="*/ 79 w 79"/>
              <a:gd name="T19" fmla="*/ 51 h 138"/>
              <a:gd name="T20" fmla="*/ 79 w 79"/>
              <a:gd name="T21" fmla="*/ 49 h 138"/>
              <a:gd name="T22" fmla="*/ 79 w 79"/>
              <a:gd name="T23" fmla="*/ 49 h 138"/>
              <a:gd name="T24" fmla="*/ 79 w 79"/>
              <a:gd name="T25" fmla="*/ 48 h 138"/>
              <a:gd name="T26" fmla="*/ 79 w 79"/>
              <a:gd name="T27" fmla="*/ 48 h 138"/>
              <a:gd name="T28" fmla="*/ 79 w 79"/>
              <a:gd name="T29" fmla="*/ 48 h 138"/>
              <a:gd name="T30" fmla="*/ 79 w 79"/>
              <a:gd name="T31" fmla="*/ 48 h 138"/>
              <a:gd name="T32" fmla="*/ 73 w 79"/>
              <a:gd name="T33" fmla="*/ 23 h 138"/>
              <a:gd name="T34" fmla="*/ 73 w 79"/>
              <a:gd name="T35" fmla="*/ 23 h 138"/>
              <a:gd name="T36" fmla="*/ 73 w 79"/>
              <a:gd name="T37" fmla="*/ 23 h 138"/>
              <a:gd name="T38" fmla="*/ 73 w 79"/>
              <a:gd name="T39" fmla="*/ 23 h 138"/>
              <a:gd name="T40" fmla="*/ 73 w 79"/>
              <a:gd name="T41" fmla="*/ 22 h 138"/>
              <a:gd name="T42" fmla="*/ 73 w 79"/>
              <a:gd name="T43" fmla="*/ 22 h 138"/>
              <a:gd name="T44" fmla="*/ 73 w 79"/>
              <a:gd name="T45" fmla="*/ 21 h 138"/>
              <a:gd name="T46" fmla="*/ 73 w 79"/>
              <a:gd name="T47" fmla="*/ 21 h 138"/>
              <a:gd name="T48" fmla="*/ 73 w 79"/>
              <a:gd name="T49" fmla="*/ 21 h 138"/>
              <a:gd name="T50" fmla="*/ 73 w 79"/>
              <a:gd name="T51" fmla="*/ 21 h 138"/>
              <a:gd name="T52" fmla="*/ 73 w 79"/>
              <a:gd name="T53" fmla="*/ 21 h 138"/>
              <a:gd name="T54" fmla="*/ 73 w 79"/>
              <a:gd name="T55" fmla="*/ 21 h 138"/>
              <a:gd name="T56" fmla="*/ 73 w 79"/>
              <a:gd name="T57" fmla="*/ 21 h 138"/>
              <a:gd name="T58" fmla="*/ 72 w 79"/>
              <a:gd name="T59" fmla="*/ 20 h 138"/>
              <a:gd name="T60" fmla="*/ 72 w 79"/>
              <a:gd name="T61" fmla="*/ 20 h 138"/>
              <a:gd name="T62" fmla="*/ 72 w 79"/>
              <a:gd name="T63" fmla="*/ 20 h 138"/>
              <a:gd name="T64" fmla="*/ 72 w 79"/>
              <a:gd name="T65" fmla="*/ 20 h 138"/>
              <a:gd name="T66" fmla="*/ 72 w 79"/>
              <a:gd name="T67" fmla="*/ 20 h 138"/>
              <a:gd name="T68" fmla="*/ 72 w 79"/>
              <a:gd name="T69" fmla="*/ 20 h 138"/>
              <a:gd name="T70" fmla="*/ 72 w 79"/>
              <a:gd name="T71" fmla="*/ 20 h 138"/>
              <a:gd name="T72" fmla="*/ 72 w 79"/>
              <a:gd name="T73" fmla="*/ 20 h 138"/>
              <a:gd name="T74" fmla="*/ 72 w 79"/>
              <a:gd name="T75" fmla="*/ 20 h 138"/>
              <a:gd name="T76" fmla="*/ 72 w 79"/>
              <a:gd name="T77" fmla="*/ 19 h 138"/>
              <a:gd name="T78" fmla="*/ 72 w 79"/>
              <a:gd name="T79" fmla="*/ 19 h 138"/>
              <a:gd name="T80" fmla="*/ 72 w 79"/>
              <a:gd name="T81" fmla="*/ 19 h 138"/>
              <a:gd name="T82" fmla="*/ 72 w 79"/>
              <a:gd name="T83" fmla="*/ 19 h 138"/>
              <a:gd name="T84" fmla="*/ 72 w 79"/>
              <a:gd name="T85" fmla="*/ 19 h 138"/>
              <a:gd name="T86" fmla="*/ 72 w 79"/>
              <a:gd name="T87" fmla="*/ 19 h 138"/>
              <a:gd name="T88" fmla="*/ 72 w 79"/>
              <a:gd name="T89" fmla="*/ 19 h 138"/>
              <a:gd name="T90" fmla="*/ 72 w 79"/>
              <a:gd name="T91" fmla="*/ 19 h 138"/>
              <a:gd name="T92" fmla="*/ 72 w 79"/>
              <a:gd name="T93" fmla="*/ 19 h 138"/>
              <a:gd name="T94" fmla="*/ 72 w 79"/>
              <a:gd name="T95" fmla="*/ 19 h 138"/>
              <a:gd name="T96" fmla="*/ 72 w 79"/>
              <a:gd name="T97" fmla="*/ 19 h 138"/>
              <a:gd name="T98" fmla="*/ 72 w 79"/>
              <a:gd name="T99" fmla="*/ 18 h 138"/>
              <a:gd name="T100" fmla="*/ 72 w 79"/>
              <a:gd name="T101" fmla="*/ 18 h 138"/>
              <a:gd name="T102" fmla="*/ 63 w 79"/>
              <a:gd name="T103" fmla="*/ 6 h 138"/>
              <a:gd name="T104" fmla="*/ 63 w 79"/>
              <a:gd name="T105" fmla="*/ 6 h 138"/>
              <a:gd name="T106" fmla="*/ 63 w 79"/>
              <a:gd name="T107" fmla="*/ 6 h 138"/>
              <a:gd name="T108" fmla="*/ 52 w 79"/>
              <a:gd name="T109"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9" h="138">
                <a:moveTo>
                  <a:pt x="52" y="0"/>
                </a:moveTo>
                <a:cubicBezTo>
                  <a:pt x="33" y="23"/>
                  <a:pt x="19" y="42"/>
                  <a:pt x="13" y="50"/>
                </a:cubicBezTo>
                <a:cubicBezTo>
                  <a:pt x="4" y="64"/>
                  <a:pt x="0" y="81"/>
                  <a:pt x="0" y="98"/>
                </a:cubicBezTo>
                <a:cubicBezTo>
                  <a:pt x="0" y="112"/>
                  <a:pt x="3" y="126"/>
                  <a:pt x="5" y="138"/>
                </a:cubicBezTo>
                <a:cubicBezTo>
                  <a:pt x="7" y="137"/>
                  <a:pt x="10" y="137"/>
                  <a:pt x="12" y="136"/>
                </a:cubicBezTo>
                <a:cubicBezTo>
                  <a:pt x="12" y="136"/>
                  <a:pt x="12" y="136"/>
                  <a:pt x="12" y="136"/>
                </a:cubicBezTo>
                <a:cubicBezTo>
                  <a:pt x="12" y="136"/>
                  <a:pt x="12" y="136"/>
                  <a:pt x="12" y="136"/>
                </a:cubicBezTo>
                <a:cubicBezTo>
                  <a:pt x="44" y="126"/>
                  <a:pt x="79" y="91"/>
                  <a:pt x="79" y="51"/>
                </a:cubicBezTo>
                <a:cubicBezTo>
                  <a:pt x="79" y="51"/>
                  <a:pt x="79" y="51"/>
                  <a:pt x="79" y="51"/>
                </a:cubicBezTo>
                <a:cubicBezTo>
                  <a:pt x="79" y="51"/>
                  <a:pt x="79" y="51"/>
                  <a:pt x="79" y="51"/>
                </a:cubicBezTo>
                <a:cubicBezTo>
                  <a:pt x="79" y="50"/>
                  <a:pt x="79" y="50"/>
                  <a:pt x="79" y="49"/>
                </a:cubicBezTo>
                <a:cubicBezTo>
                  <a:pt x="79" y="49"/>
                  <a:pt x="79" y="49"/>
                  <a:pt x="79" y="49"/>
                </a:cubicBezTo>
                <a:cubicBezTo>
                  <a:pt x="79" y="49"/>
                  <a:pt x="79" y="49"/>
                  <a:pt x="79" y="48"/>
                </a:cubicBezTo>
                <a:cubicBezTo>
                  <a:pt x="79" y="48"/>
                  <a:pt x="79" y="48"/>
                  <a:pt x="79" y="48"/>
                </a:cubicBezTo>
                <a:cubicBezTo>
                  <a:pt x="79" y="48"/>
                  <a:pt x="79" y="48"/>
                  <a:pt x="79" y="48"/>
                </a:cubicBezTo>
                <a:cubicBezTo>
                  <a:pt x="79" y="48"/>
                  <a:pt x="79" y="48"/>
                  <a:pt x="79" y="48"/>
                </a:cubicBezTo>
                <a:cubicBezTo>
                  <a:pt x="79" y="40"/>
                  <a:pt x="77" y="31"/>
                  <a:pt x="73" y="23"/>
                </a:cubicBezTo>
                <a:cubicBezTo>
                  <a:pt x="73" y="23"/>
                  <a:pt x="73" y="23"/>
                  <a:pt x="73" y="23"/>
                </a:cubicBezTo>
                <a:cubicBezTo>
                  <a:pt x="73" y="23"/>
                  <a:pt x="73" y="23"/>
                  <a:pt x="73" y="23"/>
                </a:cubicBezTo>
                <a:cubicBezTo>
                  <a:pt x="73" y="23"/>
                  <a:pt x="73" y="23"/>
                  <a:pt x="73" y="23"/>
                </a:cubicBezTo>
                <a:cubicBezTo>
                  <a:pt x="73" y="22"/>
                  <a:pt x="73" y="22"/>
                  <a:pt x="73" y="22"/>
                </a:cubicBezTo>
                <a:cubicBezTo>
                  <a:pt x="73" y="22"/>
                  <a:pt x="73" y="22"/>
                  <a:pt x="73" y="22"/>
                </a:cubicBezTo>
                <a:cubicBezTo>
                  <a:pt x="73" y="22"/>
                  <a:pt x="73" y="21"/>
                  <a:pt x="73" y="21"/>
                </a:cubicBezTo>
                <a:cubicBezTo>
                  <a:pt x="73" y="21"/>
                  <a:pt x="73" y="21"/>
                  <a:pt x="73" y="21"/>
                </a:cubicBezTo>
                <a:cubicBezTo>
                  <a:pt x="73" y="21"/>
                  <a:pt x="73" y="21"/>
                  <a:pt x="73" y="21"/>
                </a:cubicBezTo>
                <a:cubicBezTo>
                  <a:pt x="73" y="21"/>
                  <a:pt x="73" y="21"/>
                  <a:pt x="73" y="21"/>
                </a:cubicBezTo>
                <a:cubicBezTo>
                  <a:pt x="73" y="21"/>
                  <a:pt x="73" y="21"/>
                  <a:pt x="73" y="21"/>
                </a:cubicBezTo>
                <a:cubicBezTo>
                  <a:pt x="73" y="21"/>
                  <a:pt x="73" y="21"/>
                  <a:pt x="73" y="21"/>
                </a:cubicBezTo>
                <a:cubicBezTo>
                  <a:pt x="73" y="21"/>
                  <a:pt x="73" y="21"/>
                  <a:pt x="73" y="21"/>
                </a:cubicBezTo>
                <a:cubicBezTo>
                  <a:pt x="72" y="20"/>
                  <a:pt x="72" y="20"/>
                  <a:pt x="72" y="20"/>
                </a:cubicBezTo>
                <a:cubicBezTo>
                  <a:pt x="72" y="20"/>
                  <a:pt x="72" y="20"/>
                  <a:pt x="72" y="20"/>
                </a:cubicBezTo>
                <a:cubicBezTo>
                  <a:pt x="72" y="20"/>
                  <a:pt x="72" y="20"/>
                  <a:pt x="72" y="20"/>
                </a:cubicBezTo>
                <a:cubicBezTo>
                  <a:pt x="72" y="20"/>
                  <a:pt x="72" y="20"/>
                  <a:pt x="72" y="20"/>
                </a:cubicBezTo>
                <a:cubicBezTo>
                  <a:pt x="72" y="20"/>
                  <a:pt x="72" y="20"/>
                  <a:pt x="72" y="20"/>
                </a:cubicBezTo>
                <a:cubicBezTo>
                  <a:pt x="72" y="20"/>
                  <a:pt x="72" y="20"/>
                  <a:pt x="72" y="20"/>
                </a:cubicBezTo>
                <a:cubicBezTo>
                  <a:pt x="72" y="20"/>
                  <a:pt x="72" y="20"/>
                  <a:pt x="72" y="20"/>
                </a:cubicBezTo>
                <a:cubicBezTo>
                  <a:pt x="72" y="20"/>
                  <a:pt x="72" y="20"/>
                  <a:pt x="72" y="20"/>
                </a:cubicBezTo>
                <a:cubicBezTo>
                  <a:pt x="72" y="20"/>
                  <a:pt x="72" y="20"/>
                  <a:pt x="72" y="20"/>
                </a:cubicBezTo>
                <a:cubicBezTo>
                  <a:pt x="72" y="20"/>
                  <a:pt x="72" y="20"/>
                  <a:pt x="72" y="19"/>
                </a:cubicBezTo>
                <a:cubicBezTo>
                  <a:pt x="72" y="19"/>
                  <a:pt x="72" y="19"/>
                  <a:pt x="72" y="19"/>
                </a:cubicBezTo>
                <a:cubicBezTo>
                  <a:pt x="72" y="19"/>
                  <a:pt x="72" y="19"/>
                  <a:pt x="72" y="19"/>
                </a:cubicBezTo>
                <a:cubicBezTo>
                  <a:pt x="72" y="19"/>
                  <a:pt x="72" y="19"/>
                  <a:pt x="72" y="19"/>
                </a:cubicBezTo>
                <a:cubicBezTo>
                  <a:pt x="72" y="19"/>
                  <a:pt x="72" y="19"/>
                  <a:pt x="72" y="19"/>
                </a:cubicBezTo>
                <a:cubicBezTo>
                  <a:pt x="72" y="19"/>
                  <a:pt x="72" y="19"/>
                  <a:pt x="72" y="19"/>
                </a:cubicBezTo>
                <a:cubicBezTo>
                  <a:pt x="72" y="19"/>
                  <a:pt x="72" y="19"/>
                  <a:pt x="72" y="19"/>
                </a:cubicBezTo>
                <a:cubicBezTo>
                  <a:pt x="72" y="19"/>
                  <a:pt x="72" y="19"/>
                  <a:pt x="72" y="19"/>
                </a:cubicBezTo>
                <a:cubicBezTo>
                  <a:pt x="72" y="19"/>
                  <a:pt x="72" y="19"/>
                  <a:pt x="72" y="19"/>
                </a:cubicBezTo>
                <a:cubicBezTo>
                  <a:pt x="72" y="19"/>
                  <a:pt x="72" y="19"/>
                  <a:pt x="72" y="19"/>
                </a:cubicBezTo>
                <a:cubicBezTo>
                  <a:pt x="72" y="19"/>
                  <a:pt x="72" y="19"/>
                  <a:pt x="72" y="19"/>
                </a:cubicBezTo>
                <a:cubicBezTo>
                  <a:pt x="72" y="19"/>
                  <a:pt x="72" y="18"/>
                  <a:pt x="72" y="18"/>
                </a:cubicBezTo>
                <a:cubicBezTo>
                  <a:pt x="72" y="18"/>
                  <a:pt x="72" y="18"/>
                  <a:pt x="72" y="18"/>
                </a:cubicBezTo>
                <a:cubicBezTo>
                  <a:pt x="69" y="13"/>
                  <a:pt x="66" y="9"/>
                  <a:pt x="63" y="6"/>
                </a:cubicBezTo>
                <a:cubicBezTo>
                  <a:pt x="63" y="6"/>
                  <a:pt x="63" y="6"/>
                  <a:pt x="63" y="6"/>
                </a:cubicBezTo>
                <a:cubicBezTo>
                  <a:pt x="63" y="6"/>
                  <a:pt x="63" y="6"/>
                  <a:pt x="63" y="6"/>
                </a:cubicBezTo>
                <a:cubicBezTo>
                  <a:pt x="59" y="3"/>
                  <a:pt x="56" y="1"/>
                  <a:pt x="52" y="0"/>
                </a:cubicBezTo>
              </a:path>
            </a:pathLst>
          </a:custGeom>
          <a:solidFill>
            <a:srgbClr val="EDF3F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397">
            <a:extLst>
              <a:ext uri="{FF2B5EF4-FFF2-40B4-BE49-F238E27FC236}">
                <a16:creationId xmlns:a16="http://schemas.microsoft.com/office/drawing/2014/main" id="{AF95C625-8A81-435E-843B-525BC6A6A6FE}"/>
              </a:ext>
            </a:extLst>
          </p:cNvPr>
          <p:cNvSpPr>
            <a:spLocks/>
          </p:cNvSpPr>
          <p:nvPr/>
        </p:nvSpPr>
        <p:spPr bwMode="auto">
          <a:xfrm>
            <a:off x="1738440" y="872247"/>
            <a:ext cx="256954" cy="313050"/>
          </a:xfrm>
          <a:custGeom>
            <a:avLst/>
            <a:gdLst>
              <a:gd name="T0" fmla="*/ 83 w 83"/>
              <a:gd name="T1" fmla="*/ 0 h 101"/>
              <a:gd name="T2" fmla="*/ 63 w 83"/>
              <a:gd name="T3" fmla="*/ 12 h 101"/>
              <a:gd name="T4" fmla="*/ 63 w 83"/>
              <a:gd name="T5" fmla="*/ 12 h 101"/>
              <a:gd name="T6" fmla="*/ 0 w 83"/>
              <a:gd name="T7" fmla="*/ 98 h 101"/>
              <a:gd name="T8" fmla="*/ 0 w 83"/>
              <a:gd name="T9" fmla="*/ 101 h 101"/>
              <a:gd name="T10" fmla="*/ 11 w 83"/>
              <a:gd name="T11" fmla="*/ 87 h 101"/>
              <a:gd name="T12" fmla="*/ 22 w 83"/>
              <a:gd name="T13" fmla="*/ 69 h 101"/>
              <a:gd name="T14" fmla="*/ 22 w 83"/>
              <a:gd name="T15" fmla="*/ 69 h 101"/>
              <a:gd name="T16" fmla="*/ 22 w 83"/>
              <a:gd name="T17" fmla="*/ 69 h 101"/>
              <a:gd name="T18" fmla="*/ 22 w 83"/>
              <a:gd name="T19" fmla="*/ 69 h 101"/>
              <a:gd name="T20" fmla="*/ 22 w 83"/>
              <a:gd name="T21" fmla="*/ 69 h 101"/>
              <a:gd name="T22" fmla="*/ 22 w 83"/>
              <a:gd name="T23" fmla="*/ 69 h 101"/>
              <a:gd name="T24" fmla="*/ 22 w 83"/>
              <a:gd name="T25" fmla="*/ 69 h 101"/>
              <a:gd name="T26" fmla="*/ 19 w 83"/>
              <a:gd name="T27" fmla="*/ 78 h 101"/>
              <a:gd name="T28" fmla="*/ 83 w 83"/>
              <a:gd name="T29"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3" h="101">
                <a:moveTo>
                  <a:pt x="83" y="0"/>
                </a:moveTo>
                <a:cubicBezTo>
                  <a:pt x="77" y="3"/>
                  <a:pt x="70" y="6"/>
                  <a:pt x="63" y="12"/>
                </a:cubicBezTo>
                <a:cubicBezTo>
                  <a:pt x="63" y="12"/>
                  <a:pt x="63" y="12"/>
                  <a:pt x="63" y="12"/>
                </a:cubicBezTo>
                <a:cubicBezTo>
                  <a:pt x="32" y="33"/>
                  <a:pt x="2" y="82"/>
                  <a:pt x="0" y="98"/>
                </a:cubicBezTo>
                <a:cubicBezTo>
                  <a:pt x="0" y="99"/>
                  <a:pt x="0" y="100"/>
                  <a:pt x="0" y="101"/>
                </a:cubicBezTo>
                <a:cubicBezTo>
                  <a:pt x="3" y="98"/>
                  <a:pt x="7" y="93"/>
                  <a:pt x="11" y="87"/>
                </a:cubicBezTo>
                <a:cubicBezTo>
                  <a:pt x="13" y="82"/>
                  <a:pt x="17" y="76"/>
                  <a:pt x="22" y="69"/>
                </a:cubicBezTo>
                <a:cubicBezTo>
                  <a:pt x="22" y="69"/>
                  <a:pt x="22" y="69"/>
                  <a:pt x="22" y="69"/>
                </a:cubicBezTo>
                <a:cubicBezTo>
                  <a:pt x="22" y="69"/>
                  <a:pt x="22" y="69"/>
                  <a:pt x="22" y="69"/>
                </a:cubicBezTo>
                <a:cubicBezTo>
                  <a:pt x="22" y="69"/>
                  <a:pt x="22" y="69"/>
                  <a:pt x="22" y="69"/>
                </a:cubicBezTo>
                <a:cubicBezTo>
                  <a:pt x="22" y="69"/>
                  <a:pt x="22" y="69"/>
                  <a:pt x="22" y="69"/>
                </a:cubicBezTo>
                <a:cubicBezTo>
                  <a:pt x="22" y="69"/>
                  <a:pt x="22" y="69"/>
                  <a:pt x="22" y="69"/>
                </a:cubicBezTo>
                <a:cubicBezTo>
                  <a:pt x="22" y="69"/>
                  <a:pt x="22" y="69"/>
                  <a:pt x="22" y="69"/>
                </a:cubicBezTo>
                <a:cubicBezTo>
                  <a:pt x="21" y="72"/>
                  <a:pt x="20" y="75"/>
                  <a:pt x="19" y="78"/>
                </a:cubicBezTo>
                <a:cubicBezTo>
                  <a:pt x="36" y="58"/>
                  <a:pt x="59" y="29"/>
                  <a:pt x="83" y="0"/>
                </a:cubicBezTo>
              </a:path>
            </a:pathLst>
          </a:custGeom>
          <a:solidFill>
            <a:srgbClr val="EDF3F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398">
            <a:extLst>
              <a:ext uri="{FF2B5EF4-FFF2-40B4-BE49-F238E27FC236}">
                <a16:creationId xmlns:a16="http://schemas.microsoft.com/office/drawing/2014/main" id="{9D146A4D-B565-4307-9E64-AD3817097BFC}"/>
              </a:ext>
            </a:extLst>
          </p:cNvPr>
          <p:cNvSpPr>
            <a:spLocks/>
          </p:cNvSpPr>
          <p:nvPr/>
        </p:nvSpPr>
        <p:spPr bwMode="auto">
          <a:xfrm>
            <a:off x="1769201" y="1125581"/>
            <a:ext cx="94096" cy="164668"/>
          </a:xfrm>
          <a:custGeom>
            <a:avLst/>
            <a:gdLst>
              <a:gd name="T0" fmla="*/ 28 w 30"/>
              <a:gd name="T1" fmla="*/ 0 h 53"/>
              <a:gd name="T2" fmla="*/ 11 w 30"/>
              <a:gd name="T3" fmla="*/ 21 h 53"/>
              <a:gd name="T4" fmla="*/ 24 w 30"/>
              <a:gd name="T5" fmla="*/ 41 h 53"/>
              <a:gd name="T6" fmla="*/ 24 w 30"/>
              <a:gd name="T7" fmla="*/ 41 h 53"/>
              <a:gd name="T8" fmla="*/ 24 w 30"/>
              <a:gd name="T9" fmla="*/ 41 h 53"/>
              <a:gd name="T10" fmla="*/ 6 w 30"/>
              <a:gd name="T11" fmla="*/ 28 h 53"/>
              <a:gd name="T12" fmla="*/ 0 w 30"/>
              <a:gd name="T13" fmla="*/ 35 h 53"/>
              <a:gd name="T14" fmla="*/ 23 w 30"/>
              <a:gd name="T15" fmla="*/ 51 h 53"/>
              <a:gd name="T16" fmla="*/ 30 w 30"/>
              <a:gd name="T17" fmla="*/ 53 h 53"/>
              <a:gd name="T18" fmla="*/ 27 w 30"/>
              <a:gd name="T19" fmla="*/ 15 h 53"/>
              <a:gd name="T20" fmla="*/ 28 w 30"/>
              <a:gd name="T21"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 h="53">
                <a:moveTo>
                  <a:pt x="28" y="0"/>
                </a:moveTo>
                <a:cubicBezTo>
                  <a:pt x="21" y="8"/>
                  <a:pt x="16" y="15"/>
                  <a:pt x="11" y="21"/>
                </a:cubicBezTo>
                <a:cubicBezTo>
                  <a:pt x="14" y="28"/>
                  <a:pt x="18" y="35"/>
                  <a:pt x="24" y="41"/>
                </a:cubicBezTo>
                <a:cubicBezTo>
                  <a:pt x="24" y="41"/>
                  <a:pt x="24" y="41"/>
                  <a:pt x="24" y="41"/>
                </a:cubicBezTo>
                <a:cubicBezTo>
                  <a:pt x="24" y="41"/>
                  <a:pt x="24" y="41"/>
                  <a:pt x="24" y="41"/>
                </a:cubicBezTo>
                <a:cubicBezTo>
                  <a:pt x="16" y="37"/>
                  <a:pt x="10" y="33"/>
                  <a:pt x="6" y="28"/>
                </a:cubicBezTo>
                <a:cubicBezTo>
                  <a:pt x="3" y="31"/>
                  <a:pt x="1" y="33"/>
                  <a:pt x="0" y="35"/>
                </a:cubicBezTo>
                <a:cubicBezTo>
                  <a:pt x="5" y="40"/>
                  <a:pt x="13" y="46"/>
                  <a:pt x="23" y="51"/>
                </a:cubicBezTo>
                <a:cubicBezTo>
                  <a:pt x="25" y="52"/>
                  <a:pt x="28" y="53"/>
                  <a:pt x="30" y="53"/>
                </a:cubicBezTo>
                <a:cubicBezTo>
                  <a:pt x="28" y="42"/>
                  <a:pt x="27" y="29"/>
                  <a:pt x="27" y="15"/>
                </a:cubicBezTo>
                <a:cubicBezTo>
                  <a:pt x="27" y="10"/>
                  <a:pt x="27" y="5"/>
                  <a:pt x="28" y="0"/>
                </a:cubicBezTo>
              </a:path>
            </a:pathLst>
          </a:custGeom>
          <a:solidFill>
            <a:srgbClr val="EDF3F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399">
            <a:extLst>
              <a:ext uri="{FF2B5EF4-FFF2-40B4-BE49-F238E27FC236}">
                <a16:creationId xmlns:a16="http://schemas.microsoft.com/office/drawing/2014/main" id="{66C9A175-E4C8-4DD7-8F00-A9FBDE7242B4}"/>
              </a:ext>
            </a:extLst>
          </p:cNvPr>
          <p:cNvSpPr>
            <a:spLocks/>
          </p:cNvSpPr>
          <p:nvPr/>
        </p:nvSpPr>
        <p:spPr bwMode="auto">
          <a:xfrm>
            <a:off x="1854250" y="863198"/>
            <a:ext cx="215335" cy="428860"/>
          </a:xfrm>
          <a:custGeom>
            <a:avLst/>
            <a:gdLst>
              <a:gd name="T0" fmla="*/ 69 w 70"/>
              <a:gd name="T1" fmla="*/ 0 h 139"/>
              <a:gd name="T2" fmla="*/ 1 w 70"/>
              <a:gd name="T3" fmla="*/ 85 h 139"/>
              <a:gd name="T4" fmla="*/ 1 w 70"/>
              <a:gd name="T5" fmla="*/ 85 h 139"/>
              <a:gd name="T6" fmla="*/ 0 w 70"/>
              <a:gd name="T7" fmla="*/ 100 h 139"/>
              <a:gd name="T8" fmla="*/ 3 w 70"/>
              <a:gd name="T9" fmla="*/ 138 h 139"/>
              <a:gd name="T10" fmla="*/ 10 w 70"/>
              <a:gd name="T11" fmla="*/ 139 h 139"/>
              <a:gd name="T12" fmla="*/ 12 w 70"/>
              <a:gd name="T13" fmla="*/ 139 h 139"/>
              <a:gd name="T14" fmla="*/ 23 w 70"/>
              <a:gd name="T15" fmla="*/ 138 h 139"/>
              <a:gd name="T16" fmla="*/ 18 w 70"/>
              <a:gd name="T17" fmla="*/ 98 h 139"/>
              <a:gd name="T18" fmla="*/ 31 w 70"/>
              <a:gd name="T19" fmla="*/ 50 h 139"/>
              <a:gd name="T20" fmla="*/ 70 w 70"/>
              <a:gd name="T21" fmla="*/ 0 h 139"/>
              <a:gd name="T22" fmla="*/ 69 w 70"/>
              <a:gd name="T2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0" h="139">
                <a:moveTo>
                  <a:pt x="69" y="0"/>
                </a:moveTo>
                <a:cubicBezTo>
                  <a:pt x="45" y="30"/>
                  <a:pt x="19" y="62"/>
                  <a:pt x="1" y="85"/>
                </a:cubicBezTo>
                <a:cubicBezTo>
                  <a:pt x="1" y="85"/>
                  <a:pt x="1" y="85"/>
                  <a:pt x="1" y="85"/>
                </a:cubicBezTo>
                <a:cubicBezTo>
                  <a:pt x="0" y="90"/>
                  <a:pt x="0" y="95"/>
                  <a:pt x="0" y="100"/>
                </a:cubicBezTo>
                <a:cubicBezTo>
                  <a:pt x="0" y="114"/>
                  <a:pt x="1" y="127"/>
                  <a:pt x="3" y="138"/>
                </a:cubicBezTo>
                <a:cubicBezTo>
                  <a:pt x="6" y="139"/>
                  <a:pt x="8" y="139"/>
                  <a:pt x="10" y="139"/>
                </a:cubicBezTo>
                <a:cubicBezTo>
                  <a:pt x="11" y="139"/>
                  <a:pt x="11" y="139"/>
                  <a:pt x="12" y="139"/>
                </a:cubicBezTo>
                <a:cubicBezTo>
                  <a:pt x="16" y="139"/>
                  <a:pt x="19" y="139"/>
                  <a:pt x="23" y="138"/>
                </a:cubicBezTo>
                <a:cubicBezTo>
                  <a:pt x="21" y="126"/>
                  <a:pt x="18" y="112"/>
                  <a:pt x="18" y="98"/>
                </a:cubicBezTo>
                <a:cubicBezTo>
                  <a:pt x="18" y="81"/>
                  <a:pt x="22" y="64"/>
                  <a:pt x="31" y="50"/>
                </a:cubicBezTo>
                <a:cubicBezTo>
                  <a:pt x="37" y="42"/>
                  <a:pt x="51" y="23"/>
                  <a:pt x="70" y="0"/>
                </a:cubicBezTo>
                <a:cubicBezTo>
                  <a:pt x="70" y="0"/>
                  <a:pt x="69" y="0"/>
                  <a:pt x="69" y="0"/>
                </a:cubicBezTo>
              </a:path>
            </a:pathLst>
          </a:custGeom>
          <a:solidFill>
            <a:srgbClr val="A6A6A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400">
            <a:extLst>
              <a:ext uri="{FF2B5EF4-FFF2-40B4-BE49-F238E27FC236}">
                <a16:creationId xmlns:a16="http://schemas.microsoft.com/office/drawing/2014/main" id="{CE937266-23F1-4B15-9627-62756E712A02}"/>
              </a:ext>
            </a:extLst>
          </p:cNvPr>
          <p:cNvSpPr>
            <a:spLocks noEditPoints="1"/>
          </p:cNvSpPr>
          <p:nvPr/>
        </p:nvSpPr>
        <p:spPr bwMode="auto">
          <a:xfrm>
            <a:off x="1738440" y="859579"/>
            <a:ext cx="329335" cy="374574"/>
          </a:xfrm>
          <a:custGeom>
            <a:avLst/>
            <a:gdLst>
              <a:gd name="T0" fmla="*/ 11 w 106"/>
              <a:gd name="T1" fmla="*/ 91 h 121"/>
              <a:gd name="T2" fmla="*/ 0 w 106"/>
              <a:gd name="T3" fmla="*/ 105 h 121"/>
              <a:gd name="T4" fmla="*/ 10 w 106"/>
              <a:gd name="T5" fmla="*/ 121 h 121"/>
              <a:gd name="T6" fmla="*/ 16 w 106"/>
              <a:gd name="T7" fmla="*/ 114 h 121"/>
              <a:gd name="T8" fmla="*/ 11 w 106"/>
              <a:gd name="T9" fmla="*/ 91 h 121"/>
              <a:gd name="T10" fmla="*/ 100 w 106"/>
              <a:gd name="T11" fmla="*/ 0 h 121"/>
              <a:gd name="T12" fmla="*/ 83 w 106"/>
              <a:gd name="T13" fmla="*/ 4 h 121"/>
              <a:gd name="T14" fmla="*/ 83 w 106"/>
              <a:gd name="T15" fmla="*/ 4 h 121"/>
              <a:gd name="T16" fmla="*/ 19 w 106"/>
              <a:gd name="T17" fmla="*/ 82 h 121"/>
              <a:gd name="T18" fmla="*/ 19 w 106"/>
              <a:gd name="T19" fmla="*/ 82 h 121"/>
              <a:gd name="T20" fmla="*/ 21 w 106"/>
              <a:gd name="T21" fmla="*/ 107 h 121"/>
              <a:gd name="T22" fmla="*/ 38 w 106"/>
              <a:gd name="T23" fmla="*/ 86 h 121"/>
              <a:gd name="T24" fmla="*/ 106 w 106"/>
              <a:gd name="T25" fmla="*/ 1 h 121"/>
              <a:gd name="T26" fmla="*/ 100 w 106"/>
              <a:gd name="T27" fmla="*/ 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6" h="121">
                <a:moveTo>
                  <a:pt x="11" y="91"/>
                </a:moveTo>
                <a:cubicBezTo>
                  <a:pt x="7" y="97"/>
                  <a:pt x="3" y="102"/>
                  <a:pt x="0" y="105"/>
                </a:cubicBezTo>
                <a:cubicBezTo>
                  <a:pt x="1" y="109"/>
                  <a:pt x="4" y="115"/>
                  <a:pt x="10" y="121"/>
                </a:cubicBezTo>
                <a:cubicBezTo>
                  <a:pt x="11" y="119"/>
                  <a:pt x="13" y="117"/>
                  <a:pt x="16" y="114"/>
                </a:cubicBezTo>
                <a:cubicBezTo>
                  <a:pt x="10" y="108"/>
                  <a:pt x="9" y="100"/>
                  <a:pt x="11" y="91"/>
                </a:cubicBezTo>
                <a:moveTo>
                  <a:pt x="100" y="0"/>
                </a:moveTo>
                <a:cubicBezTo>
                  <a:pt x="95" y="0"/>
                  <a:pt x="90" y="1"/>
                  <a:pt x="83" y="4"/>
                </a:cubicBezTo>
                <a:cubicBezTo>
                  <a:pt x="83" y="4"/>
                  <a:pt x="83" y="4"/>
                  <a:pt x="83" y="4"/>
                </a:cubicBezTo>
                <a:cubicBezTo>
                  <a:pt x="59" y="33"/>
                  <a:pt x="36" y="62"/>
                  <a:pt x="19" y="82"/>
                </a:cubicBezTo>
                <a:cubicBezTo>
                  <a:pt x="19" y="82"/>
                  <a:pt x="19" y="82"/>
                  <a:pt x="19" y="82"/>
                </a:cubicBezTo>
                <a:cubicBezTo>
                  <a:pt x="18" y="90"/>
                  <a:pt x="18" y="98"/>
                  <a:pt x="21" y="107"/>
                </a:cubicBezTo>
                <a:cubicBezTo>
                  <a:pt x="26" y="101"/>
                  <a:pt x="31" y="94"/>
                  <a:pt x="38" y="86"/>
                </a:cubicBezTo>
                <a:cubicBezTo>
                  <a:pt x="56" y="63"/>
                  <a:pt x="82" y="31"/>
                  <a:pt x="106" y="1"/>
                </a:cubicBezTo>
                <a:cubicBezTo>
                  <a:pt x="104" y="0"/>
                  <a:pt x="102" y="0"/>
                  <a:pt x="100" y="0"/>
                </a:cubicBezTo>
              </a:path>
            </a:pathLst>
          </a:custGeom>
          <a:solidFill>
            <a:srgbClr val="A6A6A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401">
            <a:extLst>
              <a:ext uri="{FF2B5EF4-FFF2-40B4-BE49-F238E27FC236}">
                <a16:creationId xmlns:a16="http://schemas.microsoft.com/office/drawing/2014/main" id="{80658337-DD84-4B82-AA59-562C1F49B277}"/>
              </a:ext>
            </a:extLst>
          </p:cNvPr>
          <p:cNvSpPr>
            <a:spLocks noEditPoints="1"/>
          </p:cNvSpPr>
          <p:nvPr/>
        </p:nvSpPr>
        <p:spPr bwMode="auto">
          <a:xfrm>
            <a:off x="1738440" y="881294"/>
            <a:ext cx="416193" cy="410765"/>
          </a:xfrm>
          <a:custGeom>
            <a:avLst/>
            <a:gdLst>
              <a:gd name="T0" fmla="*/ 49 w 134"/>
              <a:gd name="T1" fmla="*/ 133 h 133"/>
              <a:gd name="T2" fmla="*/ 67 w 134"/>
              <a:gd name="T3" fmla="*/ 130 h 133"/>
              <a:gd name="T4" fmla="*/ 134 w 134"/>
              <a:gd name="T5" fmla="*/ 45 h 133"/>
              <a:gd name="T6" fmla="*/ 67 w 134"/>
              <a:gd name="T7" fmla="*/ 130 h 133"/>
              <a:gd name="T8" fmla="*/ 134 w 134"/>
              <a:gd name="T9" fmla="*/ 43 h 133"/>
              <a:gd name="T10" fmla="*/ 134 w 134"/>
              <a:gd name="T11" fmla="*/ 45 h 133"/>
              <a:gd name="T12" fmla="*/ 134 w 134"/>
              <a:gd name="T13" fmla="*/ 42 h 133"/>
              <a:gd name="T14" fmla="*/ 134 w 134"/>
              <a:gd name="T15" fmla="*/ 42 h 133"/>
              <a:gd name="T16" fmla="*/ 134 w 134"/>
              <a:gd name="T17" fmla="*/ 42 h 133"/>
              <a:gd name="T18" fmla="*/ 128 w 134"/>
              <a:gd name="T19" fmla="*/ 17 h 133"/>
              <a:gd name="T20" fmla="*/ 134 w 134"/>
              <a:gd name="T21" fmla="*/ 42 h 133"/>
              <a:gd name="T22" fmla="*/ 128 w 134"/>
              <a:gd name="T23" fmla="*/ 17 h 133"/>
              <a:gd name="T24" fmla="*/ 128 w 134"/>
              <a:gd name="T25" fmla="*/ 17 h 133"/>
              <a:gd name="T26" fmla="*/ 128 w 134"/>
              <a:gd name="T27" fmla="*/ 17 h 133"/>
              <a:gd name="T28" fmla="*/ 128 w 134"/>
              <a:gd name="T29" fmla="*/ 15 h 133"/>
              <a:gd name="T30" fmla="*/ 128 w 134"/>
              <a:gd name="T31" fmla="*/ 16 h 133"/>
              <a:gd name="T32" fmla="*/ 128 w 134"/>
              <a:gd name="T33" fmla="*/ 15 h 133"/>
              <a:gd name="T34" fmla="*/ 128 w 134"/>
              <a:gd name="T35" fmla="*/ 15 h 133"/>
              <a:gd name="T36" fmla="*/ 128 w 134"/>
              <a:gd name="T37" fmla="*/ 15 h 133"/>
              <a:gd name="T38" fmla="*/ 128 w 134"/>
              <a:gd name="T39" fmla="*/ 15 h 133"/>
              <a:gd name="T40" fmla="*/ 128 w 134"/>
              <a:gd name="T41" fmla="*/ 15 h 133"/>
              <a:gd name="T42" fmla="*/ 127 w 134"/>
              <a:gd name="T43" fmla="*/ 14 h 133"/>
              <a:gd name="T44" fmla="*/ 127 w 134"/>
              <a:gd name="T45" fmla="*/ 14 h 133"/>
              <a:gd name="T46" fmla="*/ 127 w 134"/>
              <a:gd name="T47" fmla="*/ 14 h 133"/>
              <a:gd name="T48" fmla="*/ 127 w 134"/>
              <a:gd name="T49" fmla="*/ 14 h 133"/>
              <a:gd name="T50" fmla="*/ 127 w 134"/>
              <a:gd name="T51" fmla="*/ 14 h 133"/>
              <a:gd name="T52" fmla="*/ 127 w 134"/>
              <a:gd name="T53" fmla="*/ 14 h 133"/>
              <a:gd name="T54" fmla="*/ 127 w 134"/>
              <a:gd name="T55" fmla="*/ 14 h 133"/>
              <a:gd name="T56" fmla="*/ 127 w 134"/>
              <a:gd name="T57" fmla="*/ 14 h 133"/>
              <a:gd name="T58" fmla="*/ 127 w 134"/>
              <a:gd name="T59" fmla="*/ 13 h 133"/>
              <a:gd name="T60" fmla="*/ 127 w 134"/>
              <a:gd name="T61" fmla="*/ 13 h 133"/>
              <a:gd name="T62" fmla="*/ 127 w 134"/>
              <a:gd name="T63" fmla="*/ 13 h 133"/>
              <a:gd name="T64" fmla="*/ 127 w 134"/>
              <a:gd name="T65" fmla="*/ 13 h 133"/>
              <a:gd name="T66" fmla="*/ 127 w 134"/>
              <a:gd name="T67" fmla="*/ 13 h 133"/>
              <a:gd name="T68" fmla="*/ 127 w 134"/>
              <a:gd name="T69" fmla="*/ 13 h 133"/>
              <a:gd name="T70" fmla="*/ 127 w 134"/>
              <a:gd name="T71" fmla="*/ 13 h 133"/>
              <a:gd name="T72" fmla="*/ 127 w 134"/>
              <a:gd name="T73" fmla="*/ 13 h 133"/>
              <a:gd name="T74" fmla="*/ 127 w 134"/>
              <a:gd name="T75" fmla="*/ 13 h 133"/>
              <a:gd name="T76" fmla="*/ 0 w 134"/>
              <a:gd name="T77" fmla="*/ 95 h 133"/>
              <a:gd name="T78" fmla="*/ 63 w 134"/>
              <a:gd name="T79" fmla="*/ 9 h 133"/>
              <a:gd name="T80" fmla="*/ 127 w 134"/>
              <a:gd name="T81" fmla="*/ 12 h 133"/>
              <a:gd name="T82" fmla="*/ 127 w 134"/>
              <a:gd name="T83" fmla="*/ 12 h 133"/>
              <a:gd name="T84" fmla="*/ 118 w 134"/>
              <a:gd name="T85" fmla="*/ 0 h 133"/>
              <a:gd name="T86" fmla="*/ 118 w 134"/>
              <a:gd name="T87"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4" h="133">
                <a:moveTo>
                  <a:pt x="67" y="130"/>
                </a:moveTo>
                <a:cubicBezTo>
                  <a:pt x="65" y="131"/>
                  <a:pt x="62" y="131"/>
                  <a:pt x="60" y="132"/>
                </a:cubicBezTo>
                <a:cubicBezTo>
                  <a:pt x="56" y="133"/>
                  <a:pt x="53" y="133"/>
                  <a:pt x="49" y="133"/>
                </a:cubicBezTo>
                <a:cubicBezTo>
                  <a:pt x="48" y="133"/>
                  <a:pt x="48" y="133"/>
                  <a:pt x="47" y="133"/>
                </a:cubicBezTo>
                <a:cubicBezTo>
                  <a:pt x="48" y="133"/>
                  <a:pt x="48" y="133"/>
                  <a:pt x="49" y="133"/>
                </a:cubicBezTo>
                <a:cubicBezTo>
                  <a:pt x="55" y="133"/>
                  <a:pt x="61" y="132"/>
                  <a:pt x="67" y="130"/>
                </a:cubicBezTo>
                <a:cubicBezTo>
                  <a:pt x="67" y="130"/>
                  <a:pt x="67" y="130"/>
                  <a:pt x="67" y="130"/>
                </a:cubicBezTo>
                <a:moveTo>
                  <a:pt x="134" y="45"/>
                </a:moveTo>
                <a:cubicBezTo>
                  <a:pt x="134" y="45"/>
                  <a:pt x="134" y="45"/>
                  <a:pt x="134" y="45"/>
                </a:cubicBezTo>
                <a:cubicBezTo>
                  <a:pt x="134" y="45"/>
                  <a:pt x="134" y="45"/>
                  <a:pt x="134" y="45"/>
                </a:cubicBezTo>
                <a:cubicBezTo>
                  <a:pt x="134" y="85"/>
                  <a:pt x="99" y="120"/>
                  <a:pt x="67" y="130"/>
                </a:cubicBezTo>
                <a:cubicBezTo>
                  <a:pt x="67" y="130"/>
                  <a:pt x="67" y="130"/>
                  <a:pt x="67" y="130"/>
                </a:cubicBezTo>
                <a:cubicBezTo>
                  <a:pt x="67" y="130"/>
                  <a:pt x="67" y="130"/>
                  <a:pt x="67" y="130"/>
                </a:cubicBezTo>
                <a:cubicBezTo>
                  <a:pt x="99" y="120"/>
                  <a:pt x="134" y="85"/>
                  <a:pt x="134" y="45"/>
                </a:cubicBezTo>
                <a:moveTo>
                  <a:pt x="134" y="43"/>
                </a:moveTo>
                <a:cubicBezTo>
                  <a:pt x="134" y="43"/>
                  <a:pt x="134" y="43"/>
                  <a:pt x="134" y="43"/>
                </a:cubicBezTo>
                <a:cubicBezTo>
                  <a:pt x="134" y="44"/>
                  <a:pt x="134" y="44"/>
                  <a:pt x="134" y="45"/>
                </a:cubicBezTo>
                <a:cubicBezTo>
                  <a:pt x="134" y="45"/>
                  <a:pt x="134" y="45"/>
                  <a:pt x="134" y="45"/>
                </a:cubicBezTo>
                <a:cubicBezTo>
                  <a:pt x="134" y="44"/>
                  <a:pt x="134" y="44"/>
                  <a:pt x="134" y="43"/>
                </a:cubicBezTo>
                <a:moveTo>
                  <a:pt x="134" y="42"/>
                </a:moveTo>
                <a:cubicBezTo>
                  <a:pt x="134" y="42"/>
                  <a:pt x="134" y="42"/>
                  <a:pt x="134" y="42"/>
                </a:cubicBezTo>
                <a:cubicBezTo>
                  <a:pt x="134" y="43"/>
                  <a:pt x="134" y="43"/>
                  <a:pt x="134" y="43"/>
                </a:cubicBezTo>
                <a:cubicBezTo>
                  <a:pt x="134" y="43"/>
                  <a:pt x="134" y="43"/>
                  <a:pt x="134" y="43"/>
                </a:cubicBezTo>
                <a:cubicBezTo>
                  <a:pt x="134" y="43"/>
                  <a:pt x="134" y="43"/>
                  <a:pt x="134" y="42"/>
                </a:cubicBezTo>
                <a:moveTo>
                  <a:pt x="134" y="42"/>
                </a:moveTo>
                <a:cubicBezTo>
                  <a:pt x="134" y="42"/>
                  <a:pt x="134" y="42"/>
                  <a:pt x="134" y="42"/>
                </a:cubicBezTo>
                <a:cubicBezTo>
                  <a:pt x="134" y="42"/>
                  <a:pt x="134" y="42"/>
                  <a:pt x="134" y="42"/>
                </a:cubicBezTo>
                <a:cubicBezTo>
                  <a:pt x="134" y="42"/>
                  <a:pt x="134" y="42"/>
                  <a:pt x="134" y="42"/>
                </a:cubicBezTo>
                <a:cubicBezTo>
                  <a:pt x="134" y="42"/>
                  <a:pt x="134" y="42"/>
                  <a:pt x="134" y="42"/>
                </a:cubicBezTo>
                <a:moveTo>
                  <a:pt x="128" y="17"/>
                </a:moveTo>
                <a:cubicBezTo>
                  <a:pt x="128" y="17"/>
                  <a:pt x="128" y="17"/>
                  <a:pt x="128" y="17"/>
                </a:cubicBezTo>
                <a:cubicBezTo>
                  <a:pt x="132" y="25"/>
                  <a:pt x="134" y="34"/>
                  <a:pt x="134" y="42"/>
                </a:cubicBezTo>
                <a:cubicBezTo>
                  <a:pt x="134" y="42"/>
                  <a:pt x="134" y="42"/>
                  <a:pt x="134" y="42"/>
                </a:cubicBezTo>
                <a:cubicBezTo>
                  <a:pt x="134" y="34"/>
                  <a:pt x="132" y="25"/>
                  <a:pt x="128" y="17"/>
                </a:cubicBezTo>
                <a:moveTo>
                  <a:pt x="128" y="17"/>
                </a:moveTo>
                <a:cubicBezTo>
                  <a:pt x="128" y="17"/>
                  <a:pt x="128" y="17"/>
                  <a:pt x="128" y="17"/>
                </a:cubicBezTo>
                <a:cubicBezTo>
                  <a:pt x="128" y="17"/>
                  <a:pt x="128" y="17"/>
                  <a:pt x="128" y="17"/>
                </a:cubicBezTo>
                <a:cubicBezTo>
                  <a:pt x="128" y="17"/>
                  <a:pt x="128" y="17"/>
                  <a:pt x="128" y="17"/>
                </a:cubicBezTo>
                <a:cubicBezTo>
                  <a:pt x="128" y="17"/>
                  <a:pt x="128" y="17"/>
                  <a:pt x="128" y="17"/>
                </a:cubicBezTo>
                <a:moveTo>
                  <a:pt x="128" y="16"/>
                </a:moveTo>
                <a:cubicBezTo>
                  <a:pt x="128" y="16"/>
                  <a:pt x="128" y="16"/>
                  <a:pt x="128" y="16"/>
                </a:cubicBezTo>
                <a:cubicBezTo>
                  <a:pt x="128" y="16"/>
                  <a:pt x="128" y="16"/>
                  <a:pt x="128" y="17"/>
                </a:cubicBezTo>
                <a:cubicBezTo>
                  <a:pt x="128" y="17"/>
                  <a:pt x="128" y="17"/>
                  <a:pt x="128" y="17"/>
                </a:cubicBezTo>
                <a:cubicBezTo>
                  <a:pt x="128" y="16"/>
                  <a:pt x="128" y="16"/>
                  <a:pt x="128" y="16"/>
                </a:cubicBezTo>
                <a:moveTo>
                  <a:pt x="128" y="15"/>
                </a:moveTo>
                <a:cubicBezTo>
                  <a:pt x="128" y="15"/>
                  <a:pt x="128" y="15"/>
                  <a:pt x="128" y="15"/>
                </a:cubicBezTo>
                <a:cubicBezTo>
                  <a:pt x="128" y="15"/>
                  <a:pt x="128" y="16"/>
                  <a:pt x="128" y="16"/>
                </a:cubicBezTo>
                <a:cubicBezTo>
                  <a:pt x="128" y="16"/>
                  <a:pt x="128" y="16"/>
                  <a:pt x="128" y="16"/>
                </a:cubicBezTo>
                <a:cubicBezTo>
                  <a:pt x="128" y="16"/>
                  <a:pt x="128" y="15"/>
                  <a:pt x="128" y="15"/>
                </a:cubicBezTo>
                <a:moveTo>
                  <a:pt x="128" y="15"/>
                </a:moveTo>
                <a:cubicBezTo>
                  <a:pt x="128" y="15"/>
                  <a:pt x="128" y="15"/>
                  <a:pt x="128" y="15"/>
                </a:cubicBezTo>
                <a:cubicBezTo>
                  <a:pt x="128" y="15"/>
                  <a:pt x="128" y="15"/>
                  <a:pt x="128" y="15"/>
                </a:cubicBezTo>
                <a:cubicBezTo>
                  <a:pt x="128" y="15"/>
                  <a:pt x="128" y="15"/>
                  <a:pt x="128" y="15"/>
                </a:cubicBezTo>
                <a:cubicBezTo>
                  <a:pt x="128" y="15"/>
                  <a:pt x="128" y="15"/>
                  <a:pt x="128" y="15"/>
                </a:cubicBezTo>
                <a:moveTo>
                  <a:pt x="128" y="15"/>
                </a:moveTo>
                <a:cubicBezTo>
                  <a:pt x="128" y="15"/>
                  <a:pt x="128" y="15"/>
                  <a:pt x="128" y="15"/>
                </a:cubicBezTo>
                <a:cubicBezTo>
                  <a:pt x="128" y="15"/>
                  <a:pt x="128" y="15"/>
                  <a:pt x="128" y="15"/>
                </a:cubicBezTo>
                <a:cubicBezTo>
                  <a:pt x="128" y="15"/>
                  <a:pt x="128" y="15"/>
                  <a:pt x="128" y="15"/>
                </a:cubicBezTo>
                <a:cubicBezTo>
                  <a:pt x="128" y="15"/>
                  <a:pt x="128" y="15"/>
                  <a:pt x="128" y="15"/>
                </a:cubicBezTo>
                <a:moveTo>
                  <a:pt x="128" y="15"/>
                </a:moveTo>
                <a:cubicBezTo>
                  <a:pt x="128" y="15"/>
                  <a:pt x="128" y="15"/>
                  <a:pt x="128" y="15"/>
                </a:cubicBezTo>
                <a:cubicBezTo>
                  <a:pt x="128" y="15"/>
                  <a:pt x="128" y="15"/>
                  <a:pt x="128" y="15"/>
                </a:cubicBezTo>
                <a:cubicBezTo>
                  <a:pt x="128" y="15"/>
                  <a:pt x="128" y="15"/>
                  <a:pt x="128" y="15"/>
                </a:cubicBezTo>
                <a:cubicBezTo>
                  <a:pt x="128" y="15"/>
                  <a:pt x="128" y="15"/>
                  <a:pt x="128" y="15"/>
                </a:cubicBezTo>
                <a:moveTo>
                  <a:pt x="127" y="14"/>
                </a:moveTo>
                <a:cubicBezTo>
                  <a:pt x="127" y="14"/>
                  <a:pt x="127" y="14"/>
                  <a:pt x="127" y="14"/>
                </a:cubicBezTo>
                <a:cubicBezTo>
                  <a:pt x="127" y="14"/>
                  <a:pt x="127" y="14"/>
                  <a:pt x="127" y="14"/>
                </a:cubicBezTo>
                <a:cubicBezTo>
                  <a:pt x="127" y="14"/>
                  <a:pt x="127" y="14"/>
                  <a:pt x="127" y="14"/>
                </a:cubicBezTo>
                <a:cubicBezTo>
                  <a:pt x="127" y="14"/>
                  <a:pt x="127" y="14"/>
                  <a:pt x="127" y="14"/>
                </a:cubicBezTo>
                <a:moveTo>
                  <a:pt x="127" y="14"/>
                </a:moveTo>
                <a:cubicBezTo>
                  <a:pt x="127" y="14"/>
                  <a:pt x="127" y="14"/>
                  <a:pt x="127" y="14"/>
                </a:cubicBezTo>
                <a:cubicBezTo>
                  <a:pt x="127" y="14"/>
                  <a:pt x="127" y="14"/>
                  <a:pt x="127" y="14"/>
                </a:cubicBezTo>
                <a:cubicBezTo>
                  <a:pt x="127" y="14"/>
                  <a:pt x="127" y="14"/>
                  <a:pt x="127" y="14"/>
                </a:cubicBezTo>
                <a:cubicBezTo>
                  <a:pt x="127" y="14"/>
                  <a:pt x="127" y="14"/>
                  <a:pt x="127" y="14"/>
                </a:cubicBezTo>
                <a:moveTo>
                  <a:pt x="127" y="14"/>
                </a:moveTo>
                <a:cubicBezTo>
                  <a:pt x="127" y="14"/>
                  <a:pt x="127" y="14"/>
                  <a:pt x="127" y="14"/>
                </a:cubicBezTo>
                <a:cubicBezTo>
                  <a:pt x="127" y="14"/>
                  <a:pt x="127" y="14"/>
                  <a:pt x="127" y="14"/>
                </a:cubicBezTo>
                <a:cubicBezTo>
                  <a:pt x="127" y="14"/>
                  <a:pt x="127" y="14"/>
                  <a:pt x="127" y="14"/>
                </a:cubicBezTo>
                <a:cubicBezTo>
                  <a:pt x="127" y="14"/>
                  <a:pt x="127" y="14"/>
                  <a:pt x="127" y="14"/>
                </a:cubicBezTo>
                <a:moveTo>
                  <a:pt x="127" y="14"/>
                </a:moveTo>
                <a:cubicBezTo>
                  <a:pt x="127" y="14"/>
                  <a:pt x="127" y="14"/>
                  <a:pt x="127" y="14"/>
                </a:cubicBezTo>
                <a:cubicBezTo>
                  <a:pt x="127" y="14"/>
                  <a:pt x="127" y="14"/>
                  <a:pt x="127" y="14"/>
                </a:cubicBezTo>
                <a:cubicBezTo>
                  <a:pt x="127" y="14"/>
                  <a:pt x="127" y="14"/>
                  <a:pt x="127" y="14"/>
                </a:cubicBezTo>
                <a:cubicBezTo>
                  <a:pt x="127" y="14"/>
                  <a:pt x="127" y="14"/>
                  <a:pt x="127" y="14"/>
                </a:cubicBezTo>
                <a:moveTo>
                  <a:pt x="127" y="13"/>
                </a:moveTo>
                <a:cubicBezTo>
                  <a:pt x="127" y="13"/>
                  <a:pt x="127" y="13"/>
                  <a:pt x="127" y="13"/>
                </a:cubicBezTo>
                <a:cubicBezTo>
                  <a:pt x="127" y="14"/>
                  <a:pt x="127" y="14"/>
                  <a:pt x="127" y="14"/>
                </a:cubicBezTo>
                <a:cubicBezTo>
                  <a:pt x="127" y="14"/>
                  <a:pt x="127" y="14"/>
                  <a:pt x="127" y="14"/>
                </a:cubicBezTo>
                <a:cubicBezTo>
                  <a:pt x="127" y="14"/>
                  <a:pt x="127" y="14"/>
                  <a:pt x="127" y="13"/>
                </a:cubicBezTo>
                <a:moveTo>
                  <a:pt x="127" y="13"/>
                </a:moveTo>
                <a:cubicBezTo>
                  <a:pt x="127" y="13"/>
                  <a:pt x="127" y="13"/>
                  <a:pt x="127" y="13"/>
                </a:cubicBezTo>
                <a:cubicBezTo>
                  <a:pt x="127" y="13"/>
                  <a:pt x="127" y="13"/>
                  <a:pt x="127" y="13"/>
                </a:cubicBezTo>
                <a:cubicBezTo>
                  <a:pt x="127" y="13"/>
                  <a:pt x="127" y="13"/>
                  <a:pt x="127" y="13"/>
                </a:cubicBezTo>
                <a:cubicBezTo>
                  <a:pt x="127" y="13"/>
                  <a:pt x="127" y="13"/>
                  <a:pt x="127" y="13"/>
                </a:cubicBezTo>
                <a:moveTo>
                  <a:pt x="127" y="13"/>
                </a:moveTo>
                <a:cubicBezTo>
                  <a:pt x="127" y="13"/>
                  <a:pt x="127" y="13"/>
                  <a:pt x="127" y="13"/>
                </a:cubicBezTo>
                <a:cubicBezTo>
                  <a:pt x="127" y="13"/>
                  <a:pt x="127" y="13"/>
                  <a:pt x="127" y="13"/>
                </a:cubicBezTo>
                <a:cubicBezTo>
                  <a:pt x="127" y="13"/>
                  <a:pt x="127" y="13"/>
                  <a:pt x="127" y="13"/>
                </a:cubicBezTo>
                <a:cubicBezTo>
                  <a:pt x="127" y="13"/>
                  <a:pt x="127" y="13"/>
                  <a:pt x="127" y="13"/>
                </a:cubicBezTo>
                <a:moveTo>
                  <a:pt x="127" y="13"/>
                </a:moveTo>
                <a:cubicBezTo>
                  <a:pt x="127" y="13"/>
                  <a:pt x="127" y="13"/>
                  <a:pt x="127" y="13"/>
                </a:cubicBezTo>
                <a:cubicBezTo>
                  <a:pt x="127" y="13"/>
                  <a:pt x="127" y="13"/>
                  <a:pt x="127" y="13"/>
                </a:cubicBezTo>
                <a:cubicBezTo>
                  <a:pt x="127" y="13"/>
                  <a:pt x="127" y="13"/>
                  <a:pt x="127" y="13"/>
                </a:cubicBezTo>
                <a:cubicBezTo>
                  <a:pt x="127" y="13"/>
                  <a:pt x="127" y="13"/>
                  <a:pt x="127" y="13"/>
                </a:cubicBezTo>
                <a:moveTo>
                  <a:pt x="127" y="13"/>
                </a:moveTo>
                <a:cubicBezTo>
                  <a:pt x="127" y="13"/>
                  <a:pt x="127" y="13"/>
                  <a:pt x="127" y="13"/>
                </a:cubicBezTo>
                <a:cubicBezTo>
                  <a:pt x="127" y="13"/>
                  <a:pt x="127" y="13"/>
                  <a:pt x="127" y="13"/>
                </a:cubicBezTo>
                <a:cubicBezTo>
                  <a:pt x="127" y="13"/>
                  <a:pt x="127" y="13"/>
                  <a:pt x="127" y="13"/>
                </a:cubicBezTo>
                <a:cubicBezTo>
                  <a:pt x="127" y="13"/>
                  <a:pt x="127" y="13"/>
                  <a:pt x="127" y="13"/>
                </a:cubicBezTo>
                <a:moveTo>
                  <a:pt x="127" y="13"/>
                </a:moveTo>
                <a:cubicBezTo>
                  <a:pt x="127" y="13"/>
                  <a:pt x="127" y="13"/>
                  <a:pt x="127" y="13"/>
                </a:cubicBezTo>
                <a:cubicBezTo>
                  <a:pt x="127" y="13"/>
                  <a:pt x="127" y="13"/>
                  <a:pt x="127" y="13"/>
                </a:cubicBezTo>
                <a:cubicBezTo>
                  <a:pt x="127" y="13"/>
                  <a:pt x="127" y="13"/>
                  <a:pt x="127" y="13"/>
                </a:cubicBezTo>
                <a:cubicBezTo>
                  <a:pt x="127" y="13"/>
                  <a:pt x="127" y="13"/>
                  <a:pt x="127" y="13"/>
                </a:cubicBezTo>
                <a:moveTo>
                  <a:pt x="63" y="9"/>
                </a:moveTo>
                <a:cubicBezTo>
                  <a:pt x="63" y="9"/>
                  <a:pt x="63" y="9"/>
                  <a:pt x="63" y="9"/>
                </a:cubicBezTo>
                <a:cubicBezTo>
                  <a:pt x="32" y="30"/>
                  <a:pt x="2" y="79"/>
                  <a:pt x="0" y="95"/>
                </a:cubicBezTo>
                <a:cubicBezTo>
                  <a:pt x="0" y="95"/>
                  <a:pt x="0" y="95"/>
                  <a:pt x="0" y="95"/>
                </a:cubicBezTo>
                <a:cubicBezTo>
                  <a:pt x="2" y="79"/>
                  <a:pt x="32" y="30"/>
                  <a:pt x="63" y="9"/>
                </a:cubicBezTo>
                <a:cubicBezTo>
                  <a:pt x="63" y="9"/>
                  <a:pt x="63" y="9"/>
                  <a:pt x="63" y="9"/>
                </a:cubicBezTo>
                <a:moveTo>
                  <a:pt x="118" y="0"/>
                </a:moveTo>
                <a:cubicBezTo>
                  <a:pt x="118" y="0"/>
                  <a:pt x="118" y="0"/>
                  <a:pt x="118" y="0"/>
                </a:cubicBezTo>
                <a:cubicBezTo>
                  <a:pt x="121" y="3"/>
                  <a:pt x="124" y="7"/>
                  <a:pt x="127" y="12"/>
                </a:cubicBezTo>
                <a:cubicBezTo>
                  <a:pt x="127" y="12"/>
                  <a:pt x="127" y="12"/>
                  <a:pt x="127" y="12"/>
                </a:cubicBezTo>
                <a:cubicBezTo>
                  <a:pt x="127" y="12"/>
                  <a:pt x="127" y="12"/>
                  <a:pt x="127" y="12"/>
                </a:cubicBezTo>
                <a:cubicBezTo>
                  <a:pt x="127" y="12"/>
                  <a:pt x="127" y="12"/>
                  <a:pt x="127" y="12"/>
                </a:cubicBezTo>
                <a:cubicBezTo>
                  <a:pt x="124" y="7"/>
                  <a:pt x="121" y="3"/>
                  <a:pt x="118" y="0"/>
                </a:cubicBezTo>
                <a:moveTo>
                  <a:pt x="118" y="0"/>
                </a:moveTo>
                <a:cubicBezTo>
                  <a:pt x="118" y="0"/>
                  <a:pt x="118" y="0"/>
                  <a:pt x="118" y="0"/>
                </a:cubicBezTo>
                <a:cubicBezTo>
                  <a:pt x="118" y="0"/>
                  <a:pt x="118" y="0"/>
                  <a:pt x="118" y="0"/>
                </a:cubicBezTo>
                <a:cubicBezTo>
                  <a:pt x="118" y="0"/>
                  <a:pt x="118" y="0"/>
                  <a:pt x="118" y="0"/>
                </a:cubicBezTo>
                <a:cubicBezTo>
                  <a:pt x="118" y="0"/>
                  <a:pt x="118" y="0"/>
                  <a:pt x="118" y="0"/>
                </a:cubicBezTo>
              </a:path>
            </a:pathLst>
          </a:custGeom>
          <a:solidFill>
            <a:srgbClr val="A6A6A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402">
            <a:extLst>
              <a:ext uri="{FF2B5EF4-FFF2-40B4-BE49-F238E27FC236}">
                <a16:creationId xmlns:a16="http://schemas.microsoft.com/office/drawing/2014/main" id="{97013FB1-3FD6-469F-B5E5-7348F59EC9DF}"/>
              </a:ext>
            </a:extLst>
          </p:cNvPr>
          <p:cNvSpPr>
            <a:spLocks noEditPoints="1"/>
          </p:cNvSpPr>
          <p:nvPr/>
        </p:nvSpPr>
        <p:spPr bwMode="auto">
          <a:xfrm>
            <a:off x="1772821" y="1085772"/>
            <a:ext cx="70572" cy="166477"/>
          </a:xfrm>
          <a:custGeom>
            <a:avLst/>
            <a:gdLst>
              <a:gd name="T0" fmla="*/ 10 w 23"/>
              <a:gd name="T1" fmla="*/ 34 h 54"/>
              <a:gd name="T2" fmla="*/ 5 w 23"/>
              <a:gd name="T3" fmla="*/ 41 h 54"/>
              <a:gd name="T4" fmla="*/ 23 w 23"/>
              <a:gd name="T5" fmla="*/ 54 h 54"/>
              <a:gd name="T6" fmla="*/ 10 w 23"/>
              <a:gd name="T7" fmla="*/ 34 h 54"/>
              <a:gd name="T8" fmla="*/ 11 w 23"/>
              <a:gd name="T9" fmla="*/ 0 h 54"/>
              <a:gd name="T10" fmla="*/ 0 w 23"/>
              <a:gd name="T11" fmla="*/ 18 h 54"/>
              <a:gd name="T12" fmla="*/ 8 w 23"/>
              <a:gd name="T13" fmla="*/ 9 h 54"/>
              <a:gd name="T14" fmla="*/ 11 w 23"/>
              <a:gd name="T15" fmla="*/ 0 h 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54">
                <a:moveTo>
                  <a:pt x="10" y="34"/>
                </a:moveTo>
                <a:cubicBezTo>
                  <a:pt x="8" y="36"/>
                  <a:pt x="6" y="39"/>
                  <a:pt x="5" y="41"/>
                </a:cubicBezTo>
                <a:cubicBezTo>
                  <a:pt x="9" y="46"/>
                  <a:pt x="15" y="50"/>
                  <a:pt x="23" y="54"/>
                </a:cubicBezTo>
                <a:cubicBezTo>
                  <a:pt x="17" y="48"/>
                  <a:pt x="13" y="41"/>
                  <a:pt x="10" y="34"/>
                </a:cubicBezTo>
                <a:moveTo>
                  <a:pt x="11" y="0"/>
                </a:moveTo>
                <a:cubicBezTo>
                  <a:pt x="6" y="7"/>
                  <a:pt x="2" y="13"/>
                  <a:pt x="0" y="18"/>
                </a:cubicBezTo>
                <a:cubicBezTo>
                  <a:pt x="3" y="16"/>
                  <a:pt x="5" y="13"/>
                  <a:pt x="8" y="9"/>
                </a:cubicBezTo>
                <a:cubicBezTo>
                  <a:pt x="9" y="6"/>
                  <a:pt x="10" y="3"/>
                  <a:pt x="11" y="0"/>
                </a:cubicBezTo>
              </a:path>
            </a:pathLst>
          </a:custGeom>
          <a:solidFill>
            <a:srgbClr val="FDFEF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403">
            <a:extLst>
              <a:ext uri="{FF2B5EF4-FFF2-40B4-BE49-F238E27FC236}">
                <a16:creationId xmlns:a16="http://schemas.microsoft.com/office/drawing/2014/main" id="{161DB01F-84E5-4E5D-9AB5-FA303332E643}"/>
              </a:ext>
            </a:extLst>
          </p:cNvPr>
          <p:cNvSpPr>
            <a:spLocks/>
          </p:cNvSpPr>
          <p:nvPr/>
        </p:nvSpPr>
        <p:spPr bwMode="auto">
          <a:xfrm>
            <a:off x="1767393" y="1112914"/>
            <a:ext cx="36191" cy="99525"/>
          </a:xfrm>
          <a:custGeom>
            <a:avLst/>
            <a:gdLst>
              <a:gd name="T0" fmla="*/ 10 w 12"/>
              <a:gd name="T1" fmla="*/ 0 h 32"/>
              <a:gd name="T2" fmla="*/ 2 w 12"/>
              <a:gd name="T3" fmla="*/ 9 h 32"/>
              <a:gd name="T4" fmla="*/ 2 w 12"/>
              <a:gd name="T5" fmla="*/ 9 h 32"/>
              <a:gd name="T6" fmla="*/ 7 w 12"/>
              <a:gd name="T7" fmla="*/ 32 h 32"/>
              <a:gd name="T8" fmla="*/ 12 w 12"/>
              <a:gd name="T9" fmla="*/ 25 h 32"/>
              <a:gd name="T10" fmla="*/ 10 w 12"/>
              <a:gd name="T11" fmla="*/ 0 h 32"/>
            </a:gdLst>
            <a:ahLst/>
            <a:cxnLst>
              <a:cxn ang="0">
                <a:pos x="T0" y="T1"/>
              </a:cxn>
              <a:cxn ang="0">
                <a:pos x="T2" y="T3"/>
              </a:cxn>
              <a:cxn ang="0">
                <a:pos x="T4" y="T5"/>
              </a:cxn>
              <a:cxn ang="0">
                <a:pos x="T6" y="T7"/>
              </a:cxn>
              <a:cxn ang="0">
                <a:pos x="T8" y="T9"/>
              </a:cxn>
              <a:cxn ang="0">
                <a:pos x="T10" y="T11"/>
              </a:cxn>
            </a:cxnLst>
            <a:rect l="0" t="0" r="r" b="b"/>
            <a:pathLst>
              <a:path w="12" h="32">
                <a:moveTo>
                  <a:pt x="10" y="0"/>
                </a:moveTo>
                <a:cubicBezTo>
                  <a:pt x="7" y="4"/>
                  <a:pt x="5" y="7"/>
                  <a:pt x="2" y="9"/>
                </a:cubicBezTo>
                <a:cubicBezTo>
                  <a:pt x="2" y="9"/>
                  <a:pt x="2" y="9"/>
                  <a:pt x="2" y="9"/>
                </a:cubicBezTo>
                <a:cubicBezTo>
                  <a:pt x="0" y="18"/>
                  <a:pt x="1" y="26"/>
                  <a:pt x="7" y="32"/>
                </a:cubicBezTo>
                <a:cubicBezTo>
                  <a:pt x="8" y="30"/>
                  <a:pt x="10" y="27"/>
                  <a:pt x="12" y="25"/>
                </a:cubicBezTo>
                <a:cubicBezTo>
                  <a:pt x="9" y="16"/>
                  <a:pt x="9" y="8"/>
                  <a:pt x="10" y="0"/>
                </a:cubicBezTo>
              </a:path>
            </a:pathLst>
          </a:custGeom>
          <a:solidFill>
            <a:srgbClr val="E4E4E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404">
            <a:extLst>
              <a:ext uri="{FF2B5EF4-FFF2-40B4-BE49-F238E27FC236}">
                <a16:creationId xmlns:a16="http://schemas.microsoft.com/office/drawing/2014/main" id="{9E8F37B4-CC94-4B42-89AB-DC7E310729B4}"/>
              </a:ext>
            </a:extLst>
          </p:cNvPr>
          <p:cNvSpPr>
            <a:spLocks noEditPoints="1"/>
          </p:cNvSpPr>
          <p:nvPr/>
        </p:nvSpPr>
        <p:spPr bwMode="auto">
          <a:xfrm>
            <a:off x="2228823" y="546530"/>
            <a:ext cx="61524" cy="166477"/>
          </a:xfrm>
          <a:custGeom>
            <a:avLst/>
            <a:gdLst>
              <a:gd name="T0" fmla="*/ 6 w 20"/>
              <a:gd name="T1" fmla="*/ 30 h 54"/>
              <a:gd name="T2" fmla="*/ 0 w 20"/>
              <a:gd name="T3" fmla="*/ 38 h 54"/>
              <a:gd name="T4" fmla="*/ 20 w 20"/>
              <a:gd name="T5" fmla="*/ 54 h 54"/>
              <a:gd name="T6" fmla="*/ 6 w 20"/>
              <a:gd name="T7" fmla="*/ 30 h 54"/>
              <a:gd name="T8" fmla="*/ 8 w 20"/>
              <a:gd name="T9" fmla="*/ 0 h 54"/>
              <a:gd name="T10" fmla="*/ 1 w 20"/>
              <a:gd name="T11" fmla="*/ 10 h 54"/>
              <a:gd name="T12" fmla="*/ 7 w 20"/>
              <a:gd name="T13" fmla="*/ 3 h 54"/>
              <a:gd name="T14" fmla="*/ 8 w 20"/>
              <a:gd name="T15" fmla="*/ 0 h 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54">
                <a:moveTo>
                  <a:pt x="6" y="30"/>
                </a:moveTo>
                <a:cubicBezTo>
                  <a:pt x="4" y="33"/>
                  <a:pt x="2" y="36"/>
                  <a:pt x="0" y="38"/>
                </a:cubicBezTo>
                <a:cubicBezTo>
                  <a:pt x="3" y="45"/>
                  <a:pt x="10" y="50"/>
                  <a:pt x="20" y="54"/>
                </a:cubicBezTo>
                <a:cubicBezTo>
                  <a:pt x="13" y="47"/>
                  <a:pt x="9" y="39"/>
                  <a:pt x="6" y="30"/>
                </a:cubicBezTo>
                <a:moveTo>
                  <a:pt x="8" y="0"/>
                </a:moveTo>
                <a:cubicBezTo>
                  <a:pt x="5" y="4"/>
                  <a:pt x="2" y="7"/>
                  <a:pt x="1" y="10"/>
                </a:cubicBezTo>
                <a:cubicBezTo>
                  <a:pt x="3" y="8"/>
                  <a:pt x="5" y="5"/>
                  <a:pt x="7" y="3"/>
                </a:cubicBezTo>
                <a:cubicBezTo>
                  <a:pt x="7" y="2"/>
                  <a:pt x="7" y="1"/>
                  <a:pt x="8" y="0"/>
                </a:cubicBezTo>
              </a:path>
            </a:pathLst>
          </a:custGeom>
          <a:solidFill>
            <a:srgbClr val="FDFEF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405">
            <a:extLst>
              <a:ext uri="{FF2B5EF4-FFF2-40B4-BE49-F238E27FC236}">
                <a16:creationId xmlns:a16="http://schemas.microsoft.com/office/drawing/2014/main" id="{1CD267F1-08BB-44CD-B0D1-9D32CAB7FB67}"/>
              </a:ext>
            </a:extLst>
          </p:cNvPr>
          <p:cNvSpPr>
            <a:spLocks/>
          </p:cNvSpPr>
          <p:nvPr/>
        </p:nvSpPr>
        <p:spPr bwMode="auto">
          <a:xfrm>
            <a:off x="2221585" y="555578"/>
            <a:ext cx="28953" cy="47048"/>
          </a:xfrm>
          <a:custGeom>
            <a:avLst/>
            <a:gdLst>
              <a:gd name="T0" fmla="*/ 9 w 9"/>
              <a:gd name="T1" fmla="*/ 0 h 15"/>
              <a:gd name="T2" fmla="*/ 3 w 9"/>
              <a:gd name="T3" fmla="*/ 7 h 15"/>
              <a:gd name="T4" fmla="*/ 3 w 9"/>
              <a:gd name="T5" fmla="*/ 7 h 15"/>
              <a:gd name="T6" fmla="*/ 0 w 9"/>
              <a:gd name="T7" fmla="*/ 15 h 15"/>
              <a:gd name="T8" fmla="*/ 7 w 9"/>
              <a:gd name="T9" fmla="*/ 6 h 15"/>
              <a:gd name="T10" fmla="*/ 9 w 9"/>
              <a:gd name="T11" fmla="*/ 0 h 15"/>
            </a:gdLst>
            <a:ahLst/>
            <a:cxnLst>
              <a:cxn ang="0">
                <a:pos x="T0" y="T1"/>
              </a:cxn>
              <a:cxn ang="0">
                <a:pos x="T2" y="T3"/>
              </a:cxn>
              <a:cxn ang="0">
                <a:pos x="T4" y="T5"/>
              </a:cxn>
              <a:cxn ang="0">
                <a:pos x="T6" y="T7"/>
              </a:cxn>
              <a:cxn ang="0">
                <a:pos x="T8" y="T9"/>
              </a:cxn>
              <a:cxn ang="0">
                <a:pos x="T10" y="T11"/>
              </a:cxn>
            </a:cxnLst>
            <a:rect l="0" t="0" r="r" b="b"/>
            <a:pathLst>
              <a:path w="9" h="15">
                <a:moveTo>
                  <a:pt x="9" y="0"/>
                </a:moveTo>
                <a:cubicBezTo>
                  <a:pt x="7" y="2"/>
                  <a:pt x="5" y="5"/>
                  <a:pt x="3" y="7"/>
                </a:cubicBezTo>
                <a:cubicBezTo>
                  <a:pt x="3" y="7"/>
                  <a:pt x="3" y="7"/>
                  <a:pt x="3" y="7"/>
                </a:cubicBezTo>
                <a:cubicBezTo>
                  <a:pt x="1" y="10"/>
                  <a:pt x="0" y="12"/>
                  <a:pt x="0" y="15"/>
                </a:cubicBezTo>
                <a:cubicBezTo>
                  <a:pt x="2" y="11"/>
                  <a:pt x="5" y="8"/>
                  <a:pt x="7" y="6"/>
                </a:cubicBezTo>
                <a:cubicBezTo>
                  <a:pt x="7" y="3"/>
                  <a:pt x="8" y="1"/>
                  <a:pt x="9" y="0"/>
                </a:cubicBezTo>
              </a:path>
            </a:pathLst>
          </a:custGeom>
          <a:solidFill>
            <a:srgbClr val="E4E4E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407">
            <a:extLst>
              <a:ext uri="{FF2B5EF4-FFF2-40B4-BE49-F238E27FC236}">
                <a16:creationId xmlns:a16="http://schemas.microsoft.com/office/drawing/2014/main" id="{F5C3EE7B-A7D4-40FB-8343-FB630F265F54}"/>
              </a:ext>
            </a:extLst>
          </p:cNvPr>
          <p:cNvSpPr>
            <a:spLocks/>
          </p:cNvSpPr>
          <p:nvPr/>
        </p:nvSpPr>
        <p:spPr bwMode="auto">
          <a:xfrm>
            <a:off x="2212538" y="573673"/>
            <a:ext cx="34382" cy="90477"/>
          </a:xfrm>
          <a:custGeom>
            <a:avLst/>
            <a:gdLst>
              <a:gd name="T0" fmla="*/ 10 w 11"/>
              <a:gd name="T1" fmla="*/ 0 h 29"/>
              <a:gd name="T2" fmla="*/ 3 w 11"/>
              <a:gd name="T3" fmla="*/ 9 h 29"/>
              <a:gd name="T4" fmla="*/ 5 w 11"/>
              <a:gd name="T5" fmla="*/ 29 h 29"/>
              <a:gd name="T6" fmla="*/ 11 w 11"/>
              <a:gd name="T7" fmla="*/ 21 h 29"/>
              <a:gd name="T8" fmla="*/ 10 w 11"/>
              <a:gd name="T9" fmla="*/ 0 h 29"/>
            </a:gdLst>
            <a:ahLst/>
            <a:cxnLst>
              <a:cxn ang="0">
                <a:pos x="T0" y="T1"/>
              </a:cxn>
              <a:cxn ang="0">
                <a:pos x="T2" y="T3"/>
              </a:cxn>
              <a:cxn ang="0">
                <a:pos x="T4" y="T5"/>
              </a:cxn>
              <a:cxn ang="0">
                <a:pos x="T6" y="T7"/>
              </a:cxn>
              <a:cxn ang="0">
                <a:pos x="T8" y="T9"/>
              </a:cxn>
            </a:cxnLst>
            <a:rect l="0" t="0" r="r" b="b"/>
            <a:pathLst>
              <a:path w="11" h="29">
                <a:moveTo>
                  <a:pt x="10" y="0"/>
                </a:moveTo>
                <a:cubicBezTo>
                  <a:pt x="8" y="2"/>
                  <a:pt x="5" y="5"/>
                  <a:pt x="3" y="9"/>
                </a:cubicBezTo>
                <a:cubicBezTo>
                  <a:pt x="0" y="16"/>
                  <a:pt x="1" y="23"/>
                  <a:pt x="5" y="29"/>
                </a:cubicBezTo>
                <a:cubicBezTo>
                  <a:pt x="7" y="27"/>
                  <a:pt x="9" y="24"/>
                  <a:pt x="11" y="21"/>
                </a:cubicBezTo>
                <a:cubicBezTo>
                  <a:pt x="9" y="14"/>
                  <a:pt x="9" y="6"/>
                  <a:pt x="10" y="0"/>
                </a:cubicBezTo>
              </a:path>
            </a:pathLst>
          </a:custGeom>
          <a:solidFill>
            <a:srgbClr val="E4E4E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TextBox 79">
            <a:extLst>
              <a:ext uri="{FF2B5EF4-FFF2-40B4-BE49-F238E27FC236}">
                <a16:creationId xmlns:a16="http://schemas.microsoft.com/office/drawing/2014/main" id="{1307D34C-12BC-43D7-A5AB-7297F38E7238}"/>
              </a:ext>
            </a:extLst>
          </p:cNvPr>
          <p:cNvSpPr txBox="1"/>
          <p:nvPr/>
        </p:nvSpPr>
        <p:spPr>
          <a:xfrm>
            <a:off x="4047032" y="2522543"/>
            <a:ext cx="4690566" cy="1438535"/>
          </a:xfrm>
          <a:prstGeom prst="rect">
            <a:avLst/>
          </a:prstGeom>
          <a:noFill/>
        </p:spPr>
        <p:txBody>
          <a:bodyPr wrap="square" rtlCol="0">
            <a:spAutoFit/>
          </a:bodyPr>
          <a:lstStyle/>
          <a:p>
            <a:pPr algn="ctr">
              <a:lnSpc>
                <a:spcPct val="80000"/>
              </a:lnSpc>
            </a:pPr>
            <a:r>
              <a:rPr lang="en-US" sz="5400" dirty="0">
                <a:solidFill>
                  <a:schemeClr val="bg1"/>
                </a:solidFill>
                <a:latin typeface="Nexa Bold" panose="02000000000000000000" pitchFamily="50" charset="0"/>
              </a:rPr>
              <a:t>Understanding NetSuite</a:t>
            </a:r>
          </a:p>
        </p:txBody>
      </p:sp>
      <p:cxnSp>
        <p:nvCxnSpPr>
          <p:cNvPr id="81" name="Straight Connector 80">
            <a:extLst>
              <a:ext uri="{FF2B5EF4-FFF2-40B4-BE49-F238E27FC236}">
                <a16:creationId xmlns:a16="http://schemas.microsoft.com/office/drawing/2014/main" id="{002D23BA-E53F-430E-A3FB-4EDC7C955B7A}"/>
              </a:ext>
            </a:extLst>
          </p:cNvPr>
          <p:cNvCxnSpPr>
            <a:cxnSpLocks/>
          </p:cNvCxnSpPr>
          <p:nvPr/>
        </p:nvCxnSpPr>
        <p:spPr>
          <a:xfrm>
            <a:off x="4152679" y="2325494"/>
            <a:ext cx="769938"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78" name="TextBox 77">
            <a:extLst>
              <a:ext uri="{FF2B5EF4-FFF2-40B4-BE49-F238E27FC236}">
                <a16:creationId xmlns:a16="http://schemas.microsoft.com/office/drawing/2014/main" id="{41E455A9-033B-4166-B9BC-6EDFD0F3C957}"/>
              </a:ext>
            </a:extLst>
          </p:cNvPr>
          <p:cNvSpPr txBox="1"/>
          <p:nvPr/>
        </p:nvSpPr>
        <p:spPr>
          <a:xfrm>
            <a:off x="3076218" y="4631858"/>
            <a:ext cx="6877539" cy="1427442"/>
          </a:xfrm>
          <a:prstGeom prst="rect">
            <a:avLst/>
          </a:prstGeom>
          <a:noFill/>
        </p:spPr>
        <p:txBody>
          <a:bodyPr wrap="square" rtlCol="0">
            <a:spAutoFit/>
          </a:bodyPr>
          <a:lstStyle/>
          <a:p>
            <a:pPr algn="ctr">
              <a:lnSpc>
                <a:spcPct val="80000"/>
              </a:lnSpc>
            </a:pPr>
            <a:r>
              <a:rPr lang="en-US" dirty="0">
                <a:solidFill>
                  <a:schemeClr val="accent1"/>
                </a:solidFill>
                <a:latin typeface="Nexa Bold" panose="02000000000000000000" pitchFamily="50" charset="0"/>
              </a:rPr>
              <a:t>We are the top cloud ERP business software solution from start-up to enterprise.</a:t>
            </a:r>
          </a:p>
          <a:p>
            <a:pPr algn="ctr">
              <a:lnSpc>
                <a:spcPct val="80000"/>
              </a:lnSpc>
            </a:pPr>
            <a:endParaRPr lang="en-US" dirty="0">
              <a:solidFill>
                <a:schemeClr val="accent1"/>
              </a:solidFill>
              <a:latin typeface="Nexa Bold" panose="02000000000000000000" pitchFamily="50" charset="0"/>
            </a:endParaRPr>
          </a:p>
          <a:p>
            <a:pPr algn="ctr">
              <a:lnSpc>
                <a:spcPct val="80000"/>
              </a:lnSpc>
            </a:pPr>
            <a:r>
              <a:rPr lang="en-US" dirty="0">
                <a:solidFill>
                  <a:schemeClr val="accent1"/>
                </a:solidFill>
                <a:latin typeface="Nexa Bold" panose="02000000000000000000" pitchFamily="50" charset="0"/>
              </a:rPr>
              <a:t>NetSuite provides a single cloud platform that businesses can use to manage their entire business processes, from supply chain management to customer service. </a:t>
            </a:r>
          </a:p>
        </p:txBody>
      </p:sp>
      <p:pic>
        <p:nvPicPr>
          <p:cNvPr id="2" name="Picture 1" descr="Logo, company name&#10;&#10;Description automatically generated">
            <a:extLst>
              <a:ext uri="{FF2B5EF4-FFF2-40B4-BE49-F238E27FC236}">
                <a16:creationId xmlns:a16="http://schemas.microsoft.com/office/drawing/2014/main" id="{0A624503-55D6-62A1-D389-F8F56B66315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1944" b="31319"/>
          <a:stretch/>
        </p:blipFill>
        <p:spPr bwMode="auto">
          <a:xfrm>
            <a:off x="10526701" y="1112914"/>
            <a:ext cx="1261714" cy="4626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9230929"/>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with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randombar(vertical)">
                                      <p:cBhvr>
                                        <p:cTn id="7" dur="250"/>
                                        <p:tgtEl>
                                          <p:spTgt spid="80"/>
                                        </p:tgtEl>
                                      </p:cBhvr>
                                    </p:animEffect>
                                  </p:childTnLst>
                                </p:cTn>
                              </p:par>
                            </p:childTnLst>
                          </p:cTn>
                        </p:par>
                        <p:par>
                          <p:cTn id="8" fill="hold">
                            <p:stCondLst>
                              <p:cond delay="250"/>
                            </p:stCondLst>
                            <p:childTnLst>
                              <p:par>
                                <p:cTn id="9" presetID="12" presetClass="entr" presetSubtype="4" fill="hold" grpId="0"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250"/>
                                        <p:tgtEl>
                                          <p:spTgt spid="78"/>
                                        </p:tgtEl>
                                        <p:attrNameLst>
                                          <p:attrName>ppt_y</p:attrName>
                                        </p:attrNameLst>
                                      </p:cBhvr>
                                      <p:tavLst>
                                        <p:tav tm="0">
                                          <p:val>
                                            <p:strVal val="#ppt_y+#ppt_h*1.125000"/>
                                          </p:val>
                                        </p:tav>
                                        <p:tav tm="100000">
                                          <p:val>
                                            <p:strVal val="#ppt_y"/>
                                          </p:val>
                                        </p:tav>
                                      </p:tavLst>
                                    </p:anim>
                                    <p:animEffect transition="in" filter="wipe(up)">
                                      <p:cBhvr>
                                        <p:cTn id="12" dur="250"/>
                                        <p:tgtEl>
                                          <p:spTgt spid="78"/>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71"/>
                                        </p:tgtEl>
                                        <p:attrNameLst>
                                          <p:attrName>style.visibility</p:attrName>
                                        </p:attrNameLst>
                                      </p:cBhvr>
                                      <p:to>
                                        <p:strVal val="visible"/>
                                      </p:to>
                                    </p:set>
                                    <p:animEffect transition="in" filter="barn(inVertical)">
                                      <p:cBhvr>
                                        <p:cTn id="15" dur="25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P spid="80" grpId="0"/>
      <p:bldP spid="78" grpId="0"/>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reeform 23"/>
          <p:cNvSpPr>
            <a:spLocks/>
          </p:cNvSpPr>
          <p:nvPr/>
        </p:nvSpPr>
        <p:spPr bwMode="auto">
          <a:xfrm>
            <a:off x="0" y="0"/>
            <a:ext cx="12192000" cy="6858000"/>
          </a:xfrm>
          <a:custGeom>
            <a:avLst/>
            <a:gdLst>
              <a:gd name="T0" fmla="*/ 0 w 2720"/>
              <a:gd name="T1" fmla="*/ 2996 h 2996"/>
              <a:gd name="T2" fmla="*/ 2720 w 2720"/>
              <a:gd name="T3" fmla="*/ 2996 h 2996"/>
              <a:gd name="T4" fmla="*/ 2720 w 2720"/>
              <a:gd name="T5" fmla="*/ 0 h 2996"/>
              <a:gd name="T6" fmla="*/ 1080 w 2720"/>
              <a:gd name="T7" fmla="*/ 0 h 2996"/>
              <a:gd name="T8" fmla="*/ 0 w 2720"/>
              <a:gd name="T9" fmla="*/ 2996 h 2996"/>
            </a:gdLst>
            <a:ahLst/>
            <a:cxnLst>
              <a:cxn ang="0">
                <a:pos x="T0" y="T1"/>
              </a:cxn>
              <a:cxn ang="0">
                <a:pos x="T2" y="T3"/>
              </a:cxn>
              <a:cxn ang="0">
                <a:pos x="T4" y="T5"/>
              </a:cxn>
              <a:cxn ang="0">
                <a:pos x="T6" y="T7"/>
              </a:cxn>
              <a:cxn ang="0">
                <a:pos x="T8" y="T9"/>
              </a:cxn>
            </a:cxnLst>
            <a:rect l="0" t="0" r="r" b="b"/>
            <a:pathLst>
              <a:path w="2720" h="2996">
                <a:moveTo>
                  <a:pt x="0" y="2996"/>
                </a:moveTo>
                <a:lnTo>
                  <a:pt x="2720" y="2996"/>
                </a:lnTo>
                <a:lnTo>
                  <a:pt x="2720" y="0"/>
                </a:lnTo>
                <a:lnTo>
                  <a:pt x="1080" y="0"/>
                </a:lnTo>
                <a:lnTo>
                  <a:pt x="0" y="2996"/>
                </a:lnTo>
                <a:close/>
              </a:path>
            </a:pathLst>
          </a:custGeom>
          <a:solidFill>
            <a:schemeClr val="accent1"/>
          </a:solidFill>
          <a:ln w="1588"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cxnSp>
        <p:nvCxnSpPr>
          <p:cNvPr id="13" name="Straight Connector 12"/>
          <p:cNvCxnSpPr/>
          <p:nvPr/>
        </p:nvCxnSpPr>
        <p:spPr>
          <a:xfrm>
            <a:off x="5872735" y="5160264"/>
            <a:ext cx="73152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29B28AD-51D0-CC4F-AD37-3400A3FF7A21}"/>
              </a:ext>
            </a:extLst>
          </p:cNvPr>
          <p:cNvSpPr txBox="1"/>
          <p:nvPr/>
        </p:nvSpPr>
        <p:spPr>
          <a:xfrm>
            <a:off x="5583937" y="3657601"/>
            <a:ext cx="5385055" cy="1323439"/>
          </a:xfrm>
          <a:prstGeom prst="rect">
            <a:avLst/>
          </a:prstGeom>
          <a:noFill/>
        </p:spPr>
        <p:txBody>
          <a:bodyPr wrap="square" rtlCol="0">
            <a:spAutoFit/>
          </a:bodyPr>
          <a:lstStyle/>
          <a:p>
            <a:r>
              <a:rPr lang="en-US" sz="8000" dirty="0">
                <a:solidFill>
                  <a:schemeClr val="bg1"/>
                </a:solidFill>
                <a:latin typeface="Roboto Black" panose="02000000000000000000" pitchFamily="2" charset="0"/>
                <a:ea typeface="Roboto Black" panose="02000000000000000000" pitchFamily="2" charset="0"/>
              </a:rPr>
              <a:t>Customers</a:t>
            </a:r>
            <a:endParaRPr lang="en-US" sz="5867" dirty="0">
              <a:solidFill>
                <a:schemeClr val="bg1"/>
              </a:solidFill>
              <a:latin typeface="Roboto Black" panose="02000000000000000000" pitchFamily="2" charset="0"/>
              <a:ea typeface="Roboto Black" panose="02000000000000000000" pitchFamily="2" charset="0"/>
            </a:endParaRPr>
          </a:p>
        </p:txBody>
      </p:sp>
      <p:pic>
        <p:nvPicPr>
          <p:cNvPr id="2" name="Picture 2" descr="Logo, company name&#10;&#10;Description automatically generated">
            <a:extLst>
              <a:ext uri="{FF2B5EF4-FFF2-40B4-BE49-F238E27FC236}">
                <a16:creationId xmlns:a16="http://schemas.microsoft.com/office/drawing/2014/main" id="{60440818-5845-BC43-6C09-BAFFB35B88CA}"/>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34493" b="32820"/>
          <a:stretch/>
        </p:blipFill>
        <p:spPr bwMode="auto">
          <a:xfrm>
            <a:off x="576144" y="546409"/>
            <a:ext cx="1319593" cy="429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5808491"/>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750"/>
                                        <p:tgtEl>
                                          <p:spTgt spid="3"/>
                                        </p:tgtEl>
                                      </p:cBhvr>
                                    </p:animEffect>
                                  </p:childTnLst>
                                </p:cTn>
                              </p:par>
                            </p:childTnLst>
                          </p:cTn>
                        </p:par>
                        <p:par>
                          <p:cTn id="8" fill="hold">
                            <p:stCondLst>
                              <p:cond delay="750"/>
                            </p:stCondLst>
                            <p:childTnLst>
                              <p:par>
                                <p:cTn id="9" presetID="10"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TextBox 10"/>
          <p:cNvSpPr txBox="1"/>
          <p:nvPr/>
        </p:nvSpPr>
        <p:spPr>
          <a:xfrm>
            <a:off x="969768" y="2811061"/>
            <a:ext cx="4258817" cy="814197"/>
          </a:xfrm>
          <a:prstGeom prst="rect">
            <a:avLst/>
          </a:prstGeom>
          <a:noFill/>
        </p:spPr>
        <p:txBody>
          <a:bodyPr wrap="square" lIns="0" tIns="0" rIns="0" bIns="0" rtlCol="0">
            <a:spAutoFit/>
          </a:bodyPr>
          <a:lstStyle/>
          <a:p>
            <a:pPr>
              <a:lnSpc>
                <a:spcPct val="150000"/>
              </a:lnSpc>
              <a:spcAft>
                <a:spcPts val="1600"/>
              </a:spcAft>
            </a:pPr>
            <a:r>
              <a:rPr lang="en-US" sz="1867" b="1" cap="all" spc="27" dirty="0">
                <a:solidFill>
                  <a:schemeClr val="accent1"/>
                </a:solidFill>
                <a:latin typeface="+mj-lt"/>
              </a:rPr>
              <a:t>Customer Relationship Management</a:t>
            </a:r>
          </a:p>
        </p:txBody>
      </p:sp>
      <p:sp>
        <p:nvSpPr>
          <p:cNvPr id="12" name="TextBox 11"/>
          <p:cNvSpPr txBox="1"/>
          <p:nvPr/>
        </p:nvSpPr>
        <p:spPr>
          <a:xfrm>
            <a:off x="969768" y="3793085"/>
            <a:ext cx="4624577" cy="2326214"/>
          </a:xfrm>
          <a:prstGeom prst="rect">
            <a:avLst/>
          </a:prstGeom>
          <a:noFill/>
        </p:spPr>
        <p:txBody>
          <a:bodyPr wrap="square" lIns="0" tIns="0" rIns="0" bIns="0" rtlCol="0">
            <a:spAutoFit/>
          </a:bodyPr>
          <a:lstStyle/>
          <a:p>
            <a:pPr>
              <a:lnSpc>
                <a:spcPct val="150000"/>
              </a:lnSpc>
              <a:spcAft>
                <a:spcPts val="1600"/>
              </a:spcAft>
            </a:pPr>
            <a:r>
              <a:rPr lang="en-US" sz="1467" dirty="0">
                <a:solidFill>
                  <a:schemeClr val="accent1"/>
                </a:solidFill>
              </a:rPr>
              <a:t>NetSuite CRM provides a 360-degree look at customers. Sales force automation technologies help expedite the lead-to-cash process by managing information, quotes, and sales. Forecasting tools use data from past sales to forecast future sales more. Customer service data, like sales history and active support cases, is also merged into the CRM application.</a:t>
            </a:r>
          </a:p>
        </p:txBody>
      </p:sp>
      <p:sp>
        <p:nvSpPr>
          <p:cNvPr id="28" name="Rectangle 27"/>
          <p:cNvSpPr/>
          <p:nvPr/>
        </p:nvSpPr>
        <p:spPr>
          <a:xfrm>
            <a:off x="215591" y="250950"/>
            <a:ext cx="5768898" cy="6364225"/>
          </a:xfrm>
          <a:prstGeom prst="rect">
            <a:avLst/>
          </a:prstGeom>
          <a:noFill/>
          <a:ln w="127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1"/>
              </a:solidFill>
            </a:endParaRPr>
          </a:p>
        </p:txBody>
      </p:sp>
      <p:sp>
        <p:nvSpPr>
          <p:cNvPr id="14" name="TextBox 13">
            <a:extLst>
              <a:ext uri="{FF2B5EF4-FFF2-40B4-BE49-F238E27FC236}">
                <a16:creationId xmlns:a16="http://schemas.microsoft.com/office/drawing/2014/main" id="{159215C9-2307-5B39-AC8C-A76BED33054E}"/>
              </a:ext>
            </a:extLst>
          </p:cNvPr>
          <p:cNvSpPr txBox="1"/>
          <p:nvPr/>
        </p:nvSpPr>
        <p:spPr>
          <a:xfrm>
            <a:off x="6686134" y="2806997"/>
            <a:ext cx="4258817" cy="383182"/>
          </a:xfrm>
          <a:prstGeom prst="rect">
            <a:avLst/>
          </a:prstGeom>
          <a:noFill/>
        </p:spPr>
        <p:txBody>
          <a:bodyPr wrap="square" lIns="0" tIns="0" rIns="0" bIns="0" rtlCol="0">
            <a:spAutoFit/>
          </a:bodyPr>
          <a:lstStyle/>
          <a:p>
            <a:pPr>
              <a:lnSpc>
                <a:spcPct val="150000"/>
              </a:lnSpc>
              <a:spcAft>
                <a:spcPts val="1600"/>
              </a:spcAft>
            </a:pPr>
            <a:r>
              <a:rPr lang="en-US" sz="1867" b="1" cap="all" spc="27" dirty="0">
                <a:solidFill>
                  <a:schemeClr val="accent1"/>
                </a:solidFill>
                <a:latin typeface="+mj-lt"/>
              </a:rPr>
              <a:t>Commerce</a:t>
            </a:r>
          </a:p>
        </p:txBody>
      </p:sp>
      <p:sp>
        <p:nvSpPr>
          <p:cNvPr id="19" name="TextBox 18">
            <a:extLst>
              <a:ext uri="{FF2B5EF4-FFF2-40B4-BE49-F238E27FC236}">
                <a16:creationId xmlns:a16="http://schemas.microsoft.com/office/drawing/2014/main" id="{2C5278A9-A62B-7680-5B19-CD1AEE97F816}"/>
              </a:ext>
            </a:extLst>
          </p:cNvPr>
          <p:cNvSpPr txBox="1"/>
          <p:nvPr/>
        </p:nvSpPr>
        <p:spPr>
          <a:xfrm>
            <a:off x="6686134" y="3667822"/>
            <a:ext cx="5170470" cy="2333203"/>
          </a:xfrm>
          <a:prstGeom prst="rect">
            <a:avLst/>
          </a:prstGeom>
          <a:noFill/>
        </p:spPr>
        <p:txBody>
          <a:bodyPr wrap="square" lIns="0" tIns="0" rIns="0" bIns="0" rtlCol="0">
            <a:spAutoFit/>
          </a:bodyPr>
          <a:lstStyle/>
          <a:p>
            <a:pPr>
              <a:lnSpc>
                <a:spcPct val="150000"/>
              </a:lnSpc>
              <a:spcAft>
                <a:spcPts val="1600"/>
              </a:spcAft>
            </a:pPr>
            <a:r>
              <a:rPr lang="en-US" sz="1467" dirty="0">
                <a:solidFill>
                  <a:schemeClr val="accent1"/>
                </a:solidFill>
              </a:rPr>
              <a:t>NetSuite SuiteCommerce allows businesses to create outstanding omnichannel shopping experiences. The application provides companies with a platform for creating mobile-friendly ecommerce sites with simple tools. Multi-channel, multi-location businesses can unite SuiteCommerce with the SuiteCommerce Instore point-of-sale application to integrate all transactions and visits into one ecosystem.</a:t>
            </a:r>
          </a:p>
        </p:txBody>
      </p:sp>
      <p:sp>
        <p:nvSpPr>
          <p:cNvPr id="29" name="Rectangle 28">
            <a:extLst>
              <a:ext uri="{FF2B5EF4-FFF2-40B4-BE49-F238E27FC236}">
                <a16:creationId xmlns:a16="http://schemas.microsoft.com/office/drawing/2014/main" id="{A0C822B2-72D3-9AD2-C033-FA8CEC1A3744}"/>
              </a:ext>
            </a:extLst>
          </p:cNvPr>
          <p:cNvSpPr/>
          <p:nvPr/>
        </p:nvSpPr>
        <p:spPr>
          <a:xfrm>
            <a:off x="6249967" y="246888"/>
            <a:ext cx="5726443" cy="6364224"/>
          </a:xfrm>
          <a:prstGeom prst="rect">
            <a:avLst/>
          </a:prstGeom>
          <a:noFill/>
          <a:ln w="127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1"/>
              </a:solidFill>
            </a:endParaRPr>
          </a:p>
        </p:txBody>
      </p:sp>
      <p:pic>
        <p:nvPicPr>
          <p:cNvPr id="1026" name="Picture 2">
            <a:extLst>
              <a:ext uri="{FF2B5EF4-FFF2-40B4-BE49-F238E27FC236}">
                <a16:creationId xmlns:a16="http://schemas.microsoft.com/office/drawing/2014/main" id="{7B1FCB0E-C757-774C-7F20-429A848FA589}"/>
              </a:ext>
            </a:extLst>
          </p:cNvPr>
          <p:cNvPicPr>
            <a:picLocks noGrp="1" noChangeAspect="1" noChangeArrowheads="1"/>
          </p:cNvPicPr>
          <p:nvPr>
            <p:ph type="pic" sz="quarter" idx="14"/>
          </p:nvPr>
        </p:nvPicPr>
        <p:blipFill>
          <a:blip r:embed="rId3">
            <a:extLst>
              <a:ext uri="{28A0092B-C50C-407E-A947-70E740481C1C}">
                <a14:useLocalDpi xmlns:a14="http://schemas.microsoft.com/office/drawing/2010/main" val="0"/>
              </a:ext>
            </a:extLst>
          </a:blip>
          <a:srcRect t="11553" b="11553"/>
          <a:stretch>
            <a:fillRect/>
          </a:stretch>
        </p:blipFill>
        <p:spPr bwMode="auto">
          <a:xfrm>
            <a:off x="969963" y="576263"/>
            <a:ext cx="3536950" cy="181133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FE03C541-4167-C36A-BA8D-427736E03AB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86134" y="572821"/>
            <a:ext cx="3537145" cy="18113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7669251"/>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fade">
                                      <p:cBhvr>
                                        <p:cTn id="19" dur="500"/>
                                        <p:tgtEl>
                                          <p:spTgt spid="29"/>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left)">
                                      <p:cBhvr>
                                        <p:cTn id="23" dur="500"/>
                                        <p:tgtEl>
                                          <p:spTgt spid="14"/>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28" grpId="0" animBg="1"/>
      <p:bldP spid="14" grpId="0"/>
      <p:bldP spid="19" grpId="0"/>
      <p:bldP spid="29" grpId="0" animBg="1"/>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reeform 23"/>
          <p:cNvSpPr>
            <a:spLocks/>
          </p:cNvSpPr>
          <p:nvPr/>
        </p:nvSpPr>
        <p:spPr bwMode="auto">
          <a:xfrm>
            <a:off x="0" y="0"/>
            <a:ext cx="12192000" cy="6858000"/>
          </a:xfrm>
          <a:custGeom>
            <a:avLst/>
            <a:gdLst>
              <a:gd name="T0" fmla="*/ 0 w 2720"/>
              <a:gd name="T1" fmla="*/ 2996 h 2996"/>
              <a:gd name="T2" fmla="*/ 2720 w 2720"/>
              <a:gd name="T3" fmla="*/ 2996 h 2996"/>
              <a:gd name="T4" fmla="*/ 2720 w 2720"/>
              <a:gd name="T5" fmla="*/ 0 h 2996"/>
              <a:gd name="T6" fmla="*/ 1080 w 2720"/>
              <a:gd name="T7" fmla="*/ 0 h 2996"/>
              <a:gd name="T8" fmla="*/ 0 w 2720"/>
              <a:gd name="T9" fmla="*/ 2996 h 2996"/>
            </a:gdLst>
            <a:ahLst/>
            <a:cxnLst>
              <a:cxn ang="0">
                <a:pos x="T0" y="T1"/>
              </a:cxn>
              <a:cxn ang="0">
                <a:pos x="T2" y="T3"/>
              </a:cxn>
              <a:cxn ang="0">
                <a:pos x="T4" y="T5"/>
              </a:cxn>
              <a:cxn ang="0">
                <a:pos x="T6" y="T7"/>
              </a:cxn>
              <a:cxn ang="0">
                <a:pos x="T8" y="T9"/>
              </a:cxn>
            </a:cxnLst>
            <a:rect l="0" t="0" r="r" b="b"/>
            <a:pathLst>
              <a:path w="2720" h="2996">
                <a:moveTo>
                  <a:pt x="0" y="2996"/>
                </a:moveTo>
                <a:lnTo>
                  <a:pt x="2720" y="2996"/>
                </a:lnTo>
                <a:lnTo>
                  <a:pt x="2720" y="0"/>
                </a:lnTo>
                <a:lnTo>
                  <a:pt x="1080" y="0"/>
                </a:lnTo>
                <a:lnTo>
                  <a:pt x="0" y="2996"/>
                </a:lnTo>
                <a:close/>
              </a:path>
            </a:pathLst>
          </a:custGeom>
          <a:solidFill>
            <a:schemeClr val="accent1"/>
          </a:solidFill>
          <a:ln w="1588" cap="flat">
            <a:noFill/>
            <a:prstDash val="solid"/>
            <a:miter lim="800000"/>
            <a:headEnd/>
            <a:tailEnd/>
          </a:ln>
        </p:spPr>
        <p:txBody>
          <a:bodyPr vert="horz" wrap="square" lIns="121920" tIns="60960" rIns="121920" bIns="60960" numCol="1" anchor="t" anchorCtr="0" compatLnSpc="1">
            <a:prstTxWarp prst="textNoShape">
              <a:avLst/>
            </a:prstTxWarp>
          </a:bodyPr>
          <a:lstStyle/>
          <a:p>
            <a:pPr algn="ctr"/>
            <a:endParaRPr lang="en-US" sz="2400" dirty="0"/>
          </a:p>
        </p:txBody>
      </p:sp>
      <p:cxnSp>
        <p:nvCxnSpPr>
          <p:cNvPr id="13" name="Straight Connector 12"/>
          <p:cNvCxnSpPr>
            <a:cxnSpLocks/>
          </p:cNvCxnSpPr>
          <p:nvPr/>
        </p:nvCxnSpPr>
        <p:spPr>
          <a:xfrm>
            <a:off x="5844485" y="5075961"/>
            <a:ext cx="73152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29B28AD-51D0-CC4F-AD37-3400A3FF7A21}"/>
              </a:ext>
            </a:extLst>
          </p:cNvPr>
          <p:cNvSpPr txBox="1"/>
          <p:nvPr/>
        </p:nvSpPr>
        <p:spPr>
          <a:xfrm>
            <a:off x="5599698" y="2787070"/>
            <a:ext cx="5306195" cy="2123658"/>
          </a:xfrm>
          <a:prstGeom prst="rect">
            <a:avLst/>
          </a:prstGeom>
          <a:noFill/>
        </p:spPr>
        <p:txBody>
          <a:bodyPr wrap="square" rtlCol="0">
            <a:spAutoFit/>
          </a:bodyPr>
          <a:lstStyle/>
          <a:p>
            <a:r>
              <a:rPr lang="en-US" sz="6600" dirty="0">
                <a:solidFill>
                  <a:schemeClr val="bg1"/>
                </a:solidFill>
                <a:latin typeface="Roboto Black" panose="02000000000000000000" pitchFamily="2" charset="0"/>
                <a:ea typeface="Roboto Black" panose="02000000000000000000" pitchFamily="2" charset="0"/>
              </a:rPr>
              <a:t>Additional Capabilities</a:t>
            </a:r>
            <a:endParaRPr lang="en-US" sz="4800" dirty="0">
              <a:solidFill>
                <a:schemeClr val="bg1"/>
              </a:solidFill>
              <a:latin typeface="Roboto Black" panose="02000000000000000000" pitchFamily="2" charset="0"/>
              <a:ea typeface="Roboto Black" panose="02000000000000000000" pitchFamily="2" charset="0"/>
            </a:endParaRPr>
          </a:p>
        </p:txBody>
      </p:sp>
      <p:pic>
        <p:nvPicPr>
          <p:cNvPr id="4" name="Picture 2" descr="Logo, company name&#10;&#10;Description automatically generated">
            <a:extLst>
              <a:ext uri="{FF2B5EF4-FFF2-40B4-BE49-F238E27FC236}">
                <a16:creationId xmlns:a16="http://schemas.microsoft.com/office/drawing/2014/main" id="{9B8323BB-BFAD-8B0F-50F0-01CFBFA1209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34493" b="32820"/>
          <a:stretch/>
        </p:blipFill>
        <p:spPr bwMode="auto">
          <a:xfrm>
            <a:off x="453480" y="724829"/>
            <a:ext cx="1319593" cy="429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5250000"/>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750"/>
                                        <p:tgtEl>
                                          <p:spTgt spid="3"/>
                                        </p:tgtEl>
                                      </p:cBhvr>
                                    </p:animEffect>
                                  </p:childTnLst>
                                </p:cTn>
                              </p:par>
                            </p:childTnLst>
                          </p:cTn>
                        </p:par>
                        <p:par>
                          <p:cTn id="8" fill="hold">
                            <p:stCondLst>
                              <p:cond delay="750"/>
                            </p:stCondLst>
                            <p:childTnLst>
                              <p:par>
                                <p:cTn id="9" presetID="10"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p:cNvSpPr txBox="1"/>
          <p:nvPr/>
        </p:nvSpPr>
        <p:spPr>
          <a:xfrm>
            <a:off x="899662" y="2606517"/>
            <a:ext cx="2514176" cy="205184"/>
          </a:xfrm>
          <a:prstGeom prst="rect">
            <a:avLst/>
          </a:prstGeom>
          <a:noFill/>
        </p:spPr>
        <p:txBody>
          <a:bodyPr wrap="square" lIns="0" tIns="0" rIns="0" bIns="0" rtlCol="0">
            <a:spAutoFit/>
          </a:bodyPr>
          <a:lstStyle/>
          <a:p>
            <a:pPr algn="ctr">
              <a:lnSpc>
                <a:spcPts val="1600"/>
              </a:lnSpc>
              <a:spcAft>
                <a:spcPts val="1600"/>
              </a:spcAft>
            </a:pPr>
            <a:r>
              <a:rPr lang="en-US" b="1" cap="all" spc="27" dirty="0">
                <a:solidFill>
                  <a:schemeClr val="accent1">
                    <a:lumMod val="60000"/>
                    <a:lumOff val="40000"/>
                  </a:schemeClr>
                </a:solidFill>
                <a:latin typeface="Lato" panose="020F0502020204030203" pitchFamily="34" charset="0"/>
              </a:rPr>
              <a:t>SuiteApps</a:t>
            </a:r>
          </a:p>
        </p:txBody>
      </p:sp>
      <p:sp>
        <p:nvSpPr>
          <p:cNvPr id="7" name="Oval 6"/>
          <p:cNvSpPr/>
          <p:nvPr/>
        </p:nvSpPr>
        <p:spPr>
          <a:xfrm>
            <a:off x="1618615" y="1162288"/>
            <a:ext cx="1103064" cy="1103064"/>
          </a:xfrm>
          <a:prstGeom prst="ellipse">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TextBox 12"/>
          <p:cNvSpPr txBox="1"/>
          <p:nvPr/>
        </p:nvSpPr>
        <p:spPr>
          <a:xfrm>
            <a:off x="702389" y="3587599"/>
            <a:ext cx="3036177" cy="2421240"/>
          </a:xfrm>
          <a:prstGeom prst="rect">
            <a:avLst/>
          </a:prstGeom>
          <a:noFill/>
        </p:spPr>
        <p:txBody>
          <a:bodyPr wrap="square" lIns="0" tIns="0" rIns="0" bIns="0" rtlCol="0">
            <a:spAutoFit/>
          </a:bodyPr>
          <a:lstStyle/>
          <a:p>
            <a:pPr algn="ctr">
              <a:lnSpc>
                <a:spcPct val="150000"/>
              </a:lnSpc>
              <a:spcAft>
                <a:spcPts val="1600"/>
              </a:spcAft>
            </a:pPr>
            <a:r>
              <a:rPr lang="en-US" sz="1333" dirty="0">
                <a:solidFill>
                  <a:schemeClr val="accent1">
                    <a:lumMod val="60000"/>
                    <a:lumOff val="40000"/>
                  </a:schemeClr>
                </a:solidFill>
                <a:latin typeface="Lato" panose="020F0502020204030203" pitchFamily="34" charset="0"/>
              </a:rPr>
              <a:t>Having access to extensive collections of apps developed by Oracle NetSuite and partners that provide additional functionality or integrations with other SaaS solutions is one of SuiteApps. NetSuite SuiteApps are available in virtually any business sector, and most run inside NetSuite.</a:t>
            </a:r>
          </a:p>
        </p:txBody>
      </p:sp>
      <p:cxnSp>
        <p:nvCxnSpPr>
          <p:cNvPr id="19" name="Straight Connector 18"/>
          <p:cNvCxnSpPr/>
          <p:nvPr/>
        </p:nvCxnSpPr>
        <p:spPr>
          <a:xfrm>
            <a:off x="899661" y="3429000"/>
            <a:ext cx="2641635" cy="0"/>
          </a:xfrm>
          <a:prstGeom prst="line">
            <a:avLst/>
          </a:prstGeom>
          <a:ln w="127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8163178" y="2423551"/>
            <a:ext cx="3036177" cy="776303"/>
          </a:xfrm>
          <a:prstGeom prst="rect">
            <a:avLst/>
          </a:prstGeom>
          <a:noFill/>
        </p:spPr>
        <p:txBody>
          <a:bodyPr wrap="square" lIns="0" tIns="0" rIns="0" bIns="0" rtlCol="0" anchor="ctr">
            <a:spAutoFit/>
          </a:bodyPr>
          <a:lstStyle/>
          <a:p>
            <a:pPr algn="ctr">
              <a:lnSpc>
                <a:spcPct val="150000"/>
              </a:lnSpc>
              <a:spcAft>
                <a:spcPts val="1600"/>
              </a:spcAft>
            </a:pPr>
            <a:r>
              <a:rPr lang="en-US" b="1" cap="all" spc="27" dirty="0">
                <a:solidFill>
                  <a:schemeClr val="accent1">
                    <a:lumMod val="60000"/>
                    <a:lumOff val="40000"/>
                  </a:schemeClr>
                </a:solidFill>
                <a:latin typeface="Lato" panose="020F0502020204030203" pitchFamily="34" charset="0"/>
              </a:rPr>
              <a:t>Professional Services Automation</a:t>
            </a:r>
          </a:p>
        </p:txBody>
      </p:sp>
      <p:cxnSp>
        <p:nvCxnSpPr>
          <p:cNvPr id="29" name="Straight Connector 28"/>
          <p:cNvCxnSpPr/>
          <p:nvPr/>
        </p:nvCxnSpPr>
        <p:spPr>
          <a:xfrm>
            <a:off x="8290637" y="3429000"/>
            <a:ext cx="2641635" cy="0"/>
          </a:xfrm>
          <a:prstGeom prst="line">
            <a:avLst/>
          </a:prstGeom>
          <a:ln w="127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1" name="Oval 30"/>
          <p:cNvSpPr/>
          <p:nvPr/>
        </p:nvSpPr>
        <p:spPr>
          <a:xfrm>
            <a:off x="8973496" y="1162288"/>
            <a:ext cx="1103064" cy="1103064"/>
          </a:xfrm>
          <a:prstGeom prst="ellipse">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TextBox 33"/>
          <p:cNvSpPr txBox="1"/>
          <p:nvPr/>
        </p:nvSpPr>
        <p:spPr>
          <a:xfrm>
            <a:off x="4595149" y="2606517"/>
            <a:ext cx="2514176" cy="205184"/>
          </a:xfrm>
          <a:prstGeom prst="rect">
            <a:avLst/>
          </a:prstGeom>
          <a:noFill/>
        </p:spPr>
        <p:txBody>
          <a:bodyPr wrap="square" lIns="0" tIns="0" rIns="0" bIns="0" rtlCol="0">
            <a:spAutoFit/>
          </a:bodyPr>
          <a:lstStyle/>
          <a:p>
            <a:pPr algn="ctr">
              <a:lnSpc>
                <a:spcPts val="1600"/>
              </a:lnSpc>
              <a:spcAft>
                <a:spcPts val="1600"/>
              </a:spcAft>
            </a:pPr>
            <a:r>
              <a:rPr lang="en-US" b="1" cap="all" spc="27" dirty="0">
                <a:solidFill>
                  <a:schemeClr val="accent1">
                    <a:lumMod val="60000"/>
                    <a:lumOff val="40000"/>
                  </a:schemeClr>
                </a:solidFill>
                <a:latin typeface="Lato" panose="020F0502020204030203" pitchFamily="34" charset="0"/>
              </a:rPr>
              <a:t>Payroll</a:t>
            </a:r>
          </a:p>
        </p:txBody>
      </p:sp>
      <p:cxnSp>
        <p:nvCxnSpPr>
          <p:cNvPr id="42" name="Straight Connector 41"/>
          <p:cNvCxnSpPr/>
          <p:nvPr/>
        </p:nvCxnSpPr>
        <p:spPr>
          <a:xfrm>
            <a:off x="4595149" y="3429000"/>
            <a:ext cx="2641635" cy="0"/>
          </a:xfrm>
          <a:prstGeom prst="line">
            <a:avLst/>
          </a:prstGeom>
          <a:ln w="127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44" name="Oval 43"/>
          <p:cNvSpPr/>
          <p:nvPr/>
        </p:nvSpPr>
        <p:spPr>
          <a:xfrm>
            <a:off x="5314103" y="1162288"/>
            <a:ext cx="1103064" cy="1103064"/>
          </a:xfrm>
          <a:prstGeom prst="ellipse">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TextBox 19">
            <a:extLst>
              <a:ext uri="{FF2B5EF4-FFF2-40B4-BE49-F238E27FC236}">
                <a16:creationId xmlns:a16="http://schemas.microsoft.com/office/drawing/2014/main" id="{894BBA0F-804B-8CC0-E523-01D767895A85}"/>
              </a:ext>
            </a:extLst>
          </p:cNvPr>
          <p:cNvSpPr txBox="1"/>
          <p:nvPr/>
        </p:nvSpPr>
        <p:spPr>
          <a:xfrm>
            <a:off x="4397877" y="3611423"/>
            <a:ext cx="3036177" cy="2421240"/>
          </a:xfrm>
          <a:prstGeom prst="rect">
            <a:avLst/>
          </a:prstGeom>
          <a:noFill/>
        </p:spPr>
        <p:txBody>
          <a:bodyPr wrap="square" lIns="0" tIns="0" rIns="0" bIns="0" rtlCol="0">
            <a:spAutoFit/>
          </a:bodyPr>
          <a:lstStyle/>
          <a:p>
            <a:pPr algn="ctr">
              <a:lnSpc>
                <a:spcPct val="150000"/>
              </a:lnSpc>
              <a:spcAft>
                <a:spcPts val="1600"/>
              </a:spcAft>
            </a:pPr>
            <a:r>
              <a:rPr lang="en-US" sz="1333" dirty="0">
                <a:solidFill>
                  <a:schemeClr val="accent1">
                    <a:lumMod val="60000"/>
                    <a:lumOff val="40000"/>
                  </a:schemeClr>
                </a:solidFill>
                <a:latin typeface="Lato" panose="020F0502020204030203" pitchFamily="34" charset="0"/>
              </a:rPr>
              <a:t>NetSuite Payroll processes paychecks, adjusting earnings, deductions, taxes, bonuses, and paid time off to account for federal tax disparities. Businesses can pay employees directly or print checks, file payroll taxes, and create W-2s and 1099s for employees using the module.</a:t>
            </a:r>
          </a:p>
        </p:txBody>
      </p:sp>
      <p:sp>
        <p:nvSpPr>
          <p:cNvPr id="35" name="TextBox 34">
            <a:extLst>
              <a:ext uri="{FF2B5EF4-FFF2-40B4-BE49-F238E27FC236}">
                <a16:creationId xmlns:a16="http://schemas.microsoft.com/office/drawing/2014/main" id="{383973A5-CAEA-A23B-8308-6723129EE73A}"/>
              </a:ext>
            </a:extLst>
          </p:cNvPr>
          <p:cNvSpPr txBox="1"/>
          <p:nvPr/>
        </p:nvSpPr>
        <p:spPr>
          <a:xfrm>
            <a:off x="8228417" y="3582185"/>
            <a:ext cx="3036177" cy="2113527"/>
          </a:xfrm>
          <a:prstGeom prst="rect">
            <a:avLst/>
          </a:prstGeom>
          <a:noFill/>
        </p:spPr>
        <p:txBody>
          <a:bodyPr wrap="square" lIns="0" tIns="0" rIns="0" bIns="0" rtlCol="0">
            <a:spAutoFit/>
          </a:bodyPr>
          <a:lstStyle/>
          <a:p>
            <a:pPr algn="ctr">
              <a:lnSpc>
                <a:spcPct val="150000"/>
              </a:lnSpc>
              <a:spcAft>
                <a:spcPts val="1600"/>
              </a:spcAft>
            </a:pPr>
            <a:r>
              <a:rPr lang="en-US" sz="1333" dirty="0">
                <a:solidFill>
                  <a:schemeClr val="accent1">
                    <a:lumMod val="60000"/>
                    <a:lumOff val="40000"/>
                  </a:schemeClr>
                </a:solidFill>
                <a:latin typeface="Lato" panose="020F0502020204030203" pitchFamily="34" charset="0"/>
              </a:rPr>
              <a:t>NetSuite PSA solutions are geared toward services companies or service divisions within product companies. This system provides project and resource management, billing, time and expense management, and project accounting services.</a:t>
            </a:r>
          </a:p>
        </p:txBody>
      </p:sp>
      <p:pic>
        <p:nvPicPr>
          <p:cNvPr id="2" name="Picture 2" descr="Logo, company name&#10;&#10;Description automatically generated">
            <a:extLst>
              <a:ext uri="{FF2B5EF4-FFF2-40B4-BE49-F238E27FC236}">
                <a16:creationId xmlns:a16="http://schemas.microsoft.com/office/drawing/2014/main" id="{C672BD8B-B4AD-6BC2-4432-4F2FA0F1D380}"/>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34493" b="32820"/>
          <a:stretch/>
        </p:blipFill>
        <p:spPr bwMode="auto">
          <a:xfrm>
            <a:off x="299022" y="210100"/>
            <a:ext cx="1319593" cy="429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900617"/>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500"/>
                                        <p:tgtEl>
                                          <p:spTgt spid="1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fade">
                                      <p:cBhvr>
                                        <p:cTn id="15" dur="500"/>
                                        <p:tgtEl>
                                          <p:spTgt spid="34"/>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fade">
                                      <p:cBhvr>
                                        <p:cTn id="19" dur="500"/>
                                        <p:tgtEl>
                                          <p:spTgt spid="42"/>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500"/>
                                        <p:tgtEl>
                                          <p:spTgt spid="21"/>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1" grpId="0"/>
      <p:bldP spid="34" grpId="0"/>
    </p:bld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p:cNvSpPr txBox="1"/>
          <p:nvPr/>
        </p:nvSpPr>
        <p:spPr>
          <a:xfrm>
            <a:off x="1992034" y="2404313"/>
            <a:ext cx="2514176" cy="205184"/>
          </a:xfrm>
          <a:prstGeom prst="rect">
            <a:avLst/>
          </a:prstGeom>
          <a:noFill/>
        </p:spPr>
        <p:txBody>
          <a:bodyPr wrap="square" lIns="0" tIns="0" rIns="0" bIns="0" rtlCol="0">
            <a:spAutoFit/>
          </a:bodyPr>
          <a:lstStyle/>
          <a:p>
            <a:pPr algn="ctr">
              <a:lnSpc>
                <a:spcPts val="1600"/>
              </a:lnSpc>
              <a:spcAft>
                <a:spcPts val="1600"/>
              </a:spcAft>
            </a:pPr>
            <a:r>
              <a:rPr lang="en-US" sz="1867" b="1" cap="all" spc="27" dirty="0">
                <a:solidFill>
                  <a:schemeClr val="accent1">
                    <a:lumMod val="60000"/>
                    <a:lumOff val="40000"/>
                  </a:schemeClr>
                </a:solidFill>
                <a:latin typeface="Lato" panose="020F0502020204030203" pitchFamily="34" charset="0"/>
              </a:rPr>
              <a:t>Human Resources</a:t>
            </a:r>
          </a:p>
        </p:txBody>
      </p:sp>
      <p:sp>
        <p:nvSpPr>
          <p:cNvPr id="7" name="Oval 6"/>
          <p:cNvSpPr/>
          <p:nvPr/>
        </p:nvSpPr>
        <p:spPr>
          <a:xfrm>
            <a:off x="2697589" y="1112577"/>
            <a:ext cx="1103064" cy="1103064"/>
          </a:xfrm>
          <a:prstGeom prst="ellipse">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TextBox 12"/>
          <p:cNvSpPr txBox="1"/>
          <p:nvPr/>
        </p:nvSpPr>
        <p:spPr>
          <a:xfrm>
            <a:off x="1369511" y="3294422"/>
            <a:ext cx="3759219" cy="2728952"/>
          </a:xfrm>
          <a:prstGeom prst="rect">
            <a:avLst/>
          </a:prstGeom>
          <a:noFill/>
        </p:spPr>
        <p:txBody>
          <a:bodyPr wrap="square" lIns="0" tIns="0" rIns="0" bIns="0" rtlCol="0">
            <a:spAutoFit/>
          </a:bodyPr>
          <a:lstStyle/>
          <a:p>
            <a:pPr algn="ctr">
              <a:lnSpc>
                <a:spcPct val="150000"/>
              </a:lnSpc>
              <a:spcAft>
                <a:spcPts val="1600"/>
              </a:spcAft>
            </a:pPr>
            <a:r>
              <a:rPr lang="en-US" sz="1333" dirty="0">
                <a:solidFill>
                  <a:schemeClr val="accent1">
                    <a:lumMod val="60000"/>
                    <a:lumOff val="40000"/>
                  </a:schemeClr>
                </a:solidFill>
                <a:latin typeface="Lato" panose="020F0502020204030203" pitchFamily="34" charset="0"/>
              </a:rPr>
              <a:t>NetSuite's HR system, SuitePeople, uses human resources data throughout the suite. This solution stores personnel information aids new hires in joining, keeps track of promotions and cash pay changes, and assists employees with requesting time off. Employees may view directories and organization charts using self-service tools, and managers may review performance with their supervisors.</a:t>
            </a:r>
          </a:p>
        </p:txBody>
      </p:sp>
      <p:cxnSp>
        <p:nvCxnSpPr>
          <p:cNvPr id="19" name="Straight Connector 18"/>
          <p:cNvCxnSpPr/>
          <p:nvPr/>
        </p:nvCxnSpPr>
        <p:spPr>
          <a:xfrm>
            <a:off x="1928304" y="2972881"/>
            <a:ext cx="2641635" cy="0"/>
          </a:xfrm>
          <a:prstGeom prst="line">
            <a:avLst/>
          </a:prstGeom>
          <a:ln w="127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7043963" y="2404313"/>
            <a:ext cx="2514176" cy="205184"/>
          </a:xfrm>
          <a:prstGeom prst="rect">
            <a:avLst/>
          </a:prstGeom>
          <a:noFill/>
        </p:spPr>
        <p:txBody>
          <a:bodyPr wrap="square" lIns="0" tIns="0" rIns="0" bIns="0" rtlCol="0">
            <a:spAutoFit/>
          </a:bodyPr>
          <a:lstStyle/>
          <a:p>
            <a:pPr algn="ctr">
              <a:lnSpc>
                <a:spcPts val="1600"/>
              </a:lnSpc>
              <a:spcAft>
                <a:spcPts val="1600"/>
              </a:spcAft>
            </a:pPr>
            <a:r>
              <a:rPr lang="en-US" sz="1867" b="1" cap="all" spc="27" dirty="0">
                <a:solidFill>
                  <a:schemeClr val="accent1">
                    <a:lumMod val="60000"/>
                    <a:lumOff val="40000"/>
                  </a:schemeClr>
                </a:solidFill>
                <a:latin typeface="Lato" panose="020F0502020204030203" pitchFamily="34" charset="0"/>
              </a:rPr>
              <a:t>Analytics</a:t>
            </a:r>
          </a:p>
        </p:txBody>
      </p:sp>
      <p:cxnSp>
        <p:nvCxnSpPr>
          <p:cNvPr id="42" name="Straight Connector 41"/>
          <p:cNvCxnSpPr/>
          <p:nvPr/>
        </p:nvCxnSpPr>
        <p:spPr>
          <a:xfrm>
            <a:off x="6916504" y="2972881"/>
            <a:ext cx="2641635" cy="0"/>
          </a:xfrm>
          <a:prstGeom prst="line">
            <a:avLst/>
          </a:prstGeom>
          <a:ln w="127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44" name="Oval 43"/>
          <p:cNvSpPr/>
          <p:nvPr/>
        </p:nvSpPr>
        <p:spPr>
          <a:xfrm>
            <a:off x="7685790" y="1112577"/>
            <a:ext cx="1103064" cy="1103064"/>
          </a:xfrm>
          <a:prstGeom prst="ellipse">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TextBox 19">
            <a:extLst>
              <a:ext uri="{FF2B5EF4-FFF2-40B4-BE49-F238E27FC236}">
                <a16:creationId xmlns:a16="http://schemas.microsoft.com/office/drawing/2014/main" id="{894BBA0F-804B-8CC0-E523-01D767895A85}"/>
              </a:ext>
            </a:extLst>
          </p:cNvPr>
          <p:cNvSpPr txBox="1"/>
          <p:nvPr/>
        </p:nvSpPr>
        <p:spPr>
          <a:xfrm>
            <a:off x="6421441" y="3294422"/>
            <a:ext cx="3759219" cy="2421240"/>
          </a:xfrm>
          <a:prstGeom prst="rect">
            <a:avLst/>
          </a:prstGeom>
          <a:noFill/>
        </p:spPr>
        <p:txBody>
          <a:bodyPr wrap="square" lIns="0" tIns="0" rIns="0" bIns="0" rtlCol="0">
            <a:spAutoFit/>
          </a:bodyPr>
          <a:lstStyle/>
          <a:p>
            <a:pPr algn="ctr">
              <a:lnSpc>
                <a:spcPct val="150000"/>
              </a:lnSpc>
              <a:spcAft>
                <a:spcPts val="1600"/>
              </a:spcAft>
            </a:pPr>
            <a:r>
              <a:rPr lang="en-US" sz="1333" dirty="0">
                <a:solidFill>
                  <a:schemeClr val="accent1">
                    <a:lumMod val="60000"/>
                    <a:lumOff val="40000"/>
                  </a:schemeClr>
                </a:solidFill>
                <a:latin typeface="Lato" panose="020F0502020204030203" pitchFamily="34" charset="0"/>
              </a:rPr>
              <a:t>SuiteAnalytics utilizes all data in the NetSuite platform to provide enhanced insights, from summary to transaction levels. The SuiteAnalytics workbook enables you to construct custom filters and visualizations based on previous investigations and data. Simple drag-and-drop tools allow for quick answers to urgent questions - there are no coding or complex queries.</a:t>
            </a:r>
          </a:p>
        </p:txBody>
      </p:sp>
      <p:pic>
        <p:nvPicPr>
          <p:cNvPr id="2" name="Picture 2" descr="Logo, company name&#10;&#10;Description automatically generated">
            <a:extLst>
              <a:ext uri="{FF2B5EF4-FFF2-40B4-BE49-F238E27FC236}">
                <a16:creationId xmlns:a16="http://schemas.microsoft.com/office/drawing/2014/main" id="{3C7AAECA-A1EB-75D9-D48B-0E4D291799E6}"/>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34493" b="32820"/>
          <a:stretch/>
        </p:blipFill>
        <p:spPr bwMode="auto">
          <a:xfrm>
            <a:off x="453480" y="405600"/>
            <a:ext cx="1319593" cy="429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7791752"/>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500"/>
                                        <p:tgtEl>
                                          <p:spTgt spid="1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fade">
                                      <p:cBhvr>
                                        <p:cTn id="15" dur="500"/>
                                        <p:tgtEl>
                                          <p:spTgt spid="34"/>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fade">
                                      <p:cBhvr>
                                        <p:cTn id="19"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4" grpId="0"/>
    </p:bld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4" name="Picture 2" descr="MacBook Pro near green potted plant on table">
            <a:extLst>
              <a:ext uri="{FF2B5EF4-FFF2-40B4-BE49-F238E27FC236}">
                <a16:creationId xmlns:a16="http://schemas.microsoft.com/office/drawing/2014/main" id="{4A6A5EE8-75F1-3614-298E-C4C16F3D2A1D}"/>
              </a:ext>
            </a:extLst>
          </p:cNvPr>
          <p:cNvPicPr>
            <a:picLocks noChangeAspect="1" noChangeArrowheads="1"/>
          </p:cNvPicPr>
          <p:nvPr/>
        </p:nvPicPr>
        <p:blipFill>
          <a:blip r:embed="rId2">
            <a:alphaModFix amt="70000"/>
            <a:extLst>
              <a:ext uri="{BEBA8EAE-BF5A-486C-A8C5-ECC9F3942E4B}">
                <a14:imgProps xmlns:a14="http://schemas.microsoft.com/office/drawing/2010/main">
                  <a14:imgLayer r:embed="rId3">
                    <a14:imgEffect>
                      <a14:artisticChalkSketch/>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0" y="-216266"/>
            <a:ext cx="12191999" cy="6936058"/>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a:extLst>
              <a:ext uri="{FF2B5EF4-FFF2-40B4-BE49-F238E27FC236}">
                <a16:creationId xmlns:a16="http://schemas.microsoft.com/office/drawing/2014/main" id="{C60B754A-5641-F9A4-5CA5-4CE6EED98504}"/>
              </a:ext>
            </a:extLst>
          </p:cNvPr>
          <p:cNvGrpSpPr/>
          <p:nvPr/>
        </p:nvGrpSpPr>
        <p:grpSpPr>
          <a:xfrm>
            <a:off x="0" y="935688"/>
            <a:ext cx="8842917" cy="4632150"/>
            <a:chOff x="-1" y="707088"/>
            <a:chExt cx="8842917" cy="4632150"/>
          </a:xfrm>
        </p:grpSpPr>
        <p:sp>
          <p:nvSpPr>
            <p:cNvPr id="2" name="Rectangle 1">
              <a:extLst>
                <a:ext uri="{FF2B5EF4-FFF2-40B4-BE49-F238E27FC236}">
                  <a16:creationId xmlns:a16="http://schemas.microsoft.com/office/drawing/2014/main" id="{D439C449-2CFB-A583-33C6-F24AF9BF05B7}"/>
                </a:ext>
              </a:extLst>
            </p:cNvPr>
            <p:cNvSpPr/>
            <p:nvPr/>
          </p:nvSpPr>
          <p:spPr>
            <a:xfrm>
              <a:off x="-1" y="707088"/>
              <a:ext cx="8842917" cy="4632150"/>
            </a:xfrm>
            <a:prstGeom prst="rect">
              <a:avLst/>
            </a:prstGeom>
            <a:gradFill>
              <a:gsLst>
                <a:gs pos="86000">
                  <a:schemeClr val="bg1">
                    <a:lumMod val="75000"/>
                  </a:schemeClr>
                </a:gs>
                <a:gs pos="0">
                  <a:schemeClr val="bg2">
                    <a:alpha val="56000"/>
                    <a:lumMod val="6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583134" y="865401"/>
              <a:ext cx="7826940" cy="748282"/>
            </a:xfrm>
            <a:prstGeom prst="rect">
              <a:avLst/>
            </a:prstGeom>
            <a:noFill/>
          </p:spPr>
          <p:txBody>
            <a:bodyPr wrap="square" lIns="0" tIns="0" rIns="0" bIns="0" rtlCol="0">
              <a:spAutoFit/>
            </a:bodyPr>
            <a:lstStyle/>
            <a:p>
              <a:pPr>
                <a:lnSpc>
                  <a:spcPct val="150000"/>
                </a:lnSpc>
              </a:pPr>
              <a:r>
                <a:rPr lang="en-US" sz="3733" cap="all" spc="93" dirty="0">
                  <a:solidFill>
                    <a:schemeClr val="accent1"/>
                  </a:solidFill>
                  <a:latin typeface="Lato Black" panose="020F0A02020204030203" pitchFamily="34" charset="0"/>
                </a:rPr>
                <a:t>How Does NetSuite Work?</a:t>
              </a:r>
            </a:p>
          </p:txBody>
        </p:sp>
        <p:sp>
          <p:nvSpPr>
            <p:cNvPr id="60" name="TextBox 59"/>
            <p:cNvSpPr txBox="1"/>
            <p:nvPr/>
          </p:nvSpPr>
          <p:spPr>
            <a:xfrm>
              <a:off x="583134" y="1910218"/>
              <a:ext cx="6810125" cy="2906052"/>
            </a:xfrm>
            <a:prstGeom prst="rect">
              <a:avLst/>
            </a:prstGeom>
            <a:noFill/>
          </p:spPr>
          <p:txBody>
            <a:bodyPr wrap="square" lIns="0" tIns="0" rIns="0" bIns="0" rtlCol="0">
              <a:spAutoFit/>
            </a:bodyPr>
            <a:lstStyle/>
            <a:p>
              <a:pPr>
                <a:lnSpc>
                  <a:spcPct val="150000"/>
                </a:lnSpc>
                <a:spcAft>
                  <a:spcPts val="1600"/>
                </a:spcAft>
              </a:pPr>
              <a:r>
                <a:rPr lang="en-US" sz="1600" dirty="0">
                  <a:solidFill>
                    <a:schemeClr val="accent1"/>
                  </a:solidFill>
                  <a:latin typeface="Lato" panose="020F0502020204030203" pitchFamily="34" charset="0"/>
                </a:rPr>
                <a:t>NetSuite is a cloud pioneer and remains fully committed to that model. It does not offer on-premises options. All NetSuite solutions are delivered via the cloud in a subscription model. NetSuite was a pioneer in the cloud, and it has not been forced to change its cloud architecture. As a multi-tenant cloud solution, all customers automatically run on the same software and receive up-to-date versions. Data is protected and stored separately on the server. Everything runs on the same code because everything is connected to the same hardware.</a:t>
              </a:r>
            </a:p>
          </p:txBody>
        </p:sp>
      </p:grpSp>
      <p:pic>
        <p:nvPicPr>
          <p:cNvPr id="4" name="Picture 2" descr="Logo, company name&#10;&#10;Description automatically generated">
            <a:extLst>
              <a:ext uri="{FF2B5EF4-FFF2-40B4-BE49-F238E27FC236}">
                <a16:creationId xmlns:a16="http://schemas.microsoft.com/office/drawing/2014/main" id="{C9A70966-2B36-76A4-2563-6C6ADEAE62C5}"/>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34493" b="32820"/>
          <a:stretch/>
        </p:blipFill>
        <p:spPr bwMode="auto">
          <a:xfrm>
            <a:off x="10199646" y="5898995"/>
            <a:ext cx="1319593" cy="429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5439568"/>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50" fill="hold"/>
                                        <p:tgtEl>
                                          <p:spTgt spid="3"/>
                                        </p:tgtEl>
                                        <p:attrNameLst>
                                          <p:attrName>ppt_x</p:attrName>
                                        </p:attrNameLst>
                                      </p:cBhvr>
                                      <p:tavLst>
                                        <p:tav tm="0">
                                          <p:val>
                                            <p:strVal val="0-#ppt_w/2"/>
                                          </p:val>
                                        </p:tav>
                                        <p:tav tm="100000">
                                          <p:val>
                                            <p:strVal val="#ppt_x"/>
                                          </p:val>
                                        </p:tav>
                                      </p:tavLst>
                                    </p:anim>
                                    <p:anim calcmode="lin" valueType="num">
                                      <p:cBhvr additive="base">
                                        <p:cTn id="8" dur="25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6" name="TextBox 65">
            <a:extLst>
              <a:ext uri="{FF2B5EF4-FFF2-40B4-BE49-F238E27FC236}">
                <a16:creationId xmlns:a16="http://schemas.microsoft.com/office/drawing/2014/main" id="{E1E73B47-FB1C-478C-BBD0-87C0DC7EBDD7}"/>
              </a:ext>
            </a:extLst>
          </p:cNvPr>
          <p:cNvSpPr txBox="1"/>
          <p:nvPr/>
        </p:nvSpPr>
        <p:spPr>
          <a:xfrm>
            <a:off x="612115" y="1264238"/>
            <a:ext cx="4702387" cy="1323439"/>
          </a:xfrm>
          <a:prstGeom prst="rect">
            <a:avLst/>
          </a:prstGeom>
          <a:noFill/>
        </p:spPr>
        <p:txBody>
          <a:bodyPr wrap="square" rtlCol="0">
            <a:spAutoFit/>
          </a:bodyPr>
          <a:lstStyle/>
          <a:p>
            <a:r>
              <a:rPr lang="en-US" sz="4000" dirty="0">
                <a:solidFill>
                  <a:schemeClr val="accent1">
                    <a:lumMod val="50000"/>
                  </a:schemeClr>
                </a:solidFill>
                <a:latin typeface="Nexa Bold" panose="02000000000000000000" pitchFamily="50" charset="0"/>
              </a:rPr>
              <a:t>Is NetSuite Easy to Use?</a:t>
            </a:r>
          </a:p>
        </p:txBody>
      </p:sp>
      <p:sp>
        <p:nvSpPr>
          <p:cNvPr id="68" name="Rectangle 67">
            <a:extLst>
              <a:ext uri="{FF2B5EF4-FFF2-40B4-BE49-F238E27FC236}">
                <a16:creationId xmlns:a16="http://schemas.microsoft.com/office/drawing/2014/main" id="{E931D100-42A6-42B4-9C08-0AFD98ABD617}"/>
              </a:ext>
            </a:extLst>
          </p:cNvPr>
          <p:cNvSpPr/>
          <p:nvPr/>
        </p:nvSpPr>
        <p:spPr>
          <a:xfrm>
            <a:off x="612115" y="2705625"/>
            <a:ext cx="4712157" cy="2583656"/>
          </a:xfrm>
          <a:prstGeom prst="rect">
            <a:avLst/>
          </a:prstGeom>
        </p:spPr>
        <p:txBody>
          <a:bodyPr wrap="square">
            <a:spAutoFit/>
          </a:bodyPr>
          <a:lstStyle/>
          <a:p>
            <a:pPr>
              <a:lnSpc>
                <a:spcPct val="130000"/>
              </a:lnSpc>
            </a:pPr>
            <a:r>
              <a:rPr lang="en-US" sz="1400" dirty="0">
                <a:solidFill>
                  <a:schemeClr val="accent1">
                    <a:lumMod val="50000"/>
                  </a:schemeClr>
                </a:solidFill>
                <a:latin typeface="Segoe UI" panose="020B0502040204020203" pitchFamily="34" charset="0"/>
                <a:cs typeface="Segoe UI" panose="020B0502040204020203" pitchFamily="34" charset="0"/>
              </a:rPr>
              <a:t>NetSuite's user-friendly interface and numerous customizable modules make it appropriate for organizations of all sizes. The interface is simple to comprehend, and the modules are intended to make your experience as seamless as possible. Most experts and novices find it simple to learn, even independently. </a:t>
            </a:r>
          </a:p>
          <a:p>
            <a:pPr>
              <a:lnSpc>
                <a:spcPct val="130000"/>
              </a:lnSpc>
            </a:pPr>
            <a:r>
              <a:rPr lang="en-US" sz="1400" dirty="0">
                <a:solidFill>
                  <a:schemeClr val="accent1">
                    <a:lumMod val="50000"/>
                  </a:schemeClr>
                </a:solidFill>
                <a:latin typeface="Segoe UI" panose="020B0502040204020203" pitchFamily="34" charset="0"/>
                <a:cs typeface="Segoe UI" panose="020B0502040204020203" pitchFamily="34" charset="0"/>
              </a:rPr>
              <a:t>NetSuite also has an online help center that provides users with step-by-step instructions for every feature in NetSuite so they can begin immediately. </a:t>
            </a:r>
          </a:p>
        </p:txBody>
      </p:sp>
      <p:sp>
        <p:nvSpPr>
          <p:cNvPr id="126" name="Rectangle 125">
            <a:extLst>
              <a:ext uri="{FF2B5EF4-FFF2-40B4-BE49-F238E27FC236}">
                <a16:creationId xmlns:a16="http://schemas.microsoft.com/office/drawing/2014/main" id="{109E8869-C32B-486E-82E6-F65E550DDD56}"/>
              </a:ext>
            </a:extLst>
          </p:cNvPr>
          <p:cNvSpPr/>
          <p:nvPr/>
        </p:nvSpPr>
        <p:spPr>
          <a:xfrm>
            <a:off x="6096000" y="0"/>
            <a:ext cx="6096000" cy="6857999"/>
          </a:xfrm>
          <a:prstGeom prst="rect">
            <a:avLst/>
          </a:prstGeom>
          <a:gradFill>
            <a:gsLst>
              <a:gs pos="0">
                <a:schemeClr val="accent1">
                  <a:alpha val="70000"/>
                </a:schemeClr>
              </a:gs>
              <a:gs pos="100000">
                <a:schemeClr val="accent2">
                  <a:alpha val="70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2" name="Picture 1" descr="Logo, company name&#10;&#10;Description automatically generated">
            <a:extLst>
              <a:ext uri="{FF2B5EF4-FFF2-40B4-BE49-F238E27FC236}">
                <a16:creationId xmlns:a16="http://schemas.microsoft.com/office/drawing/2014/main" id="{7AB442AE-AE81-77E9-B705-D0A525584E4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1944" b="31319"/>
          <a:stretch/>
        </p:blipFill>
        <p:spPr bwMode="auto">
          <a:xfrm>
            <a:off x="10013241" y="5836740"/>
            <a:ext cx="1261714" cy="4626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3947944"/>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250"/>
                                        <p:tgtEl>
                                          <p:spTgt spid="6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wipe(left)">
                                      <p:cBhvr>
                                        <p:cTn id="10" dur="25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68"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Top Corners Rounded 27">
            <a:extLst>
              <a:ext uri="{FF2B5EF4-FFF2-40B4-BE49-F238E27FC236}">
                <a16:creationId xmlns:a16="http://schemas.microsoft.com/office/drawing/2014/main" id="{1EA6FA8A-494A-4130-94F5-B8CA048AADED}"/>
              </a:ext>
            </a:extLst>
          </p:cNvPr>
          <p:cNvSpPr/>
          <p:nvPr/>
        </p:nvSpPr>
        <p:spPr>
          <a:xfrm rot="5400000">
            <a:off x="6279573" y="-4197931"/>
            <a:ext cx="1714495" cy="10110357"/>
          </a:xfrm>
          <a:prstGeom prst="round2SameRect">
            <a:avLst>
              <a:gd name="adj1" fmla="val 0"/>
              <a:gd name="adj2" fmla="val 13072"/>
            </a:avLst>
          </a:prstGeom>
          <a:gradFill>
            <a:gsLst>
              <a:gs pos="54000">
                <a:schemeClr val="bg2"/>
              </a:gs>
              <a:gs pos="0">
                <a:schemeClr val="accent1"/>
              </a:gs>
            </a:gsLst>
            <a:lin ang="5400000" scaled="0"/>
          </a:gradFill>
          <a:ln>
            <a:noFill/>
          </a:ln>
          <a:effectLst>
            <a:outerShdw blurRad="1079500" dist="533400" dir="5400000" sx="87000" sy="87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Rectangle: Top Corners Rounded 29">
            <a:extLst>
              <a:ext uri="{FF2B5EF4-FFF2-40B4-BE49-F238E27FC236}">
                <a16:creationId xmlns:a16="http://schemas.microsoft.com/office/drawing/2014/main" id="{32E94B89-CFDF-4F30-A01C-670F3A7E6D7E}"/>
              </a:ext>
            </a:extLst>
          </p:cNvPr>
          <p:cNvSpPr/>
          <p:nvPr/>
        </p:nvSpPr>
        <p:spPr>
          <a:xfrm rot="5400000">
            <a:off x="3373203" y="-1424087"/>
            <a:ext cx="3799296" cy="10714145"/>
          </a:xfrm>
          <a:prstGeom prst="round2SameRect">
            <a:avLst>
              <a:gd name="adj1" fmla="val 14800"/>
              <a:gd name="adj2" fmla="val 0"/>
            </a:avLst>
          </a:prstGeom>
          <a:gradFill>
            <a:gsLst>
              <a:gs pos="0">
                <a:schemeClr val="bg2"/>
              </a:gs>
              <a:gs pos="0">
                <a:schemeClr val="accent1"/>
              </a:gs>
            </a:gsLst>
            <a:lin ang="5400000" scaled="0"/>
          </a:gradFill>
          <a:ln>
            <a:noFill/>
          </a:ln>
          <a:effectLst>
            <a:outerShdw blurRad="1079500" dist="533400" dir="5400000" sx="87000" sy="87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1" name="TextBox 60">
            <a:extLst>
              <a:ext uri="{FF2B5EF4-FFF2-40B4-BE49-F238E27FC236}">
                <a16:creationId xmlns:a16="http://schemas.microsoft.com/office/drawing/2014/main" id="{868D80B1-9AC6-4616-B364-C0F6F143CF42}"/>
              </a:ext>
            </a:extLst>
          </p:cNvPr>
          <p:cNvSpPr txBox="1"/>
          <p:nvPr/>
        </p:nvSpPr>
        <p:spPr>
          <a:xfrm>
            <a:off x="505218" y="2689404"/>
            <a:ext cx="8835974" cy="1938992"/>
          </a:xfrm>
          <a:prstGeom prst="rect">
            <a:avLst/>
          </a:prstGeom>
          <a:noFill/>
        </p:spPr>
        <p:txBody>
          <a:bodyPr wrap="square" rtlCol="0">
            <a:spAutoFit/>
          </a:bodyPr>
          <a:lstStyle/>
          <a:p>
            <a:pPr algn="ctr"/>
            <a:r>
              <a:rPr lang="en-US" sz="2400" dirty="0">
                <a:solidFill>
                  <a:schemeClr val="bg1"/>
                </a:solidFill>
                <a:latin typeface="Nexa Bold" panose="02000000000000000000" pitchFamily="50" charset="0"/>
              </a:rPr>
              <a:t>NetSuite SuiteCloud platforms provide customers and partners with additional functionality and customization. Because of today's and tomorrow's shifting business requirements, organizations can meet current and future challenges without the threat of version lock. All customizations, regardless of platform upgrades, carry over.</a:t>
            </a:r>
          </a:p>
        </p:txBody>
      </p:sp>
      <p:sp>
        <p:nvSpPr>
          <p:cNvPr id="66" name="TextBox 65">
            <a:extLst>
              <a:ext uri="{FF2B5EF4-FFF2-40B4-BE49-F238E27FC236}">
                <a16:creationId xmlns:a16="http://schemas.microsoft.com/office/drawing/2014/main" id="{A8F8DD10-FCE6-4842-BB04-AA2FE5443B08}"/>
              </a:ext>
            </a:extLst>
          </p:cNvPr>
          <p:cNvSpPr txBox="1"/>
          <p:nvPr/>
        </p:nvSpPr>
        <p:spPr>
          <a:xfrm>
            <a:off x="3094529" y="195527"/>
            <a:ext cx="7383769" cy="1323439"/>
          </a:xfrm>
          <a:prstGeom prst="rect">
            <a:avLst/>
          </a:prstGeom>
          <a:noFill/>
        </p:spPr>
        <p:txBody>
          <a:bodyPr wrap="square" rtlCol="0">
            <a:spAutoFit/>
          </a:bodyPr>
          <a:lstStyle/>
          <a:p>
            <a:pPr algn="ctr"/>
            <a:r>
              <a:rPr lang="en-US" sz="4000" b="1" dirty="0">
                <a:solidFill>
                  <a:schemeClr val="accent1"/>
                </a:solidFill>
                <a:latin typeface="Nexa Bold" panose="02000000000000000000" pitchFamily="50" charset="0"/>
              </a:rPr>
              <a:t>NetSuite Can Be Customized to Meet Your Exact Requirements</a:t>
            </a:r>
          </a:p>
        </p:txBody>
      </p:sp>
      <p:pic>
        <p:nvPicPr>
          <p:cNvPr id="2" name="Picture 2" descr="Logo, company name&#10;&#10;Description automatically generated">
            <a:extLst>
              <a:ext uri="{FF2B5EF4-FFF2-40B4-BE49-F238E27FC236}">
                <a16:creationId xmlns:a16="http://schemas.microsoft.com/office/drawing/2014/main" id="{D585E9A6-09C3-B460-45E3-DE180622CF57}"/>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34493" b="32820"/>
          <a:stretch/>
        </p:blipFill>
        <p:spPr bwMode="auto">
          <a:xfrm>
            <a:off x="420027" y="6151476"/>
            <a:ext cx="1319593" cy="429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2139051"/>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right)">
                                      <p:cBhvr>
                                        <p:cTn id="7" dur="250"/>
                                        <p:tgtEl>
                                          <p:spTgt spid="28"/>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6"/>
                                        </p:tgtEl>
                                        <p:attrNameLst>
                                          <p:attrName>style.visibility</p:attrName>
                                        </p:attrNameLst>
                                      </p:cBhvr>
                                      <p:to>
                                        <p:strVal val="visible"/>
                                      </p:to>
                                    </p:set>
                                    <p:animEffect transition="in" filter="wipe(right)">
                                      <p:cBhvr>
                                        <p:cTn id="10" dur="250"/>
                                        <p:tgtEl>
                                          <p:spTgt spid="66"/>
                                        </p:tgtEl>
                                      </p:cBhvr>
                                    </p:animEffect>
                                  </p:childTnLst>
                                </p:cTn>
                              </p:par>
                            </p:childTnLst>
                          </p:cTn>
                        </p:par>
                        <p:par>
                          <p:cTn id="11" fill="hold">
                            <p:stCondLst>
                              <p:cond delay="250"/>
                            </p:stCondLst>
                            <p:childTnLst>
                              <p:par>
                                <p:cTn id="12" presetID="22" presetClass="entr" presetSubtype="2" fill="hold" grpId="0" nodeType="afterEffect">
                                  <p:stCondLst>
                                    <p:cond delay="0"/>
                                  </p:stCondLst>
                                  <p:childTnLst>
                                    <p:set>
                                      <p:cBhvr>
                                        <p:cTn id="13" dur="1" fill="hold">
                                          <p:stCondLst>
                                            <p:cond delay="0"/>
                                          </p:stCondLst>
                                        </p:cTn>
                                        <p:tgtEl>
                                          <p:spTgt spid="61"/>
                                        </p:tgtEl>
                                        <p:attrNameLst>
                                          <p:attrName>style.visibility</p:attrName>
                                        </p:attrNameLst>
                                      </p:cBhvr>
                                      <p:to>
                                        <p:strVal val="visible"/>
                                      </p:to>
                                    </p:set>
                                    <p:animEffect transition="in" filter="wipe(right)">
                                      <p:cBhvr>
                                        <p:cTn id="14" dur="250"/>
                                        <p:tgtEl>
                                          <p:spTgt spid="61"/>
                                        </p:tgtEl>
                                      </p:cBhvr>
                                    </p:animEffect>
                                  </p:childTnLst>
                                </p:cTn>
                              </p:par>
                            </p:childTnLst>
                          </p:cTn>
                        </p:par>
                        <p:par>
                          <p:cTn id="15" fill="hold">
                            <p:stCondLst>
                              <p:cond delay="500"/>
                            </p:stCondLst>
                            <p:childTnLst>
                              <p:par>
                                <p:cTn id="16" presetID="22" presetClass="entr" presetSubtype="8" fill="hold" grpId="0"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wipe(left)">
                                      <p:cBhvr>
                                        <p:cTn id="18" dur="25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0" grpId="0" animBg="1"/>
      <p:bldP spid="61" grpId="0"/>
      <p:bldP spid="66" grpId="0"/>
    </p:bld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F821F060-97E6-4B59-8CC7-86E4B2882F57}"/>
              </a:ext>
            </a:extLst>
          </p:cNvPr>
          <p:cNvSpPr/>
          <p:nvPr/>
        </p:nvSpPr>
        <p:spPr>
          <a:xfrm>
            <a:off x="0" y="1924738"/>
            <a:ext cx="12192000" cy="2644878"/>
          </a:xfrm>
          <a:prstGeom prst="roundRect">
            <a:avLst>
              <a:gd name="adj" fmla="val 6641"/>
            </a:avLst>
          </a:prstGeom>
          <a:gradFill>
            <a:gsLst>
              <a:gs pos="0">
                <a:schemeClr val="accent1"/>
              </a:gs>
              <a:gs pos="100000">
                <a:schemeClr val="accent1">
                  <a:lumMod val="20000"/>
                  <a:lumOff val="80000"/>
                </a:schemeClr>
              </a:gs>
            </a:gsLst>
            <a:lin ang="2700000" scaled="1"/>
          </a:gradFill>
          <a:ln>
            <a:noFill/>
          </a:ln>
          <a:effectLst>
            <a:outerShdw blurRad="1270000" dist="711200" dir="5400000" sx="85000" sy="85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00" b="1" dirty="0">
              <a:solidFill>
                <a:schemeClr val="bg1">
                  <a:lumMod val="95000"/>
                  <a:alpha val="40000"/>
                </a:schemeClr>
              </a:solidFill>
              <a:latin typeface="+mj-lt"/>
            </a:endParaRPr>
          </a:p>
        </p:txBody>
      </p:sp>
      <p:sp>
        <p:nvSpPr>
          <p:cNvPr id="44" name="TextBox 43">
            <a:extLst>
              <a:ext uri="{FF2B5EF4-FFF2-40B4-BE49-F238E27FC236}">
                <a16:creationId xmlns:a16="http://schemas.microsoft.com/office/drawing/2014/main" id="{F266592F-D4B2-44A7-BA95-664865C12F7A}"/>
              </a:ext>
            </a:extLst>
          </p:cNvPr>
          <p:cNvSpPr txBox="1"/>
          <p:nvPr/>
        </p:nvSpPr>
        <p:spPr>
          <a:xfrm>
            <a:off x="2280134" y="2719466"/>
            <a:ext cx="7826392" cy="1189236"/>
          </a:xfrm>
          <a:prstGeom prst="rect">
            <a:avLst/>
          </a:prstGeom>
          <a:noFill/>
        </p:spPr>
        <p:txBody>
          <a:bodyPr wrap="square" rtlCol="0">
            <a:spAutoFit/>
          </a:bodyPr>
          <a:lstStyle/>
          <a:p>
            <a:pPr algn="ctr">
              <a:lnSpc>
                <a:spcPct val="80000"/>
              </a:lnSpc>
            </a:pPr>
            <a:r>
              <a:rPr lang="en-US" sz="4400" dirty="0">
                <a:solidFill>
                  <a:schemeClr val="accent1"/>
                </a:solidFill>
                <a:latin typeface="Nexa Bold" panose="02000000000000000000" pitchFamily="50" charset="0"/>
              </a:rPr>
              <a:t>Breakdown of SuiteCloud applications and developer tools</a:t>
            </a:r>
          </a:p>
        </p:txBody>
      </p:sp>
      <p:pic>
        <p:nvPicPr>
          <p:cNvPr id="2" name="Picture 2" descr="Logo, company name&#10;&#10;Description automatically generated">
            <a:extLst>
              <a:ext uri="{FF2B5EF4-FFF2-40B4-BE49-F238E27FC236}">
                <a16:creationId xmlns:a16="http://schemas.microsoft.com/office/drawing/2014/main" id="{8F1DC511-4D63-E505-A31C-7C68AAB2764D}"/>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34493" b="32820"/>
          <a:stretch/>
        </p:blipFill>
        <p:spPr bwMode="auto">
          <a:xfrm>
            <a:off x="564993" y="5910146"/>
            <a:ext cx="1319593" cy="429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606113"/>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5" name="Online Media 4" title="How NetSuite SuiteCloud Platform Allows for Greater Business Agility">
            <a:hlinkClick r:id="" action="ppaction://media"/>
            <a:extLst>
              <a:ext uri="{FF2B5EF4-FFF2-40B4-BE49-F238E27FC236}">
                <a16:creationId xmlns:a16="http://schemas.microsoft.com/office/drawing/2014/main" id="{C92BF2C5-1F5A-FE83-1D9B-1F354828C736}"/>
              </a:ext>
            </a:extLst>
          </p:cNvPr>
          <p:cNvPicPr>
            <a:picLocks noRot="1" noChangeAspect="1"/>
          </p:cNvPicPr>
          <p:nvPr>
            <a:videoFile r:link="rId1"/>
          </p:nvPr>
        </p:nvPicPr>
        <p:blipFill>
          <a:blip r:embed="rId3"/>
          <a:stretch>
            <a:fillRect/>
          </a:stretch>
        </p:blipFill>
        <p:spPr>
          <a:xfrm>
            <a:off x="4901938" y="2769595"/>
            <a:ext cx="2388124" cy="1349290"/>
          </a:xfrm>
          <a:prstGeom prst="rect">
            <a:avLst/>
          </a:prstGeom>
        </p:spPr>
      </p:pic>
      <p:pic>
        <p:nvPicPr>
          <p:cNvPr id="6" name="Picture 5" descr="Logo, company name&#10;&#10;Description automatically generated">
            <a:extLst>
              <a:ext uri="{FF2B5EF4-FFF2-40B4-BE49-F238E27FC236}">
                <a16:creationId xmlns:a16="http://schemas.microsoft.com/office/drawing/2014/main" id="{3F598480-FC15-0AD8-E1DC-66F04E6CBEE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31944" b="31319"/>
          <a:stretch/>
        </p:blipFill>
        <p:spPr bwMode="auto">
          <a:xfrm>
            <a:off x="756657" y="5890718"/>
            <a:ext cx="1261714" cy="4626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6358910"/>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CEE0EE78-DAC5-60C6-BE00-CDDBB66FE6CF}"/>
              </a:ext>
            </a:extLst>
          </p:cNvPr>
          <p:cNvSpPr txBox="1"/>
          <p:nvPr/>
        </p:nvSpPr>
        <p:spPr>
          <a:xfrm>
            <a:off x="2484243" y="312571"/>
            <a:ext cx="6858000" cy="1200329"/>
          </a:xfrm>
          <a:prstGeom prst="rect">
            <a:avLst/>
          </a:prstGeom>
          <a:noFill/>
        </p:spPr>
        <p:txBody>
          <a:bodyPr wrap="square" rtlCol="0">
            <a:spAutoFit/>
          </a:bodyPr>
          <a:lstStyle/>
          <a:p>
            <a:pPr algn="ctr"/>
            <a:r>
              <a:rPr lang="en-US" sz="3600" dirty="0">
                <a:solidFill>
                  <a:schemeClr val="bg1"/>
                </a:solidFill>
                <a:latin typeface="Nexa Bold" panose="02000000000000000000"/>
              </a:rPr>
              <a:t>Browse through these videos to easily navigate within NetSuite</a:t>
            </a:r>
          </a:p>
        </p:txBody>
      </p:sp>
      <p:grpSp>
        <p:nvGrpSpPr>
          <p:cNvPr id="16" name="Group 15">
            <a:extLst>
              <a:ext uri="{FF2B5EF4-FFF2-40B4-BE49-F238E27FC236}">
                <a16:creationId xmlns:a16="http://schemas.microsoft.com/office/drawing/2014/main" id="{629D1CC6-6FF9-4D27-7A4E-5C744398B97F}"/>
              </a:ext>
            </a:extLst>
          </p:cNvPr>
          <p:cNvGrpSpPr/>
          <p:nvPr/>
        </p:nvGrpSpPr>
        <p:grpSpPr>
          <a:xfrm>
            <a:off x="901486" y="1962615"/>
            <a:ext cx="10143177" cy="4089803"/>
            <a:chOff x="360472" y="2068158"/>
            <a:chExt cx="10585069" cy="4151528"/>
          </a:xfrm>
        </p:grpSpPr>
        <p:pic>
          <p:nvPicPr>
            <p:cNvPr id="6" name="Online Media 5" title="Your Quick Guide to Oracle NetSuite">
              <a:hlinkClick r:id="" action="ppaction://media"/>
              <a:extLst>
                <a:ext uri="{FF2B5EF4-FFF2-40B4-BE49-F238E27FC236}">
                  <a16:creationId xmlns:a16="http://schemas.microsoft.com/office/drawing/2014/main" id="{B199AD28-774B-2A93-07A6-A3791FE5A341}"/>
                </a:ext>
              </a:extLst>
            </p:cNvPr>
            <p:cNvPicPr>
              <a:picLocks noRot="1" noChangeAspect="1"/>
            </p:cNvPicPr>
            <p:nvPr>
              <a:videoFile r:link="rId1"/>
            </p:nvPr>
          </p:nvPicPr>
          <p:blipFill>
            <a:blip r:embed="rId8"/>
            <a:stretch>
              <a:fillRect/>
            </a:stretch>
          </p:blipFill>
          <p:spPr>
            <a:xfrm>
              <a:off x="789259" y="2533451"/>
              <a:ext cx="2540000" cy="1435100"/>
            </a:xfrm>
            <a:prstGeom prst="rect">
              <a:avLst/>
            </a:prstGeom>
          </p:spPr>
        </p:pic>
        <p:sp>
          <p:nvSpPr>
            <p:cNvPr id="7" name="Rectangle 6">
              <a:extLst>
                <a:ext uri="{FF2B5EF4-FFF2-40B4-BE49-F238E27FC236}">
                  <a16:creationId xmlns:a16="http://schemas.microsoft.com/office/drawing/2014/main" id="{2C2A2175-D825-F857-8A61-B57143652377}"/>
                </a:ext>
              </a:extLst>
            </p:cNvPr>
            <p:cNvSpPr/>
            <p:nvPr/>
          </p:nvSpPr>
          <p:spPr>
            <a:xfrm>
              <a:off x="360472" y="2076718"/>
              <a:ext cx="3397573" cy="406149"/>
            </a:xfrm>
            <a:prstGeom prst="rect">
              <a:avLst/>
            </a:prstGeom>
            <a:noFill/>
          </p:spPr>
          <p:txBody>
            <a:bodyPr wrap="square" lIns="91440" tIns="45720" rIns="91440" bIns="45720">
              <a:spAutoFit/>
            </a:bodyPr>
            <a:lstStyle/>
            <a:p>
              <a:pPr algn="ctr"/>
              <a:r>
                <a:rPr lang="en-US" sz="2000" b="1" cap="none" spc="50" dirty="0">
                  <a:ln w="9525" cmpd="sng">
                    <a:solidFill>
                      <a:schemeClr val="accent1"/>
                    </a:solidFill>
                    <a:prstDash val="solid"/>
                  </a:ln>
                  <a:solidFill>
                    <a:schemeClr val="bg1"/>
                  </a:solidFill>
                  <a:effectLst>
                    <a:glow rad="38100">
                      <a:schemeClr val="accent1">
                        <a:alpha val="40000"/>
                      </a:schemeClr>
                    </a:glow>
                  </a:effectLst>
                  <a:latin typeface="+mj-lt"/>
                </a:rPr>
                <a:t>Quick NetSuite Guide</a:t>
              </a:r>
            </a:p>
          </p:txBody>
        </p:sp>
        <p:sp>
          <p:nvSpPr>
            <p:cNvPr id="9" name="TextBox 8">
              <a:extLst>
                <a:ext uri="{FF2B5EF4-FFF2-40B4-BE49-F238E27FC236}">
                  <a16:creationId xmlns:a16="http://schemas.microsoft.com/office/drawing/2014/main" id="{8AC74119-8A6D-238F-9D03-5DD32D9A454E}"/>
                </a:ext>
              </a:extLst>
            </p:cNvPr>
            <p:cNvSpPr txBox="1"/>
            <p:nvPr/>
          </p:nvSpPr>
          <p:spPr>
            <a:xfrm>
              <a:off x="4815467" y="2068158"/>
              <a:ext cx="2195551" cy="400110"/>
            </a:xfrm>
            <a:prstGeom prst="rect">
              <a:avLst/>
            </a:prstGeom>
            <a:noFill/>
          </p:spPr>
          <p:txBody>
            <a:bodyPr wrap="square" rtlCol="0">
              <a:spAutoFit/>
            </a:bodyPr>
            <a:lstStyle/>
            <a:p>
              <a:pPr algn="ctr"/>
              <a:r>
                <a:rPr lang="en-US" sz="2000" dirty="0">
                  <a:solidFill>
                    <a:schemeClr val="bg1"/>
                  </a:solidFill>
                  <a:latin typeface="+mj-lt"/>
                </a:rPr>
                <a:t>Product demo</a:t>
              </a:r>
            </a:p>
          </p:txBody>
        </p:sp>
        <p:sp>
          <p:nvSpPr>
            <p:cNvPr id="10" name="TextBox 9">
              <a:extLst>
                <a:ext uri="{FF2B5EF4-FFF2-40B4-BE49-F238E27FC236}">
                  <a16:creationId xmlns:a16="http://schemas.microsoft.com/office/drawing/2014/main" id="{CA120997-7388-F263-8128-7E56AADA3FAC}"/>
                </a:ext>
              </a:extLst>
            </p:cNvPr>
            <p:cNvSpPr txBox="1"/>
            <p:nvPr/>
          </p:nvSpPr>
          <p:spPr>
            <a:xfrm>
              <a:off x="8477404" y="2097725"/>
              <a:ext cx="2397512" cy="400110"/>
            </a:xfrm>
            <a:prstGeom prst="rect">
              <a:avLst/>
            </a:prstGeom>
            <a:noFill/>
          </p:spPr>
          <p:txBody>
            <a:bodyPr wrap="square" rtlCol="0">
              <a:spAutoFit/>
            </a:bodyPr>
            <a:lstStyle/>
            <a:p>
              <a:pPr algn="ctr"/>
              <a:r>
                <a:rPr lang="en-US" sz="2000" dirty="0">
                  <a:solidFill>
                    <a:schemeClr val="bg1"/>
                  </a:solidFill>
                  <a:latin typeface="+mj-lt"/>
                </a:rPr>
                <a:t>CRM Introduction</a:t>
              </a:r>
            </a:p>
          </p:txBody>
        </p:sp>
        <p:pic>
          <p:nvPicPr>
            <p:cNvPr id="2" name="Online Media 1" title="Oracle NetSuite Product Demo">
              <a:hlinkClick r:id="" action="ppaction://media"/>
              <a:extLst>
                <a:ext uri="{FF2B5EF4-FFF2-40B4-BE49-F238E27FC236}">
                  <a16:creationId xmlns:a16="http://schemas.microsoft.com/office/drawing/2014/main" id="{A09900DB-A1CB-F0DE-674A-8F91E372A56B}"/>
                </a:ext>
              </a:extLst>
            </p:cNvPr>
            <p:cNvPicPr>
              <a:picLocks noRot="1" noChangeAspect="1"/>
            </p:cNvPicPr>
            <p:nvPr>
              <a:videoFile r:link="rId2"/>
            </p:nvPr>
          </p:nvPicPr>
          <p:blipFill>
            <a:blip r:embed="rId9"/>
            <a:stretch>
              <a:fillRect/>
            </a:stretch>
          </p:blipFill>
          <p:spPr>
            <a:xfrm>
              <a:off x="4693423" y="2541236"/>
              <a:ext cx="2540000" cy="1435100"/>
            </a:xfrm>
            <a:prstGeom prst="rect">
              <a:avLst/>
            </a:prstGeom>
          </p:spPr>
        </p:pic>
        <p:pic>
          <p:nvPicPr>
            <p:cNvPr id="3" name="Online Media 2" title="What is NetSuite CRM (Customer Relationship Management)?">
              <a:hlinkClick r:id="" action="ppaction://media"/>
              <a:extLst>
                <a:ext uri="{FF2B5EF4-FFF2-40B4-BE49-F238E27FC236}">
                  <a16:creationId xmlns:a16="http://schemas.microsoft.com/office/drawing/2014/main" id="{6610CA86-6546-07BE-A070-FA1B8587741A}"/>
                </a:ext>
              </a:extLst>
            </p:cNvPr>
            <p:cNvPicPr>
              <a:picLocks noRot="1" noChangeAspect="1"/>
            </p:cNvPicPr>
            <p:nvPr>
              <a:videoFile r:link="rId3"/>
            </p:nvPr>
          </p:nvPicPr>
          <p:blipFill>
            <a:blip r:embed="rId10"/>
            <a:stretch>
              <a:fillRect/>
            </a:stretch>
          </p:blipFill>
          <p:spPr>
            <a:xfrm>
              <a:off x="8405541" y="2533451"/>
              <a:ext cx="2540000" cy="1435100"/>
            </a:xfrm>
            <a:prstGeom prst="rect">
              <a:avLst/>
            </a:prstGeom>
          </p:spPr>
        </p:pic>
        <p:pic>
          <p:nvPicPr>
            <p:cNvPr id="4" name="Online Media 3" title="NetSuite Dashboard Overview">
              <a:hlinkClick r:id="" action="ppaction://media"/>
              <a:extLst>
                <a:ext uri="{FF2B5EF4-FFF2-40B4-BE49-F238E27FC236}">
                  <a16:creationId xmlns:a16="http://schemas.microsoft.com/office/drawing/2014/main" id="{B11E676F-EB58-9518-A8CA-C10CC97A3DA7}"/>
                </a:ext>
              </a:extLst>
            </p:cNvPr>
            <p:cNvPicPr>
              <a:picLocks noRot="1" noChangeAspect="1"/>
            </p:cNvPicPr>
            <p:nvPr>
              <a:videoFile r:link="rId4"/>
            </p:nvPr>
          </p:nvPicPr>
          <p:blipFill>
            <a:blip r:embed="rId11"/>
            <a:stretch>
              <a:fillRect/>
            </a:stretch>
          </p:blipFill>
          <p:spPr>
            <a:xfrm>
              <a:off x="789259" y="4784586"/>
              <a:ext cx="2540000" cy="1435100"/>
            </a:xfrm>
            <a:prstGeom prst="rect">
              <a:avLst/>
            </a:prstGeom>
          </p:spPr>
        </p:pic>
        <p:sp>
          <p:nvSpPr>
            <p:cNvPr id="5" name="TextBox 4">
              <a:extLst>
                <a:ext uri="{FF2B5EF4-FFF2-40B4-BE49-F238E27FC236}">
                  <a16:creationId xmlns:a16="http://schemas.microsoft.com/office/drawing/2014/main" id="{E280D681-97CA-FF5E-155F-E221BE6767ED}"/>
                </a:ext>
              </a:extLst>
            </p:cNvPr>
            <p:cNvSpPr txBox="1"/>
            <p:nvPr/>
          </p:nvSpPr>
          <p:spPr>
            <a:xfrm>
              <a:off x="961482" y="4261231"/>
              <a:ext cx="2195551" cy="400110"/>
            </a:xfrm>
            <a:prstGeom prst="rect">
              <a:avLst/>
            </a:prstGeom>
            <a:noFill/>
          </p:spPr>
          <p:txBody>
            <a:bodyPr wrap="square" rtlCol="0">
              <a:spAutoFit/>
            </a:bodyPr>
            <a:lstStyle/>
            <a:p>
              <a:pPr algn="ctr"/>
              <a:r>
                <a:rPr lang="en-US" sz="2000" dirty="0">
                  <a:solidFill>
                    <a:schemeClr val="bg1"/>
                  </a:solidFill>
                  <a:latin typeface="+mj-lt"/>
                </a:rPr>
                <a:t>Dashboard</a:t>
              </a:r>
            </a:p>
          </p:txBody>
        </p:sp>
        <p:sp>
          <p:nvSpPr>
            <p:cNvPr id="12" name="TextBox 11">
              <a:extLst>
                <a:ext uri="{FF2B5EF4-FFF2-40B4-BE49-F238E27FC236}">
                  <a16:creationId xmlns:a16="http://schemas.microsoft.com/office/drawing/2014/main" id="{5A2F3F52-2171-6771-9C10-AEE56C433B95}"/>
                </a:ext>
              </a:extLst>
            </p:cNvPr>
            <p:cNvSpPr txBox="1"/>
            <p:nvPr/>
          </p:nvSpPr>
          <p:spPr>
            <a:xfrm>
              <a:off x="4643242" y="4261231"/>
              <a:ext cx="2540000" cy="400110"/>
            </a:xfrm>
            <a:prstGeom prst="rect">
              <a:avLst/>
            </a:prstGeom>
            <a:noFill/>
          </p:spPr>
          <p:txBody>
            <a:bodyPr wrap="square" rtlCol="0">
              <a:spAutoFit/>
            </a:bodyPr>
            <a:lstStyle/>
            <a:p>
              <a:pPr algn="ctr"/>
              <a:r>
                <a:rPr lang="en-US" sz="2000" dirty="0">
                  <a:solidFill>
                    <a:schemeClr val="bg1"/>
                  </a:solidFill>
                  <a:latin typeface="+mj-lt"/>
                </a:rPr>
                <a:t>Navigating NetSuite</a:t>
              </a:r>
            </a:p>
          </p:txBody>
        </p:sp>
        <p:pic>
          <p:nvPicPr>
            <p:cNvPr id="13" name="Online Media 12" title="Navigating NetSuite - NetSuite Training Video">
              <a:hlinkClick r:id="" action="ppaction://media"/>
              <a:extLst>
                <a:ext uri="{FF2B5EF4-FFF2-40B4-BE49-F238E27FC236}">
                  <a16:creationId xmlns:a16="http://schemas.microsoft.com/office/drawing/2014/main" id="{A1F37BBF-7D6B-E848-FE70-02A2D6CBC729}"/>
                </a:ext>
              </a:extLst>
            </p:cNvPr>
            <p:cNvPicPr>
              <a:picLocks noRot="1" noChangeAspect="1"/>
            </p:cNvPicPr>
            <p:nvPr>
              <a:videoFile r:link="rId5"/>
            </p:nvPr>
          </p:nvPicPr>
          <p:blipFill>
            <a:blip r:embed="rId12"/>
            <a:stretch>
              <a:fillRect/>
            </a:stretch>
          </p:blipFill>
          <p:spPr>
            <a:xfrm>
              <a:off x="4693423" y="4784586"/>
              <a:ext cx="2540000" cy="1435100"/>
            </a:xfrm>
            <a:prstGeom prst="rect">
              <a:avLst/>
            </a:prstGeom>
          </p:spPr>
        </p:pic>
        <p:pic>
          <p:nvPicPr>
            <p:cNvPr id="14" name="Online Media 13" title="NetSuite Accounting Toolkit Overview">
              <a:hlinkClick r:id="" action="ppaction://media"/>
              <a:extLst>
                <a:ext uri="{FF2B5EF4-FFF2-40B4-BE49-F238E27FC236}">
                  <a16:creationId xmlns:a16="http://schemas.microsoft.com/office/drawing/2014/main" id="{F81541FB-067D-96A4-0239-675011D3AA9E}"/>
                </a:ext>
              </a:extLst>
            </p:cNvPr>
            <p:cNvPicPr>
              <a:picLocks noRot="1" noChangeAspect="1"/>
            </p:cNvPicPr>
            <p:nvPr>
              <a:videoFile r:link="rId6"/>
            </p:nvPr>
          </p:nvPicPr>
          <p:blipFill>
            <a:blip r:embed="rId13"/>
            <a:stretch>
              <a:fillRect/>
            </a:stretch>
          </p:blipFill>
          <p:spPr>
            <a:xfrm>
              <a:off x="8405541" y="4784586"/>
              <a:ext cx="2540000" cy="1435100"/>
            </a:xfrm>
            <a:prstGeom prst="rect">
              <a:avLst/>
            </a:prstGeom>
          </p:spPr>
        </p:pic>
        <p:sp>
          <p:nvSpPr>
            <p:cNvPr id="15" name="TextBox 14">
              <a:extLst>
                <a:ext uri="{FF2B5EF4-FFF2-40B4-BE49-F238E27FC236}">
                  <a16:creationId xmlns:a16="http://schemas.microsoft.com/office/drawing/2014/main" id="{0D8DDF74-5321-A49B-C1B5-35D8705CF150}"/>
                </a:ext>
              </a:extLst>
            </p:cNvPr>
            <p:cNvSpPr txBox="1"/>
            <p:nvPr/>
          </p:nvSpPr>
          <p:spPr>
            <a:xfrm>
              <a:off x="8405541" y="4138120"/>
              <a:ext cx="2540000" cy="646331"/>
            </a:xfrm>
            <a:prstGeom prst="rect">
              <a:avLst/>
            </a:prstGeom>
            <a:noFill/>
          </p:spPr>
          <p:txBody>
            <a:bodyPr wrap="square" rtlCol="0">
              <a:spAutoFit/>
            </a:bodyPr>
            <a:lstStyle/>
            <a:p>
              <a:pPr algn="ctr"/>
              <a:r>
                <a:rPr lang="en-US" dirty="0">
                  <a:solidFill>
                    <a:schemeClr val="bg1"/>
                  </a:solidFill>
                  <a:latin typeface="+mj-lt"/>
                </a:rPr>
                <a:t>NetSuite Accounting toolkit overview</a:t>
              </a:r>
            </a:p>
          </p:txBody>
        </p:sp>
      </p:grpSp>
      <p:pic>
        <p:nvPicPr>
          <p:cNvPr id="17" name="Picture 16" descr="Logo, company name&#10;&#10;Description automatically generated">
            <a:extLst>
              <a:ext uri="{FF2B5EF4-FFF2-40B4-BE49-F238E27FC236}">
                <a16:creationId xmlns:a16="http://schemas.microsoft.com/office/drawing/2014/main" id="{697A4472-682E-41B8-29F5-56F1C8E0C710}"/>
              </a:ext>
            </a:extLst>
          </p:cNvPr>
          <p:cNvPicPr>
            <a:picLocks noChangeAspect="1" noChangeArrowheads="1"/>
          </p:cNvPicPr>
          <p:nvPr/>
        </p:nvPicPr>
        <p:blipFill rotWithShape="1">
          <a:blip r:embed="rId14">
            <a:extLst>
              <a:ext uri="{28A0092B-C50C-407E-A947-70E740481C1C}">
                <a14:useLocalDpi xmlns:a14="http://schemas.microsoft.com/office/drawing/2010/main" val="0"/>
              </a:ext>
            </a:extLst>
          </a:blip>
          <a:srcRect t="31944" b="31319"/>
          <a:stretch/>
        </p:blipFill>
        <p:spPr bwMode="auto">
          <a:xfrm>
            <a:off x="423191" y="450133"/>
            <a:ext cx="1261714" cy="4626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297283"/>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250"/>
                                        <p:tgtEl>
                                          <p:spTgt spid="16"/>
                                        </p:tgtEl>
                                      </p:cBhvr>
                                    </p:animEffect>
                                    <p:anim calcmode="lin" valueType="num">
                                      <p:cBhvr>
                                        <p:cTn id="8" dur="250" fill="hold"/>
                                        <p:tgtEl>
                                          <p:spTgt spid="16"/>
                                        </p:tgtEl>
                                        <p:attrNameLst>
                                          <p:attrName>ppt_x</p:attrName>
                                        </p:attrNameLst>
                                      </p:cBhvr>
                                      <p:tavLst>
                                        <p:tav tm="0">
                                          <p:val>
                                            <p:strVal val="#ppt_x"/>
                                          </p:val>
                                        </p:tav>
                                        <p:tav tm="100000">
                                          <p:val>
                                            <p:strVal val="#ppt_x"/>
                                          </p:val>
                                        </p:tav>
                                      </p:tavLst>
                                    </p:anim>
                                    <p:anim calcmode="lin" valueType="num">
                                      <p:cBhvr>
                                        <p:cTn id="9" dur="250" fill="hold"/>
                                        <p:tgtEl>
                                          <p:spTgt spid="16"/>
                                        </p:tgtEl>
                                        <p:attrNameLst>
                                          <p:attrName>ppt_y</p:attrName>
                                        </p:attrNameLst>
                                      </p:cBhvr>
                                      <p:tavLst>
                                        <p:tav tm="0">
                                          <p:val>
                                            <p:strVal val="#ppt_y+.1"/>
                                          </p:val>
                                        </p:tav>
                                        <p:tav tm="100000">
                                          <p:val>
                                            <p:strVal val="#ppt_y"/>
                                          </p:val>
                                        </p:tav>
                                      </p:tavLst>
                                    </p:anim>
                                  </p:childTnLst>
                                </p:cTn>
                              </p:par>
                              <p:par>
                                <p:cTn id="10" presetID="16" presetClass="entr" presetSubtype="37"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outVertical)">
                                      <p:cBhvr>
                                        <p:cTn id="12" dur="2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6"/>
                </p:tgtEl>
              </p:cMediaNode>
            </p:video>
            <p:video>
              <p:cMediaNode vol="80000">
                <p:cTn id="14" fill="hold" display="0">
                  <p:stCondLst>
                    <p:cond delay="indefinite"/>
                  </p:stCondLst>
                </p:cTn>
                <p:tgtEl>
                  <p:spTgt spid="2"/>
                </p:tgtEl>
              </p:cMediaNode>
            </p:video>
            <p:video>
              <p:cMediaNode vol="80000">
                <p:cTn id="15" fill="hold" display="0">
                  <p:stCondLst>
                    <p:cond delay="indefinite"/>
                  </p:stCondLst>
                </p:cTn>
                <p:tgtEl>
                  <p:spTgt spid="3"/>
                </p:tgtEl>
              </p:cMediaNode>
            </p:video>
            <p:video>
              <p:cMediaNode vol="80000">
                <p:cTn id="16" fill="hold" display="0">
                  <p:stCondLst>
                    <p:cond delay="indefinite"/>
                  </p:stCondLst>
                </p:cTn>
                <p:tgtEl>
                  <p:spTgt spid="4"/>
                </p:tgtEl>
              </p:cMediaNode>
            </p:video>
            <p:video>
              <p:cMediaNode vol="80000">
                <p:cTn id="17" fill="hold" display="0">
                  <p:stCondLst>
                    <p:cond delay="indefinite"/>
                  </p:stCondLst>
                </p:cTn>
                <p:tgtEl>
                  <p:spTgt spid="13"/>
                </p:tgtEl>
              </p:cMediaNode>
            </p:video>
            <p:video>
              <p:cMediaNode vol="80000">
                <p:cTn id="18" fill="hold" display="0">
                  <p:stCondLst>
                    <p:cond delay="indefinite"/>
                  </p:stCondLst>
                </p:cTn>
                <p:tgtEl>
                  <p:spTgt spid="14"/>
                </p:tgtEl>
              </p:cMediaNode>
            </p:video>
          </p:childTnLst>
        </p:cTn>
      </p:par>
    </p:tnLst>
    <p:bldLst>
      <p:bldP spid="11" grpId="0"/>
    </p:bld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100" name="Straight Arrow Connector 1099"/>
          <p:cNvCxnSpPr/>
          <p:nvPr/>
        </p:nvCxnSpPr>
        <p:spPr>
          <a:xfrm>
            <a:off x="2216728" y="3603574"/>
            <a:ext cx="2919757" cy="743110"/>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1102" name="Straight Arrow Connector 1101"/>
          <p:cNvCxnSpPr>
            <a:cxnSpLocks/>
          </p:cNvCxnSpPr>
          <p:nvPr/>
        </p:nvCxnSpPr>
        <p:spPr>
          <a:xfrm flipV="1">
            <a:off x="2224906" y="3381964"/>
            <a:ext cx="2724690" cy="210648"/>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2EA0C072-CF85-DEF1-F96D-31F270F9D2EB}"/>
              </a:ext>
            </a:extLst>
          </p:cNvPr>
          <p:cNvGrpSpPr/>
          <p:nvPr/>
        </p:nvGrpSpPr>
        <p:grpSpPr>
          <a:xfrm>
            <a:off x="406644" y="3038490"/>
            <a:ext cx="1797446" cy="1223722"/>
            <a:chOff x="289292" y="4743039"/>
            <a:chExt cx="2303977" cy="1568574"/>
          </a:xfrm>
        </p:grpSpPr>
        <p:sp>
          <p:nvSpPr>
            <p:cNvPr id="46" name="Rectangle 44"/>
            <p:cNvSpPr>
              <a:spLocks noChangeArrowheads="1"/>
            </p:cNvSpPr>
            <p:nvPr/>
          </p:nvSpPr>
          <p:spPr bwMode="auto">
            <a:xfrm>
              <a:off x="929715" y="4743039"/>
              <a:ext cx="1097567" cy="168992"/>
            </a:xfrm>
            <a:prstGeom prst="rect">
              <a:avLst/>
            </a:prstGeom>
            <a:solidFill>
              <a:schemeClr val="accent1"/>
            </a:solidFill>
            <a:ln>
              <a:noFill/>
            </a:ln>
          </p:spPr>
          <p:txBody>
            <a:bodyPr vert="horz" wrap="square" lIns="60960" tIns="30480" rIns="60960" bIns="30480" numCol="1" anchor="t" anchorCtr="0" compatLnSpc="1">
              <a:prstTxWarp prst="textNoShape">
                <a:avLst/>
              </a:prstTxWarp>
            </a:bodyPr>
            <a:lstStyle/>
            <a:p>
              <a:endParaRPr lang="en-US" sz="1200"/>
            </a:p>
          </p:txBody>
        </p:sp>
        <p:sp>
          <p:nvSpPr>
            <p:cNvPr id="48" name="Rectangle 46"/>
            <p:cNvSpPr>
              <a:spLocks noChangeArrowheads="1"/>
            </p:cNvSpPr>
            <p:nvPr/>
          </p:nvSpPr>
          <p:spPr bwMode="auto">
            <a:xfrm>
              <a:off x="816658" y="4912031"/>
              <a:ext cx="1097567" cy="168992"/>
            </a:xfrm>
            <a:prstGeom prst="rect">
              <a:avLst/>
            </a:prstGeom>
            <a:solidFill>
              <a:schemeClr val="accent3"/>
            </a:solidFill>
            <a:ln>
              <a:noFill/>
            </a:ln>
          </p:spPr>
          <p:txBody>
            <a:bodyPr vert="horz" wrap="square" lIns="60960" tIns="30480" rIns="60960" bIns="30480" numCol="1" anchor="t" anchorCtr="0" compatLnSpc="1">
              <a:prstTxWarp prst="textNoShape">
                <a:avLst/>
              </a:prstTxWarp>
            </a:bodyPr>
            <a:lstStyle/>
            <a:p>
              <a:endParaRPr lang="en-US" sz="1200"/>
            </a:p>
          </p:txBody>
        </p:sp>
        <p:sp>
          <p:nvSpPr>
            <p:cNvPr id="49" name="Rectangle 47"/>
            <p:cNvSpPr>
              <a:spLocks noChangeArrowheads="1"/>
            </p:cNvSpPr>
            <p:nvPr/>
          </p:nvSpPr>
          <p:spPr bwMode="auto">
            <a:xfrm>
              <a:off x="845449" y="4941255"/>
              <a:ext cx="50559" cy="10990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0960" tIns="30480" rIns="60960" bIns="30480" numCol="1" anchor="t" anchorCtr="0" compatLnSpc="1">
              <a:prstTxWarp prst="textNoShape">
                <a:avLst/>
              </a:prstTxWarp>
            </a:bodyPr>
            <a:lstStyle/>
            <a:p>
              <a:endParaRPr lang="en-US" sz="1200"/>
            </a:p>
          </p:txBody>
        </p:sp>
        <p:sp>
          <p:nvSpPr>
            <p:cNvPr id="50" name="Rectangle 48"/>
            <p:cNvSpPr>
              <a:spLocks noChangeArrowheads="1"/>
            </p:cNvSpPr>
            <p:nvPr/>
          </p:nvSpPr>
          <p:spPr bwMode="auto">
            <a:xfrm>
              <a:off x="1823638" y="4941255"/>
              <a:ext cx="51262" cy="10990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0960" tIns="30480" rIns="60960" bIns="30480" numCol="1" anchor="t" anchorCtr="0" compatLnSpc="1">
              <a:prstTxWarp prst="textNoShape">
                <a:avLst/>
              </a:prstTxWarp>
            </a:bodyPr>
            <a:lstStyle/>
            <a:p>
              <a:endParaRPr lang="en-US" sz="1200"/>
            </a:p>
          </p:txBody>
        </p:sp>
        <p:sp>
          <p:nvSpPr>
            <p:cNvPr id="51" name="Rectangle 49"/>
            <p:cNvSpPr>
              <a:spLocks noChangeArrowheads="1"/>
            </p:cNvSpPr>
            <p:nvPr/>
          </p:nvSpPr>
          <p:spPr bwMode="auto">
            <a:xfrm>
              <a:off x="1675470" y="4941255"/>
              <a:ext cx="50559" cy="10990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0960" tIns="30480" rIns="60960" bIns="30480" numCol="1" anchor="t" anchorCtr="0" compatLnSpc="1">
              <a:prstTxWarp prst="textNoShape">
                <a:avLst/>
              </a:prstTxWarp>
            </a:bodyPr>
            <a:lstStyle/>
            <a:p>
              <a:endParaRPr lang="en-US" sz="1200"/>
            </a:p>
          </p:txBody>
        </p:sp>
        <p:sp>
          <p:nvSpPr>
            <p:cNvPr id="52" name="Rectangle 50"/>
            <p:cNvSpPr>
              <a:spLocks noChangeArrowheads="1"/>
            </p:cNvSpPr>
            <p:nvPr/>
          </p:nvSpPr>
          <p:spPr bwMode="auto">
            <a:xfrm>
              <a:off x="936737" y="4941255"/>
              <a:ext cx="51262" cy="10990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0960" tIns="30480" rIns="60960" bIns="30480" numCol="1" anchor="t" anchorCtr="0" compatLnSpc="1">
              <a:prstTxWarp prst="textNoShape">
                <a:avLst/>
              </a:prstTxWarp>
            </a:bodyPr>
            <a:lstStyle/>
            <a:p>
              <a:endParaRPr lang="en-US" sz="1200"/>
            </a:p>
          </p:txBody>
        </p:sp>
        <p:sp>
          <p:nvSpPr>
            <p:cNvPr id="53" name="Rectangle 51"/>
            <p:cNvSpPr>
              <a:spLocks noChangeArrowheads="1"/>
            </p:cNvSpPr>
            <p:nvPr/>
          </p:nvSpPr>
          <p:spPr bwMode="auto">
            <a:xfrm>
              <a:off x="1180406" y="5201096"/>
              <a:ext cx="1097567" cy="168992"/>
            </a:xfrm>
            <a:prstGeom prst="rect">
              <a:avLst/>
            </a:prstGeom>
            <a:solidFill>
              <a:schemeClr val="accent6">
                <a:lumMod val="50000"/>
                <a:lumOff val="50000"/>
              </a:schemeClr>
            </a:solidFill>
            <a:ln>
              <a:noFill/>
            </a:ln>
          </p:spPr>
          <p:txBody>
            <a:bodyPr vert="horz" wrap="square" lIns="60960" tIns="30480" rIns="60960" bIns="30480" numCol="1" anchor="t" anchorCtr="0" compatLnSpc="1">
              <a:prstTxWarp prst="textNoShape">
                <a:avLst/>
              </a:prstTxWarp>
            </a:bodyPr>
            <a:lstStyle/>
            <a:p>
              <a:endParaRPr lang="en-US" sz="1200"/>
            </a:p>
          </p:txBody>
        </p:sp>
        <p:sp>
          <p:nvSpPr>
            <p:cNvPr id="54" name="Rectangle 52"/>
            <p:cNvSpPr>
              <a:spLocks noChangeArrowheads="1"/>
            </p:cNvSpPr>
            <p:nvPr/>
          </p:nvSpPr>
          <p:spPr bwMode="auto">
            <a:xfrm>
              <a:off x="1208496" y="5230319"/>
              <a:ext cx="51262" cy="10990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0960" tIns="30480" rIns="60960" bIns="30480" numCol="1" anchor="t" anchorCtr="0" compatLnSpc="1">
              <a:prstTxWarp prst="textNoShape">
                <a:avLst/>
              </a:prstTxWarp>
            </a:bodyPr>
            <a:lstStyle/>
            <a:p>
              <a:endParaRPr lang="en-US" sz="1200"/>
            </a:p>
          </p:txBody>
        </p:sp>
        <p:sp>
          <p:nvSpPr>
            <p:cNvPr id="55" name="Rectangle 53"/>
            <p:cNvSpPr>
              <a:spLocks noChangeArrowheads="1"/>
            </p:cNvSpPr>
            <p:nvPr/>
          </p:nvSpPr>
          <p:spPr bwMode="auto">
            <a:xfrm>
              <a:off x="2187387" y="5230319"/>
              <a:ext cx="50559" cy="10990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0960" tIns="30480" rIns="60960" bIns="30480" numCol="1" anchor="t" anchorCtr="0" compatLnSpc="1">
              <a:prstTxWarp prst="textNoShape">
                <a:avLst/>
              </a:prstTxWarp>
            </a:bodyPr>
            <a:lstStyle/>
            <a:p>
              <a:endParaRPr lang="en-US" sz="1200"/>
            </a:p>
          </p:txBody>
        </p:sp>
        <p:sp>
          <p:nvSpPr>
            <p:cNvPr id="56" name="Rectangle 54"/>
            <p:cNvSpPr>
              <a:spLocks noChangeArrowheads="1"/>
            </p:cNvSpPr>
            <p:nvPr/>
          </p:nvSpPr>
          <p:spPr bwMode="auto">
            <a:xfrm>
              <a:off x="1396690" y="5230319"/>
              <a:ext cx="746458" cy="10990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0960" tIns="30480" rIns="60960" bIns="30480" numCol="1" anchor="t" anchorCtr="0" compatLnSpc="1">
              <a:prstTxWarp prst="textNoShape">
                <a:avLst/>
              </a:prstTxWarp>
            </a:bodyPr>
            <a:lstStyle/>
            <a:p>
              <a:endParaRPr lang="en-US" sz="1200"/>
            </a:p>
          </p:txBody>
        </p:sp>
        <p:sp>
          <p:nvSpPr>
            <p:cNvPr id="57" name="Rectangle 55"/>
            <p:cNvSpPr>
              <a:spLocks noChangeArrowheads="1"/>
            </p:cNvSpPr>
            <p:nvPr/>
          </p:nvSpPr>
          <p:spPr bwMode="auto">
            <a:xfrm>
              <a:off x="1300486" y="5230319"/>
              <a:ext cx="50559" cy="10990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0960" tIns="30480" rIns="60960" bIns="30480" numCol="1" anchor="t" anchorCtr="0" compatLnSpc="1">
              <a:prstTxWarp prst="textNoShape">
                <a:avLst/>
              </a:prstTxWarp>
            </a:bodyPr>
            <a:lstStyle/>
            <a:p>
              <a:endParaRPr lang="en-US" sz="1200"/>
            </a:p>
          </p:txBody>
        </p:sp>
        <p:sp>
          <p:nvSpPr>
            <p:cNvPr id="58" name="Rectangle 56"/>
            <p:cNvSpPr>
              <a:spLocks noChangeArrowheads="1"/>
            </p:cNvSpPr>
            <p:nvPr/>
          </p:nvSpPr>
          <p:spPr bwMode="auto">
            <a:xfrm>
              <a:off x="1180406" y="5843392"/>
              <a:ext cx="1412862" cy="168992"/>
            </a:xfrm>
            <a:prstGeom prst="rect">
              <a:avLst/>
            </a:prstGeom>
            <a:solidFill>
              <a:schemeClr val="accent4"/>
            </a:solidFill>
            <a:ln>
              <a:noFill/>
            </a:ln>
          </p:spPr>
          <p:txBody>
            <a:bodyPr vert="horz" wrap="square" lIns="60960" tIns="30480" rIns="60960" bIns="30480" numCol="1" anchor="t" anchorCtr="0" compatLnSpc="1">
              <a:prstTxWarp prst="textNoShape">
                <a:avLst/>
              </a:prstTxWarp>
            </a:bodyPr>
            <a:lstStyle/>
            <a:p>
              <a:endParaRPr lang="en-US" sz="1200"/>
            </a:p>
          </p:txBody>
        </p:sp>
        <p:sp>
          <p:nvSpPr>
            <p:cNvPr id="59" name="Rectangle 57"/>
            <p:cNvSpPr>
              <a:spLocks noChangeArrowheads="1"/>
            </p:cNvSpPr>
            <p:nvPr/>
          </p:nvSpPr>
          <p:spPr bwMode="auto">
            <a:xfrm>
              <a:off x="1216922" y="5872616"/>
              <a:ext cx="65306" cy="10990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0960" tIns="30480" rIns="60960" bIns="30480" numCol="1" anchor="t" anchorCtr="0" compatLnSpc="1">
              <a:prstTxWarp prst="textNoShape">
                <a:avLst/>
              </a:prstTxWarp>
            </a:bodyPr>
            <a:lstStyle/>
            <a:p>
              <a:endParaRPr lang="en-US" sz="1200"/>
            </a:p>
          </p:txBody>
        </p:sp>
        <p:sp>
          <p:nvSpPr>
            <p:cNvPr id="60" name="Rectangle 58"/>
            <p:cNvSpPr>
              <a:spLocks noChangeArrowheads="1"/>
            </p:cNvSpPr>
            <p:nvPr/>
          </p:nvSpPr>
          <p:spPr bwMode="auto">
            <a:xfrm>
              <a:off x="2477403" y="5872616"/>
              <a:ext cx="64604" cy="10990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0960" tIns="30480" rIns="60960" bIns="30480" numCol="1" anchor="t" anchorCtr="0" compatLnSpc="1">
              <a:prstTxWarp prst="textNoShape">
                <a:avLst/>
              </a:prstTxWarp>
            </a:bodyPr>
            <a:lstStyle/>
            <a:p>
              <a:endParaRPr lang="en-US" sz="1200"/>
            </a:p>
          </p:txBody>
        </p:sp>
        <p:sp>
          <p:nvSpPr>
            <p:cNvPr id="61" name="Rectangle 59"/>
            <p:cNvSpPr>
              <a:spLocks noChangeArrowheads="1"/>
            </p:cNvSpPr>
            <p:nvPr/>
          </p:nvSpPr>
          <p:spPr bwMode="auto">
            <a:xfrm>
              <a:off x="1459187" y="5872616"/>
              <a:ext cx="959932" cy="10990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0960" tIns="30480" rIns="60960" bIns="30480" numCol="1" anchor="t" anchorCtr="0" compatLnSpc="1">
              <a:prstTxWarp prst="textNoShape">
                <a:avLst/>
              </a:prstTxWarp>
            </a:bodyPr>
            <a:lstStyle/>
            <a:p>
              <a:endParaRPr lang="en-US" sz="1200"/>
            </a:p>
          </p:txBody>
        </p:sp>
        <p:sp>
          <p:nvSpPr>
            <p:cNvPr id="62" name="Rectangle 60"/>
            <p:cNvSpPr>
              <a:spLocks noChangeArrowheads="1"/>
            </p:cNvSpPr>
            <p:nvPr/>
          </p:nvSpPr>
          <p:spPr bwMode="auto">
            <a:xfrm>
              <a:off x="1334192" y="5872616"/>
              <a:ext cx="65306" cy="10990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0960" tIns="30480" rIns="60960" bIns="30480" numCol="1" anchor="t" anchorCtr="0" compatLnSpc="1">
              <a:prstTxWarp prst="textNoShape">
                <a:avLst/>
              </a:prstTxWarp>
            </a:bodyPr>
            <a:lstStyle/>
            <a:p>
              <a:endParaRPr lang="en-US" sz="1200"/>
            </a:p>
          </p:txBody>
        </p:sp>
        <p:sp>
          <p:nvSpPr>
            <p:cNvPr id="63" name="Rectangle 61"/>
            <p:cNvSpPr>
              <a:spLocks noChangeArrowheads="1"/>
            </p:cNvSpPr>
            <p:nvPr/>
          </p:nvSpPr>
          <p:spPr bwMode="auto">
            <a:xfrm>
              <a:off x="636890" y="6012384"/>
              <a:ext cx="1782229" cy="168992"/>
            </a:xfrm>
            <a:prstGeom prst="rect">
              <a:avLst/>
            </a:prstGeom>
            <a:solidFill>
              <a:schemeClr val="accent6">
                <a:lumMod val="50000"/>
                <a:lumOff val="50000"/>
              </a:schemeClr>
            </a:solidFill>
            <a:ln>
              <a:noFill/>
            </a:ln>
          </p:spPr>
          <p:txBody>
            <a:bodyPr vert="horz" wrap="square" lIns="60960" tIns="30480" rIns="60960" bIns="30480" numCol="1" anchor="t" anchorCtr="0" compatLnSpc="1">
              <a:prstTxWarp prst="textNoShape">
                <a:avLst/>
              </a:prstTxWarp>
            </a:bodyPr>
            <a:lstStyle/>
            <a:p>
              <a:endParaRPr lang="en-US" sz="1200"/>
            </a:p>
          </p:txBody>
        </p:sp>
        <p:sp>
          <p:nvSpPr>
            <p:cNvPr id="1024" name="Rectangle 62"/>
            <p:cNvSpPr>
              <a:spLocks noChangeArrowheads="1"/>
            </p:cNvSpPr>
            <p:nvPr/>
          </p:nvSpPr>
          <p:spPr bwMode="auto">
            <a:xfrm>
              <a:off x="674107" y="6041607"/>
              <a:ext cx="66008" cy="10990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0960" tIns="30480" rIns="60960" bIns="30480" numCol="1" anchor="t" anchorCtr="0" compatLnSpc="1">
              <a:prstTxWarp prst="textNoShape">
                <a:avLst/>
              </a:prstTxWarp>
            </a:bodyPr>
            <a:lstStyle/>
            <a:p>
              <a:endParaRPr lang="en-US" sz="1200"/>
            </a:p>
          </p:txBody>
        </p:sp>
        <p:sp>
          <p:nvSpPr>
            <p:cNvPr id="1025" name="Rectangle 63"/>
            <p:cNvSpPr>
              <a:spLocks noChangeArrowheads="1"/>
            </p:cNvSpPr>
            <p:nvPr/>
          </p:nvSpPr>
          <p:spPr bwMode="auto">
            <a:xfrm>
              <a:off x="989403" y="6041607"/>
              <a:ext cx="1353174" cy="10990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0960" tIns="30480" rIns="60960" bIns="30480" numCol="1" anchor="t" anchorCtr="0" compatLnSpc="1">
              <a:prstTxWarp prst="textNoShape">
                <a:avLst/>
              </a:prstTxWarp>
            </a:bodyPr>
            <a:lstStyle/>
            <a:p>
              <a:endParaRPr lang="en-US" sz="1200"/>
            </a:p>
          </p:txBody>
        </p:sp>
        <p:sp>
          <p:nvSpPr>
            <p:cNvPr id="1026" name="Rectangle 64"/>
            <p:cNvSpPr>
              <a:spLocks noChangeArrowheads="1"/>
            </p:cNvSpPr>
            <p:nvPr/>
          </p:nvSpPr>
          <p:spPr bwMode="auto">
            <a:xfrm>
              <a:off x="289292" y="6176928"/>
              <a:ext cx="2303977" cy="134685"/>
            </a:xfrm>
            <a:prstGeom prst="rect">
              <a:avLst/>
            </a:prstGeom>
            <a:solidFill>
              <a:schemeClr val="accent5">
                <a:lumMod val="60000"/>
                <a:lumOff val="40000"/>
              </a:schemeClr>
            </a:solidFill>
            <a:ln>
              <a:noFill/>
            </a:ln>
          </p:spPr>
          <p:txBody>
            <a:bodyPr vert="horz" wrap="square" lIns="60960" tIns="30480" rIns="60960" bIns="30480" numCol="1" anchor="t" anchorCtr="0" compatLnSpc="1">
              <a:prstTxWarp prst="textNoShape">
                <a:avLst/>
              </a:prstTxWarp>
            </a:bodyPr>
            <a:lstStyle/>
            <a:p>
              <a:endParaRPr lang="en-US" sz="1200"/>
            </a:p>
          </p:txBody>
        </p:sp>
        <p:sp>
          <p:nvSpPr>
            <p:cNvPr id="1027" name="Rectangle 65"/>
            <p:cNvSpPr>
              <a:spLocks noChangeArrowheads="1"/>
            </p:cNvSpPr>
            <p:nvPr/>
          </p:nvSpPr>
          <p:spPr bwMode="auto">
            <a:xfrm>
              <a:off x="336341" y="6205517"/>
              <a:ext cx="42133" cy="8830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0960" tIns="30480" rIns="60960" bIns="30480" numCol="1" anchor="t" anchorCtr="0" compatLnSpc="1">
              <a:prstTxWarp prst="textNoShape">
                <a:avLst/>
              </a:prstTxWarp>
            </a:bodyPr>
            <a:lstStyle/>
            <a:p>
              <a:endParaRPr lang="en-US" sz="1200"/>
            </a:p>
          </p:txBody>
        </p:sp>
        <p:sp>
          <p:nvSpPr>
            <p:cNvPr id="1028" name="Rectangle 66"/>
            <p:cNvSpPr>
              <a:spLocks noChangeArrowheads="1"/>
            </p:cNvSpPr>
            <p:nvPr/>
          </p:nvSpPr>
          <p:spPr bwMode="auto">
            <a:xfrm>
              <a:off x="419202" y="6205517"/>
              <a:ext cx="42836" cy="8830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0960" tIns="30480" rIns="60960" bIns="30480" numCol="1" anchor="t" anchorCtr="0" compatLnSpc="1">
              <a:prstTxWarp prst="textNoShape">
                <a:avLst/>
              </a:prstTxWarp>
            </a:bodyPr>
            <a:lstStyle/>
            <a:p>
              <a:endParaRPr lang="en-US" sz="1200"/>
            </a:p>
          </p:txBody>
        </p:sp>
        <p:sp>
          <p:nvSpPr>
            <p:cNvPr id="1047" name="Rectangle 67"/>
            <p:cNvSpPr>
              <a:spLocks noChangeArrowheads="1"/>
            </p:cNvSpPr>
            <p:nvPr/>
          </p:nvSpPr>
          <p:spPr bwMode="auto">
            <a:xfrm>
              <a:off x="502766" y="6205517"/>
              <a:ext cx="42836" cy="8830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0960" tIns="30480" rIns="60960" bIns="30480" numCol="1" anchor="t" anchorCtr="0" compatLnSpc="1">
              <a:prstTxWarp prst="textNoShape">
                <a:avLst/>
              </a:prstTxWarp>
            </a:bodyPr>
            <a:lstStyle/>
            <a:p>
              <a:endParaRPr lang="en-US" sz="1200"/>
            </a:p>
          </p:txBody>
        </p:sp>
        <p:sp>
          <p:nvSpPr>
            <p:cNvPr id="1048" name="Rectangle 68"/>
            <p:cNvSpPr>
              <a:spLocks noChangeArrowheads="1"/>
            </p:cNvSpPr>
            <p:nvPr/>
          </p:nvSpPr>
          <p:spPr bwMode="auto">
            <a:xfrm>
              <a:off x="584926" y="6205517"/>
              <a:ext cx="42133" cy="8830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0960" tIns="30480" rIns="60960" bIns="30480" numCol="1" anchor="t" anchorCtr="0" compatLnSpc="1">
              <a:prstTxWarp prst="textNoShape">
                <a:avLst/>
              </a:prstTxWarp>
            </a:bodyPr>
            <a:lstStyle/>
            <a:p>
              <a:endParaRPr lang="en-US" sz="1200"/>
            </a:p>
          </p:txBody>
        </p:sp>
        <p:sp>
          <p:nvSpPr>
            <p:cNvPr id="1051" name="Rectangle 69"/>
            <p:cNvSpPr>
              <a:spLocks noChangeArrowheads="1"/>
            </p:cNvSpPr>
            <p:nvPr/>
          </p:nvSpPr>
          <p:spPr bwMode="auto">
            <a:xfrm>
              <a:off x="668490" y="6205517"/>
              <a:ext cx="42133" cy="8830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0960" tIns="30480" rIns="60960" bIns="30480" numCol="1" anchor="t" anchorCtr="0" compatLnSpc="1">
              <a:prstTxWarp prst="textNoShape">
                <a:avLst/>
              </a:prstTxWarp>
            </a:bodyPr>
            <a:lstStyle/>
            <a:p>
              <a:endParaRPr lang="en-US" sz="1200"/>
            </a:p>
          </p:txBody>
        </p:sp>
        <p:sp>
          <p:nvSpPr>
            <p:cNvPr id="1052" name="Rectangle 70"/>
            <p:cNvSpPr>
              <a:spLocks noChangeArrowheads="1"/>
            </p:cNvSpPr>
            <p:nvPr/>
          </p:nvSpPr>
          <p:spPr bwMode="auto">
            <a:xfrm>
              <a:off x="752054" y="6205517"/>
              <a:ext cx="42133" cy="8830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0960" tIns="30480" rIns="60960" bIns="30480" numCol="1" anchor="t" anchorCtr="0" compatLnSpc="1">
              <a:prstTxWarp prst="textNoShape">
                <a:avLst/>
              </a:prstTxWarp>
            </a:bodyPr>
            <a:lstStyle/>
            <a:p>
              <a:endParaRPr lang="en-US" sz="1200"/>
            </a:p>
          </p:txBody>
        </p:sp>
        <p:sp>
          <p:nvSpPr>
            <p:cNvPr id="1055" name="Rectangle 71"/>
            <p:cNvSpPr>
              <a:spLocks noChangeArrowheads="1"/>
            </p:cNvSpPr>
            <p:nvPr/>
          </p:nvSpPr>
          <p:spPr bwMode="auto">
            <a:xfrm>
              <a:off x="660063" y="5370087"/>
              <a:ext cx="1096864" cy="114990"/>
            </a:xfrm>
            <a:prstGeom prst="rect">
              <a:avLst/>
            </a:prstGeom>
            <a:solidFill>
              <a:schemeClr val="accent2">
                <a:lumMod val="60000"/>
                <a:lumOff val="40000"/>
              </a:schemeClr>
            </a:solidFill>
            <a:ln>
              <a:noFill/>
            </a:ln>
          </p:spPr>
          <p:txBody>
            <a:bodyPr vert="horz" wrap="square" lIns="60960" tIns="30480" rIns="60960" bIns="30480" numCol="1" anchor="t" anchorCtr="0" compatLnSpc="1">
              <a:prstTxWarp prst="textNoShape">
                <a:avLst/>
              </a:prstTxWarp>
            </a:bodyPr>
            <a:lstStyle/>
            <a:p>
              <a:endParaRPr lang="en-US" sz="1200"/>
            </a:p>
          </p:txBody>
        </p:sp>
        <p:sp>
          <p:nvSpPr>
            <p:cNvPr id="1056" name="Rectangle 72"/>
            <p:cNvSpPr>
              <a:spLocks noChangeArrowheads="1"/>
            </p:cNvSpPr>
            <p:nvPr/>
          </p:nvSpPr>
          <p:spPr bwMode="auto">
            <a:xfrm>
              <a:off x="688152" y="5390417"/>
              <a:ext cx="50559" cy="7560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0960" tIns="30480" rIns="60960" bIns="30480" numCol="1" anchor="t" anchorCtr="0" compatLnSpc="1">
              <a:prstTxWarp prst="textNoShape">
                <a:avLst/>
              </a:prstTxWarp>
            </a:bodyPr>
            <a:lstStyle/>
            <a:p>
              <a:endParaRPr lang="en-US" sz="1200"/>
            </a:p>
          </p:txBody>
        </p:sp>
        <p:sp>
          <p:nvSpPr>
            <p:cNvPr id="1059" name="Rectangle 73"/>
            <p:cNvSpPr>
              <a:spLocks noChangeArrowheads="1"/>
            </p:cNvSpPr>
            <p:nvPr/>
          </p:nvSpPr>
          <p:spPr bwMode="auto">
            <a:xfrm>
              <a:off x="881964" y="5390417"/>
              <a:ext cx="835639" cy="7560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0960" tIns="30480" rIns="60960" bIns="30480" numCol="1" anchor="t" anchorCtr="0" compatLnSpc="1">
              <a:prstTxWarp prst="textNoShape">
                <a:avLst/>
              </a:prstTxWarp>
            </a:bodyPr>
            <a:lstStyle/>
            <a:p>
              <a:endParaRPr lang="en-US" sz="1200"/>
            </a:p>
          </p:txBody>
        </p:sp>
        <p:sp>
          <p:nvSpPr>
            <p:cNvPr id="1060" name="Rectangle 74"/>
            <p:cNvSpPr>
              <a:spLocks noChangeArrowheads="1"/>
            </p:cNvSpPr>
            <p:nvPr/>
          </p:nvSpPr>
          <p:spPr bwMode="auto">
            <a:xfrm>
              <a:off x="780142" y="5390417"/>
              <a:ext cx="50559" cy="7560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0960" tIns="30480" rIns="60960" bIns="30480" numCol="1" anchor="t" anchorCtr="0" compatLnSpc="1">
              <a:prstTxWarp prst="textNoShape">
                <a:avLst/>
              </a:prstTxWarp>
            </a:bodyPr>
            <a:lstStyle/>
            <a:p>
              <a:endParaRPr lang="en-US" sz="1200"/>
            </a:p>
          </p:txBody>
        </p:sp>
        <p:sp>
          <p:nvSpPr>
            <p:cNvPr id="1063" name="Rectangle 75"/>
            <p:cNvSpPr>
              <a:spLocks noChangeArrowheads="1"/>
            </p:cNvSpPr>
            <p:nvPr/>
          </p:nvSpPr>
          <p:spPr bwMode="auto">
            <a:xfrm>
              <a:off x="911457" y="5730942"/>
              <a:ext cx="1097567" cy="114990"/>
            </a:xfrm>
            <a:prstGeom prst="rect">
              <a:avLst/>
            </a:prstGeom>
            <a:solidFill>
              <a:schemeClr val="tx2">
                <a:lumMod val="60000"/>
                <a:lumOff val="40000"/>
              </a:schemeClr>
            </a:solidFill>
            <a:ln>
              <a:noFill/>
            </a:ln>
          </p:spPr>
          <p:txBody>
            <a:bodyPr vert="horz" wrap="square" lIns="60960" tIns="30480" rIns="60960" bIns="30480" numCol="1" anchor="t" anchorCtr="0" compatLnSpc="1">
              <a:prstTxWarp prst="textNoShape">
                <a:avLst/>
              </a:prstTxWarp>
            </a:bodyPr>
            <a:lstStyle/>
            <a:p>
              <a:endParaRPr lang="en-US" sz="1200"/>
            </a:p>
          </p:txBody>
        </p:sp>
        <p:sp>
          <p:nvSpPr>
            <p:cNvPr id="1064" name="Rectangle 76"/>
            <p:cNvSpPr>
              <a:spLocks noChangeArrowheads="1"/>
            </p:cNvSpPr>
            <p:nvPr/>
          </p:nvSpPr>
          <p:spPr bwMode="auto">
            <a:xfrm>
              <a:off x="939546" y="5751272"/>
              <a:ext cx="51262" cy="7433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0960" tIns="30480" rIns="60960" bIns="30480" numCol="1" anchor="t" anchorCtr="0" compatLnSpc="1">
              <a:prstTxWarp prst="textNoShape">
                <a:avLst/>
              </a:prstTxWarp>
            </a:bodyPr>
            <a:lstStyle/>
            <a:p>
              <a:endParaRPr lang="en-US" sz="1200"/>
            </a:p>
          </p:txBody>
        </p:sp>
        <p:sp>
          <p:nvSpPr>
            <p:cNvPr id="1065" name="Rectangle 77"/>
            <p:cNvSpPr>
              <a:spLocks noChangeArrowheads="1"/>
            </p:cNvSpPr>
            <p:nvPr/>
          </p:nvSpPr>
          <p:spPr bwMode="auto">
            <a:xfrm>
              <a:off x="1133358" y="5751272"/>
              <a:ext cx="836342" cy="7433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0960" tIns="30480" rIns="60960" bIns="30480" numCol="1" anchor="t" anchorCtr="0" compatLnSpc="1">
              <a:prstTxWarp prst="textNoShape">
                <a:avLst/>
              </a:prstTxWarp>
            </a:bodyPr>
            <a:lstStyle/>
            <a:p>
              <a:endParaRPr lang="en-US" sz="1200"/>
            </a:p>
          </p:txBody>
        </p:sp>
        <p:sp>
          <p:nvSpPr>
            <p:cNvPr id="1066" name="Rectangle 78"/>
            <p:cNvSpPr>
              <a:spLocks noChangeArrowheads="1"/>
            </p:cNvSpPr>
            <p:nvPr/>
          </p:nvSpPr>
          <p:spPr bwMode="auto">
            <a:xfrm>
              <a:off x="1031536" y="5751272"/>
              <a:ext cx="51262" cy="7433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0960" tIns="30480" rIns="60960" bIns="30480" numCol="1" anchor="t" anchorCtr="0" compatLnSpc="1">
              <a:prstTxWarp prst="textNoShape">
                <a:avLst/>
              </a:prstTxWarp>
            </a:bodyPr>
            <a:lstStyle/>
            <a:p>
              <a:endParaRPr lang="en-US" sz="1200"/>
            </a:p>
          </p:txBody>
        </p:sp>
        <p:sp>
          <p:nvSpPr>
            <p:cNvPr id="1067" name="Rectangle 79"/>
            <p:cNvSpPr>
              <a:spLocks noChangeArrowheads="1"/>
            </p:cNvSpPr>
            <p:nvPr/>
          </p:nvSpPr>
          <p:spPr bwMode="auto">
            <a:xfrm>
              <a:off x="1077180" y="5082293"/>
              <a:ext cx="1022429" cy="118802"/>
            </a:xfrm>
            <a:prstGeom prst="rect">
              <a:avLst/>
            </a:prstGeom>
            <a:solidFill>
              <a:schemeClr val="accent1">
                <a:lumMod val="40000"/>
                <a:lumOff val="60000"/>
              </a:schemeClr>
            </a:solidFill>
            <a:ln>
              <a:noFill/>
            </a:ln>
          </p:spPr>
          <p:txBody>
            <a:bodyPr vert="horz" wrap="square" lIns="60960" tIns="30480" rIns="60960" bIns="30480" numCol="1" anchor="t" anchorCtr="0" compatLnSpc="1">
              <a:prstTxWarp prst="textNoShape">
                <a:avLst/>
              </a:prstTxWarp>
            </a:bodyPr>
            <a:lstStyle/>
            <a:p>
              <a:endParaRPr lang="en-US" sz="1200"/>
            </a:p>
          </p:txBody>
        </p:sp>
        <p:sp>
          <p:nvSpPr>
            <p:cNvPr id="1068" name="Rectangle 80"/>
            <p:cNvSpPr>
              <a:spLocks noChangeArrowheads="1"/>
            </p:cNvSpPr>
            <p:nvPr/>
          </p:nvSpPr>
          <p:spPr bwMode="auto">
            <a:xfrm>
              <a:off x="1077180" y="5100081"/>
              <a:ext cx="1022429" cy="832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0960" tIns="30480" rIns="60960" bIns="30480" numCol="1" anchor="t" anchorCtr="0" compatLnSpc="1">
              <a:prstTxWarp prst="textNoShape">
                <a:avLst/>
              </a:prstTxWarp>
            </a:bodyPr>
            <a:lstStyle/>
            <a:p>
              <a:endParaRPr lang="en-US" sz="1200"/>
            </a:p>
          </p:txBody>
        </p:sp>
        <p:sp>
          <p:nvSpPr>
            <p:cNvPr id="1069" name="Rectangle 81"/>
            <p:cNvSpPr>
              <a:spLocks noChangeArrowheads="1"/>
            </p:cNvSpPr>
            <p:nvPr/>
          </p:nvSpPr>
          <p:spPr bwMode="auto">
            <a:xfrm>
              <a:off x="1180406" y="5485078"/>
              <a:ext cx="1097567" cy="245864"/>
            </a:xfrm>
            <a:prstGeom prst="rect">
              <a:avLst/>
            </a:prstGeom>
            <a:solidFill>
              <a:schemeClr val="accent3">
                <a:lumMod val="60000"/>
                <a:lumOff val="40000"/>
              </a:schemeClr>
            </a:solidFill>
            <a:ln>
              <a:noFill/>
            </a:ln>
          </p:spPr>
          <p:txBody>
            <a:bodyPr vert="horz" wrap="square" lIns="60960" tIns="30480" rIns="60960" bIns="30480" numCol="1" anchor="t" anchorCtr="0" compatLnSpc="1">
              <a:prstTxWarp prst="textNoShape">
                <a:avLst/>
              </a:prstTxWarp>
            </a:bodyPr>
            <a:lstStyle/>
            <a:p>
              <a:endParaRPr lang="en-US" sz="1200"/>
            </a:p>
          </p:txBody>
        </p:sp>
        <p:sp>
          <p:nvSpPr>
            <p:cNvPr id="1070" name="Rectangle 82"/>
            <p:cNvSpPr>
              <a:spLocks noChangeArrowheads="1"/>
            </p:cNvSpPr>
            <p:nvPr/>
          </p:nvSpPr>
          <p:spPr bwMode="auto">
            <a:xfrm>
              <a:off x="1382645" y="5523196"/>
              <a:ext cx="766120" cy="7179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0960" tIns="30480" rIns="60960" bIns="30480" numCol="1" anchor="t" anchorCtr="0" compatLnSpc="1">
              <a:prstTxWarp prst="textNoShape">
                <a:avLst/>
              </a:prstTxWarp>
            </a:bodyPr>
            <a:lstStyle/>
            <a:p>
              <a:endParaRPr lang="en-US" sz="1200"/>
            </a:p>
          </p:txBody>
        </p:sp>
        <p:sp>
          <p:nvSpPr>
            <p:cNvPr id="1071" name="Rectangle 83"/>
            <p:cNvSpPr>
              <a:spLocks noChangeArrowheads="1"/>
            </p:cNvSpPr>
            <p:nvPr/>
          </p:nvSpPr>
          <p:spPr bwMode="auto">
            <a:xfrm>
              <a:off x="1382645" y="5620398"/>
              <a:ext cx="766120" cy="7179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0960" tIns="30480" rIns="60960" bIns="30480" numCol="1" anchor="t" anchorCtr="0" compatLnSpc="1">
              <a:prstTxWarp prst="textNoShape">
                <a:avLst/>
              </a:prstTxWarp>
            </a:bodyPr>
            <a:lstStyle/>
            <a:p>
              <a:endParaRPr lang="en-US" sz="1200"/>
            </a:p>
          </p:txBody>
        </p:sp>
      </p:grpSp>
      <p:sp>
        <p:nvSpPr>
          <p:cNvPr id="146" name="Freeform 47"/>
          <p:cNvSpPr>
            <a:spLocks/>
          </p:cNvSpPr>
          <p:nvPr/>
        </p:nvSpPr>
        <p:spPr bwMode="auto">
          <a:xfrm>
            <a:off x="10610558" y="1921447"/>
            <a:ext cx="20109" cy="26459"/>
          </a:xfrm>
          <a:custGeom>
            <a:avLst/>
            <a:gdLst>
              <a:gd name="T0" fmla="*/ 14 w 19"/>
              <a:gd name="T1" fmla="*/ 25 h 25"/>
              <a:gd name="T2" fmla="*/ 12 w 19"/>
              <a:gd name="T3" fmla="*/ 21 h 25"/>
              <a:gd name="T4" fmla="*/ 10 w 19"/>
              <a:gd name="T5" fmla="*/ 16 h 25"/>
              <a:gd name="T6" fmla="*/ 7 w 19"/>
              <a:gd name="T7" fmla="*/ 14 h 25"/>
              <a:gd name="T8" fmla="*/ 7 w 19"/>
              <a:gd name="T9" fmla="*/ 14 h 25"/>
              <a:gd name="T10" fmla="*/ 5 w 19"/>
              <a:gd name="T11" fmla="*/ 12 h 25"/>
              <a:gd name="T12" fmla="*/ 0 w 19"/>
              <a:gd name="T13" fmla="*/ 10 h 25"/>
              <a:gd name="T14" fmla="*/ 0 w 19"/>
              <a:gd name="T15" fmla="*/ 10 h 25"/>
              <a:gd name="T16" fmla="*/ 5 w 19"/>
              <a:gd name="T17" fmla="*/ 0 h 25"/>
              <a:gd name="T18" fmla="*/ 19 w 19"/>
              <a:gd name="T19" fmla="*/ 14 h 25"/>
              <a:gd name="T20" fmla="*/ 14 w 19"/>
              <a:gd name="T21" fmla="*/ 25 h 25"/>
              <a:gd name="T22" fmla="*/ 14 w 19"/>
              <a:gd name="T23"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 h="25">
                <a:moveTo>
                  <a:pt x="14" y="25"/>
                </a:moveTo>
                <a:lnTo>
                  <a:pt x="12" y="21"/>
                </a:lnTo>
                <a:lnTo>
                  <a:pt x="10" y="16"/>
                </a:lnTo>
                <a:lnTo>
                  <a:pt x="7" y="14"/>
                </a:lnTo>
                <a:lnTo>
                  <a:pt x="7" y="14"/>
                </a:lnTo>
                <a:lnTo>
                  <a:pt x="5" y="12"/>
                </a:lnTo>
                <a:lnTo>
                  <a:pt x="0" y="10"/>
                </a:lnTo>
                <a:lnTo>
                  <a:pt x="0" y="10"/>
                </a:lnTo>
                <a:lnTo>
                  <a:pt x="5" y="0"/>
                </a:lnTo>
                <a:lnTo>
                  <a:pt x="19" y="14"/>
                </a:lnTo>
                <a:lnTo>
                  <a:pt x="14" y="25"/>
                </a:lnTo>
                <a:lnTo>
                  <a:pt x="14" y="25"/>
                </a:lnTo>
                <a:close/>
              </a:path>
            </a:pathLst>
          </a:custGeom>
          <a:solidFill>
            <a:srgbClr val="2484B0"/>
          </a:solidFill>
          <a:ln w="1588" cap="rnd">
            <a:solidFill>
              <a:srgbClr val="F8F9FA"/>
            </a:solidFill>
            <a:prstDash val="solid"/>
            <a:round/>
            <a:headEnd/>
            <a:tailEnd/>
          </a:ln>
        </p:spPr>
        <p:txBody>
          <a:bodyPr vert="horz" wrap="square" lIns="60960" tIns="30480" rIns="60960" bIns="30480" numCol="1" anchor="t" anchorCtr="0" compatLnSpc="1">
            <a:prstTxWarp prst="textNoShape">
              <a:avLst/>
            </a:prstTxWarp>
          </a:bodyPr>
          <a:lstStyle/>
          <a:p>
            <a:endParaRPr lang="en-US" sz="1200">
              <a:solidFill>
                <a:schemeClr val="accent1">
                  <a:lumMod val="60000"/>
                  <a:lumOff val="40000"/>
                </a:schemeClr>
              </a:solidFill>
              <a:latin typeface="Roboto" panose="02000000000000000000" pitchFamily="2" charset="0"/>
              <a:ea typeface="Roboto" panose="02000000000000000000" pitchFamily="2" charset="0"/>
              <a:cs typeface="Roboto" panose="02000000000000000000" pitchFamily="2" charset="0"/>
            </a:endParaRPr>
          </a:p>
        </p:txBody>
      </p:sp>
      <p:sp>
        <p:nvSpPr>
          <p:cNvPr id="147" name="TextBox 146"/>
          <p:cNvSpPr txBox="1"/>
          <p:nvPr/>
        </p:nvSpPr>
        <p:spPr>
          <a:xfrm>
            <a:off x="5787042" y="1412398"/>
            <a:ext cx="5651073" cy="981359"/>
          </a:xfrm>
          <a:prstGeom prst="rect">
            <a:avLst/>
          </a:prstGeom>
          <a:noFill/>
        </p:spPr>
        <p:txBody>
          <a:bodyPr wrap="square" numCol="1" rtlCol="0">
            <a:spAutoFit/>
          </a:bodyPr>
          <a:lstStyle/>
          <a:p>
            <a:pPr>
              <a:lnSpc>
                <a:spcPct val="150000"/>
              </a:lnSpc>
            </a:pPr>
            <a:r>
              <a:rPr lang="en-US" sz="1333" dirty="0">
                <a:solidFill>
                  <a:schemeClr val="accent1">
                    <a:lumMod val="60000"/>
                    <a:lumOff val="40000"/>
                  </a:schemeClr>
                </a:solidFill>
                <a:latin typeface="Roboto" panose="02000000000000000000" pitchFamily="2" charset="0"/>
                <a:ea typeface="Roboto" panose="02000000000000000000" pitchFamily="2" charset="0"/>
                <a:cs typeface="Roboto" panose="02000000000000000000" pitchFamily="2" charset="0"/>
              </a:rPr>
              <a:t>It is much easier to create custom fields, forms, records, and roles with SuiteBuilder. Companies can modify their system to match their organizational structure and language usage with SuiteBuilder.</a:t>
            </a:r>
          </a:p>
        </p:txBody>
      </p:sp>
      <p:sp>
        <p:nvSpPr>
          <p:cNvPr id="149" name="TextBox 148"/>
          <p:cNvSpPr txBox="1"/>
          <p:nvPr/>
        </p:nvSpPr>
        <p:spPr>
          <a:xfrm>
            <a:off x="5774402" y="933541"/>
            <a:ext cx="3037177" cy="543675"/>
          </a:xfrm>
          <a:prstGeom prst="rect">
            <a:avLst/>
          </a:prstGeom>
          <a:noFill/>
        </p:spPr>
        <p:txBody>
          <a:bodyPr wrap="square" rtlCol="0">
            <a:spAutoFit/>
          </a:bodyPr>
          <a:lstStyle/>
          <a:p>
            <a:r>
              <a:rPr lang="en-US" sz="2933" b="1" dirty="0">
                <a:solidFill>
                  <a:schemeClr val="accent1">
                    <a:lumMod val="60000"/>
                    <a:lumOff val="40000"/>
                  </a:schemeClr>
                </a:solidFill>
                <a:latin typeface="Roboto" panose="02000000000000000000" pitchFamily="2" charset="0"/>
                <a:ea typeface="Roboto" panose="02000000000000000000" pitchFamily="2" charset="0"/>
                <a:cs typeface="Roboto" panose="02000000000000000000" pitchFamily="2" charset="0"/>
              </a:rPr>
              <a:t>Customizations</a:t>
            </a:r>
          </a:p>
        </p:txBody>
      </p:sp>
      <p:sp>
        <p:nvSpPr>
          <p:cNvPr id="152" name="TextBox 151"/>
          <p:cNvSpPr txBox="1"/>
          <p:nvPr/>
        </p:nvSpPr>
        <p:spPr>
          <a:xfrm>
            <a:off x="5787042" y="2576039"/>
            <a:ext cx="4516455" cy="543675"/>
          </a:xfrm>
          <a:prstGeom prst="rect">
            <a:avLst/>
          </a:prstGeom>
          <a:noFill/>
        </p:spPr>
        <p:txBody>
          <a:bodyPr wrap="square" rtlCol="0">
            <a:spAutoFit/>
          </a:bodyPr>
          <a:lstStyle/>
          <a:p>
            <a:r>
              <a:rPr lang="en-US" sz="2933" b="1" dirty="0">
                <a:solidFill>
                  <a:schemeClr val="accent1">
                    <a:lumMod val="60000"/>
                    <a:lumOff val="40000"/>
                  </a:schemeClr>
                </a:solidFill>
                <a:latin typeface="Roboto" panose="02000000000000000000" pitchFamily="2" charset="0"/>
                <a:ea typeface="Roboto" panose="02000000000000000000" pitchFamily="2" charset="0"/>
                <a:cs typeface="Roboto" panose="02000000000000000000" pitchFamily="2" charset="0"/>
              </a:rPr>
              <a:t>Process Automation</a:t>
            </a:r>
          </a:p>
        </p:txBody>
      </p:sp>
      <p:sp>
        <p:nvSpPr>
          <p:cNvPr id="154" name="TextBox 153"/>
          <p:cNvSpPr txBox="1"/>
          <p:nvPr/>
        </p:nvSpPr>
        <p:spPr>
          <a:xfrm>
            <a:off x="5774403" y="3041588"/>
            <a:ext cx="5663713" cy="981359"/>
          </a:xfrm>
          <a:prstGeom prst="rect">
            <a:avLst/>
          </a:prstGeom>
          <a:noFill/>
        </p:spPr>
        <p:txBody>
          <a:bodyPr wrap="square" numCol="1" rtlCol="0">
            <a:spAutoFit/>
          </a:bodyPr>
          <a:lstStyle/>
          <a:p>
            <a:pPr>
              <a:lnSpc>
                <a:spcPct val="150000"/>
              </a:lnSpc>
            </a:pPr>
            <a:r>
              <a:rPr lang="en-US" sz="1333" dirty="0">
                <a:solidFill>
                  <a:schemeClr val="accent1">
                    <a:lumMod val="60000"/>
                    <a:lumOff val="40000"/>
                  </a:schemeClr>
                </a:solidFill>
                <a:latin typeface="Roboto" panose="02000000000000000000" pitchFamily="2" charset="0"/>
                <a:ea typeface="Roboto" panose="02000000000000000000" pitchFamily="2" charset="0"/>
                <a:cs typeface="Roboto" panose="02000000000000000000" pitchFamily="2" charset="0"/>
              </a:rPr>
              <a:t>With SuiteFlow, developers can create custom workflow units for specific business functions. They can automate processes like lead nurturing and sales discounts using an easy-to-use interface.</a:t>
            </a:r>
          </a:p>
        </p:txBody>
      </p:sp>
      <p:sp>
        <p:nvSpPr>
          <p:cNvPr id="2" name="TextBox 1">
            <a:extLst>
              <a:ext uri="{FF2B5EF4-FFF2-40B4-BE49-F238E27FC236}">
                <a16:creationId xmlns:a16="http://schemas.microsoft.com/office/drawing/2014/main" id="{7C0FCE04-8AB3-C66F-3915-08600D1EB643}"/>
              </a:ext>
            </a:extLst>
          </p:cNvPr>
          <p:cNvSpPr txBox="1"/>
          <p:nvPr/>
        </p:nvSpPr>
        <p:spPr>
          <a:xfrm>
            <a:off x="5799681" y="4072130"/>
            <a:ext cx="4382474" cy="543675"/>
          </a:xfrm>
          <a:prstGeom prst="rect">
            <a:avLst/>
          </a:prstGeom>
          <a:noFill/>
        </p:spPr>
        <p:txBody>
          <a:bodyPr wrap="square" rtlCol="0">
            <a:spAutoFit/>
          </a:bodyPr>
          <a:lstStyle/>
          <a:p>
            <a:r>
              <a:rPr lang="en-US" sz="2933" b="1" dirty="0">
                <a:solidFill>
                  <a:schemeClr val="accent1">
                    <a:lumMod val="60000"/>
                    <a:lumOff val="40000"/>
                  </a:schemeClr>
                </a:solidFill>
                <a:latin typeface="Roboto" panose="02000000000000000000" pitchFamily="2" charset="0"/>
                <a:ea typeface="Roboto" panose="02000000000000000000" pitchFamily="2" charset="0"/>
                <a:cs typeface="Roboto" panose="02000000000000000000" pitchFamily="2" charset="0"/>
              </a:rPr>
              <a:t>Platform Development</a:t>
            </a:r>
          </a:p>
        </p:txBody>
      </p:sp>
      <p:sp>
        <p:nvSpPr>
          <p:cNvPr id="3" name="TextBox 2">
            <a:extLst>
              <a:ext uri="{FF2B5EF4-FFF2-40B4-BE49-F238E27FC236}">
                <a16:creationId xmlns:a16="http://schemas.microsoft.com/office/drawing/2014/main" id="{A879B2BC-984F-F1AC-6600-C6AF6D8685F2}"/>
              </a:ext>
            </a:extLst>
          </p:cNvPr>
          <p:cNvSpPr txBox="1"/>
          <p:nvPr/>
        </p:nvSpPr>
        <p:spPr>
          <a:xfrm>
            <a:off x="5787042" y="4537679"/>
            <a:ext cx="5938632" cy="1289071"/>
          </a:xfrm>
          <a:prstGeom prst="rect">
            <a:avLst/>
          </a:prstGeom>
          <a:noFill/>
        </p:spPr>
        <p:txBody>
          <a:bodyPr wrap="square" numCol="1" rtlCol="0">
            <a:spAutoFit/>
          </a:bodyPr>
          <a:lstStyle/>
          <a:p>
            <a:pPr>
              <a:lnSpc>
                <a:spcPct val="150000"/>
              </a:lnSpc>
            </a:pPr>
            <a:r>
              <a:rPr lang="en-US" sz="1333" dirty="0">
                <a:solidFill>
                  <a:schemeClr val="accent1">
                    <a:lumMod val="60000"/>
                    <a:lumOff val="40000"/>
                  </a:schemeClr>
                </a:solidFill>
                <a:latin typeface="Roboto" panose="02000000000000000000" pitchFamily="2" charset="0"/>
                <a:ea typeface="Roboto" panose="02000000000000000000" pitchFamily="2" charset="0"/>
                <a:cs typeface="Roboto" panose="02000000000000000000" pitchFamily="2" charset="0"/>
              </a:rPr>
              <a:t>NetSuite developers and SuiteScript administrators can create virtually any new application or procedure using this tool. For example, JavaScript application scripting is how they write applications, and SuiteScript can debug their code.</a:t>
            </a:r>
          </a:p>
        </p:txBody>
      </p:sp>
      <p:cxnSp>
        <p:nvCxnSpPr>
          <p:cNvPr id="5" name="Straight Arrow Connector 4">
            <a:extLst>
              <a:ext uri="{FF2B5EF4-FFF2-40B4-BE49-F238E27FC236}">
                <a16:creationId xmlns:a16="http://schemas.microsoft.com/office/drawing/2014/main" id="{46694E67-413B-AB8D-802B-7C2570305C20}"/>
              </a:ext>
            </a:extLst>
          </p:cNvPr>
          <p:cNvCxnSpPr/>
          <p:nvPr/>
        </p:nvCxnSpPr>
        <p:spPr>
          <a:xfrm flipV="1">
            <a:off x="2239137" y="2280847"/>
            <a:ext cx="2919757" cy="1291688"/>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pic>
        <p:nvPicPr>
          <p:cNvPr id="10" name="Picture 2" descr="Logo, company name&#10;&#10;Description automatically generated">
            <a:extLst>
              <a:ext uri="{FF2B5EF4-FFF2-40B4-BE49-F238E27FC236}">
                <a16:creationId xmlns:a16="http://schemas.microsoft.com/office/drawing/2014/main" id="{79446D7E-E5AC-1E92-B63E-B1C59EC4A8B4}"/>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34493" b="32820"/>
          <a:stretch/>
        </p:blipFill>
        <p:spPr bwMode="auto">
          <a:xfrm>
            <a:off x="564993" y="5910146"/>
            <a:ext cx="1319593" cy="429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4991267"/>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02"/>
                                        </p:tgtEl>
                                        <p:attrNameLst>
                                          <p:attrName>style.visibility</p:attrName>
                                        </p:attrNameLst>
                                      </p:cBhvr>
                                      <p:to>
                                        <p:strVal val="visible"/>
                                      </p:to>
                                    </p:set>
                                    <p:animEffect transition="in" filter="wipe(left)">
                                      <p:cBhvr>
                                        <p:cTn id="7" dur="500"/>
                                        <p:tgtEl>
                                          <p:spTgt spid="110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00"/>
                                        </p:tgtEl>
                                        <p:attrNameLst>
                                          <p:attrName>style.visibility</p:attrName>
                                        </p:attrNameLst>
                                      </p:cBhvr>
                                      <p:to>
                                        <p:strVal val="visible"/>
                                      </p:to>
                                    </p:set>
                                    <p:animEffect transition="in" filter="wipe(left)">
                                      <p:cBhvr>
                                        <p:cTn id="11" dur="500"/>
                                        <p:tgtEl>
                                          <p:spTgt spid="1100"/>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47"/>
                                        </p:tgtEl>
                                        <p:attrNameLst>
                                          <p:attrName>style.visibility</p:attrName>
                                        </p:attrNameLst>
                                      </p:cBhvr>
                                      <p:to>
                                        <p:strVal val="visible"/>
                                      </p:to>
                                    </p:set>
                                    <p:animEffect transition="in" filter="wipe(left)">
                                      <p:cBhvr>
                                        <p:cTn id="19" dur="500"/>
                                        <p:tgtEl>
                                          <p:spTgt spid="147"/>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54"/>
                                        </p:tgtEl>
                                        <p:attrNameLst>
                                          <p:attrName>style.visibility</p:attrName>
                                        </p:attrNameLst>
                                      </p:cBhvr>
                                      <p:to>
                                        <p:strVal val="visible"/>
                                      </p:to>
                                    </p:set>
                                    <p:animEffect transition="in" filter="wipe(left)">
                                      <p:cBhvr>
                                        <p:cTn id="23" dur="500"/>
                                        <p:tgtEl>
                                          <p:spTgt spid="15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49"/>
                                        </p:tgtEl>
                                        <p:attrNameLst>
                                          <p:attrName>style.visibility</p:attrName>
                                        </p:attrNameLst>
                                      </p:cBhvr>
                                      <p:to>
                                        <p:strVal val="visible"/>
                                      </p:to>
                                    </p:set>
                                    <p:animEffect transition="in" filter="fade">
                                      <p:cBhvr>
                                        <p:cTn id="26" dur="750"/>
                                        <p:tgtEl>
                                          <p:spTgt spid="149"/>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52"/>
                                        </p:tgtEl>
                                        <p:attrNameLst>
                                          <p:attrName>style.visibility</p:attrName>
                                        </p:attrNameLst>
                                      </p:cBhvr>
                                      <p:to>
                                        <p:strVal val="visible"/>
                                      </p:to>
                                    </p:set>
                                    <p:animEffect transition="in" filter="fade">
                                      <p:cBhvr>
                                        <p:cTn id="29" dur="750"/>
                                        <p:tgtEl>
                                          <p:spTgt spid="152"/>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wipe(left)">
                                      <p:cBhvr>
                                        <p:cTn id="33" dur="500"/>
                                        <p:tgtEl>
                                          <p:spTgt spid="3"/>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fade">
                                      <p:cBhvr>
                                        <p:cTn id="36"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 grpId="0"/>
      <p:bldP spid="149" grpId="0"/>
      <p:bldP spid="152" grpId="0"/>
      <p:bldP spid="154" grpId="0"/>
      <p:bldP spid="2" grpId="0"/>
      <p:bldP spid="3" grpId="0"/>
    </p:bldLst>
  </p:timing>
</p:sld>
</file>

<file path=ppt/slides/slide41.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3">
                <a:lumMod val="0"/>
                <a:alpha val="0"/>
              </a:schemeClr>
            </a:gs>
            <a:gs pos="76000">
              <a:schemeClr val="accent1">
                <a:alpha val="8000"/>
                <a:lumMod val="46000"/>
              </a:schemeClr>
            </a:gs>
          </a:gsLst>
          <a:lin ang="5400000" scaled="0"/>
        </a:gradFill>
        <a:effectLst/>
      </p:bgPr>
    </p:bg>
    <p:spTree>
      <p:nvGrpSpPr>
        <p:cNvPr id="1" name=""/>
        <p:cNvGrpSpPr/>
        <p:nvPr/>
      </p:nvGrpSpPr>
      <p:grpSpPr>
        <a:xfrm>
          <a:off x="0" y="0"/>
          <a:ext cx="0" cy="0"/>
          <a:chOff x="0" y="0"/>
          <a:chExt cx="0" cy="0"/>
        </a:xfrm>
      </p:grpSpPr>
      <p:sp>
        <p:nvSpPr>
          <p:cNvPr id="146" name="Freeform 47"/>
          <p:cNvSpPr>
            <a:spLocks/>
          </p:cNvSpPr>
          <p:nvPr/>
        </p:nvSpPr>
        <p:spPr bwMode="auto">
          <a:xfrm>
            <a:off x="5785895" y="1909416"/>
            <a:ext cx="20109" cy="26459"/>
          </a:xfrm>
          <a:custGeom>
            <a:avLst/>
            <a:gdLst>
              <a:gd name="T0" fmla="*/ 14 w 19"/>
              <a:gd name="T1" fmla="*/ 25 h 25"/>
              <a:gd name="T2" fmla="*/ 12 w 19"/>
              <a:gd name="T3" fmla="*/ 21 h 25"/>
              <a:gd name="T4" fmla="*/ 10 w 19"/>
              <a:gd name="T5" fmla="*/ 16 h 25"/>
              <a:gd name="T6" fmla="*/ 7 w 19"/>
              <a:gd name="T7" fmla="*/ 14 h 25"/>
              <a:gd name="T8" fmla="*/ 7 w 19"/>
              <a:gd name="T9" fmla="*/ 14 h 25"/>
              <a:gd name="T10" fmla="*/ 5 w 19"/>
              <a:gd name="T11" fmla="*/ 12 h 25"/>
              <a:gd name="T12" fmla="*/ 0 w 19"/>
              <a:gd name="T13" fmla="*/ 10 h 25"/>
              <a:gd name="T14" fmla="*/ 0 w 19"/>
              <a:gd name="T15" fmla="*/ 10 h 25"/>
              <a:gd name="T16" fmla="*/ 5 w 19"/>
              <a:gd name="T17" fmla="*/ 0 h 25"/>
              <a:gd name="T18" fmla="*/ 19 w 19"/>
              <a:gd name="T19" fmla="*/ 14 h 25"/>
              <a:gd name="T20" fmla="*/ 14 w 19"/>
              <a:gd name="T21" fmla="*/ 25 h 25"/>
              <a:gd name="T22" fmla="*/ 14 w 19"/>
              <a:gd name="T23"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 h="25">
                <a:moveTo>
                  <a:pt x="14" y="25"/>
                </a:moveTo>
                <a:lnTo>
                  <a:pt x="12" y="21"/>
                </a:lnTo>
                <a:lnTo>
                  <a:pt x="10" y="16"/>
                </a:lnTo>
                <a:lnTo>
                  <a:pt x="7" y="14"/>
                </a:lnTo>
                <a:lnTo>
                  <a:pt x="7" y="14"/>
                </a:lnTo>
                <a:lnTo>
                  <a:pt x="5" y="12"/>
                </a:lnTo>
                <a:lnTo>
                  <a:pt x="0" y="10"/>
                </a:lnTo>
                <a:lnTo>
                  <a:pt x="0" y="10"/>
                </a:lnTo>
                <a:lnTo>
                  <a:pt x="5" y="0"/>
                </a:lnTo>
                <a:lnTo>
                  <a:pt x="19" y="14"/>
                </a:lnTo>
                <a:lnTo>
                  <a:pt x="14" y="25"/>
                </a:lnTo>
                <a:lnTo>
                  <a:pt x="14" y="25"/>
                </a:lnTo>
                <a:close/>
              </a:path>
            </a:pathLst>
          </a:custGeom>
          <a:solidFill>
            <a:srgbClr val="2484B0"/>
          </a:solidFill>
          <a:ln w="1588" cap="rnd">
            <a:solidFill>
              <a:srgbClr val="F8F9FA"/>
            </a:solidFill>
            <a:prstDash val="solid"/>
            <a:round/>
            <a:headEnd/>
            <a:tailEnd/>
          </a:ln>
        </p:spPr>
        <p:txBody>
          <a:bodyPr vert="horz" wrap="square" lIns="60960" tIns="30480" rIns="60960" bIns="30480" numCol="1" anchor="t" anchorCtr="0" compatLnSpc="1">
            <a:prstTxWarp prst="textNoShape">
              <a:avLst/>
            </a:prstTxWarp>
          </a:bodyPr>
          <a:lstStyle/>
          <a:p>
            <a:endParaRPr lang="en-US" sz="1200">
              <a:solidFill>
                <a:schemeClr val="accent1">
                  <a:lumMod val="60000"/>
                  <a:lumOff val="40000"/>
                </a:schemeClr>
              </a:solidFill>
              <a:latin typeface="Roboto" panose="02000000000000000000" pitchFamily="2" charset="0"/>
              <a:ea typeface="Roboto" panose="02000000000000000000" pitchFamily="2" charset="0"/>
              <a:cs typeface="Roboto" panose="02000000000000000000" pitchFamily="2" charset="0"/>
            </a:endParaRPr>
          </a:p>
        </p:txBody>
      </p:sp>
      <p:sp>
        <p:nvSpPr>
          <p:cNvPr id="147" name="TextBox 146"/>
          <p:cNvSpPr txBox="1"/>
          <p:nvPr/>
        </p:nvSpPr>
        <p:spPr>
          <a:xfrm>
            <a:off x="962379" y="1200972"/>
            <a:ext cx="5133621" cy="1596784"/>
          </a:xfrm>
          <a:prstGeom prst="rect">
            <a:avLst/>
          </a:prstGeom>
          <a:noFill/>
        </p:spPr>
        <p:txBody>
          <a:bodyPr wrap="square" numCol="1" rtlCol="0">
            <a:spAutoFit/>
          </a:bodyPr>
          <a:lstStyle/>
          <a:p>
            <a:pPr>
              <a:lnSpc>
                <a:spcPct val="150000"/>
              </a:lnSpc>
            </a:pPr>
            <a:r>
              <a:rPr lang="en-US" sz="1333" dirty="0">
                <a:solidFill>
                  <a:schemeClr val="accent1">
                    <a:lumMod val="60000"/>
                    <a:lumOff val="40000"/>
                  </a:schemeClr>
                </a:solidFill>
                <a:latin typeface="Roboto" panose="02000000000000000000" pitchFamily="2" charset="0"/>
                <a:ea typeface="Roboto" panose="02000000000000000000" pitchFamily="2" charset="0"/>
                <a:cs typeface="Roboto" panose="02000000000000000000" pitchFamily="2" charset="0"/>
              </a:rPr>
              <a:t>By using SuiteBundler, partners can make it easier for customers to apply modifications to different accounts by reducing the time required for deployment. SuiteBundler makes it easier for partners to send out new versions of these applications to customers.</a:t>
            </a:r>
          </a:p>
        </p:txBody>
      </p:sp>
      <p:sp>
        <p:nvSpPr>
          <p:cNvPr id="149" name="TextBox 148"/>
          <p:cNvSpPr txBox="1"/>
          <p:nvPr/>
        </p:nvSpPr>
        <p:spPr>
          <a:xfrm>
            <a:off x="949738" y="657297"/>
            <a:ext cx="5036281" cy="543675"/>
          </a:xfrm>
          <a:prstGeom prst="rect">
            <a:avLst/>
          </a:prstGeom>
          <a:noFill/>
        </p:spPr>
        <p:txBody>
          <a:bodyPr wrap="square" rtlCol="0">
            <a:spAutoFit/>
          </a:bodyPr>
          <a:lstStyle/>
          <a:p>
            <a:r>
              <a:rPr lang="en-US" sz="2933" b="1" dirty="0">
                <a:solidFill>
                  <a:schemeClr val="accent1">
                    <a:lumMod val="60000"/>
                    <a:lumOff val="40000"/>
                  </a:schemeClr>
                </a:solidFill>
                <a:latin typeface="Roboto" panose="02000000000000000000" pitchFamily="2" charset="0"/>
                <a:ea typeface="Roboto" panose="02000000000000000000" pitchFamily="2" charset="0"/>
                <a:cs typeface="Roboto" panose="02000000000000000000" pitchFamily="2" charset="0"/>
              </a:rPr>
              <a:t>Application Distribution</a:t>
            </a:r>
          </a:p>
        </p:txBody>
      </p:sp>
      <p:sp>
        <p:nvSpPr>
          <p:cNvPr id="152" name="TextBox 151"/>
          <p:cNvSpPr txBox="1"/>
          <p:nvPr/>
        </p:nvSpPr>
        <p:spPr>
          <a:xfrm>
            <a:off x="6881915" y="2637183"/>
            <a:ext cx="3769471" cy="543675"/>
          </a:xfrm>
          <a:prstGeom prst="rect">
            <a:avLst/>
          </a:prstGeom>
          <a:noFill/>
        </p:spPr>
        <p:txBody>
          <a:bodyPr wrap="square" rtlCol="0">
            <a:spAutoFit/>
          </a:bodyPr>
          <a:lstStyle/>
          <a:p>
            <a:r>
              <a:rPr lang="en-US" sz="2933" b="1" dirty="0">
                <a:solidFill>
                  <a:schemeClr val="accent1">
                    <a:lumMod val="60000"/>
                    <a:lumOff val="40000"/>
                  </a:schemeClr>
                </a:solidFill>
                <a:latin typeface="Roboto" panose="02000000000000000000" pitchFamily="2" charset="0"/>
                <a:ea typeface="Roboto" panose="02000000000000000000" pitchFamily="2" charset="0"/>
                <a:cs typeface="Roboto" panose="02000000000000000000" pitchFamily="2" charset="0"/>
              </a:rPr>
              <a:t>Internationalization</a:t>
            </a:r>
          </a:p>
        </p:txBody>
      </p:sp>
      <p:sp>
        <p:nvSpPr>
          <p:cNvPr id="154" name="TextBox 153"/>
          <p:cNvSpPr txBox="1"/>
          <p:nvPr/>
        </p:nvSpPr>
        <p:spPr>
          <a:xfrm>
            <a:off x="6869276" y="3102732"/>
            <a:ext cx="5146261" cy="1289071"/>
          </a:xfrm>
          <a:prstGeom prst="rect">
            <a:avLst/>
          </a:prstGeom>
          <a:noFill/>
        </p:spPr>
        <p:txBody>
          <a:bodyPr wrap="square" numCol="1" rtlCol="0">
            <a:spAutoFit/>
          </a:bodyPr>
          <a:lstStyle/>
          <a:p>
            <a:pPr>
              <a:lnSpc>
                <a:spcPct val="150000"/>
              </a:lnSpc>
            </a:pPr>
            <a:r>
              <a:rPr lang="en-US" sz="1333" dirty="0">
                <a:solidFill>
                  <a:schemeClr val="accent1">
                    <a:lumMod val="60000"/>
                    <a:lumOff val="40000"/>
                  </a:schemeClr>
                </a:solidFill>
                <a:latin typeface="Roboto" panose="02000000000000000000" pitchFamily="2" charset="0"/>
                <a:ea typeface="Roboto" panose="02000000000000000000" pitchFamily="2" charset="0"/>
                <a:cs typeface="Roboto" panose="02000000000000000000" pitchFamily="2" charset="0"/>
              </a:rPr>
              <a:t>Create an environment that feels natural for end-users and administrators regardless of the language, currency, or accounting system used in your global company or overseas subsidiary.</a:t>
            </a:r>
          </a:p>
        </p:txBody>
      </p:sp>
      <p:sp>
        <p:nvSpPr>
          <p:cNvPr id="2" name="TextBox 1">
            <a:extLst>
              <a:ext uri="{FF2B5EF4-FFF2-40B4-BE49-F238E27FC236}">
                <a16:creationId xmlns:a16="http://schemas.microsoft.com/office/drawing/2014/main" id="{7C0FCE04-8AB3-C66F-3915-08600D1EB643}"/>
              </a:ext>
            </a:extLst>
          </p:cNvPr>
          <p:cNvSpPr txBox="1"/>
          <p:nvPr/>
        </p:nvSpPr>
        <p:spPr>
          <a:xfrm>
            <a:off x="975017" y="4400935"/>
            <a:ext cx="5011003" cy="543675"/>
          </a:xfrm>
          <a:prstGeom prst="rect">
            <a:avLst/>
          </a:prstGeom>
          <a:noFill/>
        </p:spPr>
        <p:txBody>
          <a:bodyPr wrap="square" rtlCol="0">
            <a:spAutoFit/>
          </a:bodyPr>
          <a:lstStyle/>
          <a:p>
            <a:r>
              <a:rPr lang="en-US" sz="2933" b="1" dirty="0">
                <a:solidFill>
                  <a:schemeClr val="accent1">
                    <a:lumMod val="60000"/>
                    <a:lumOff val="40000"/>
                  </a:schemeClr>
                </a:solidFill>
                <a:latin typeface="Roboto" panose="02000000000000000000" pitchFamily="2" charset="0"/>
                <a:ea typeface="Roboto" panose="02000000000000000000" pitchFamily="2" charset="0"/>
                <a:cs typeface="Roboto" panose="02000000000000000000" pitchFamily="2" charset="0"/>
              </a:rPr>
              <a:t>Performance Monitoring</a:t>
            </a:r>
          </a:p>
        </p:txBody>
      </p:sp>
      <p:sp>
        <p:nvSpPr>
          <p:cNvPr id="3" name="TextBox 2">
            <a:extLst>
              <a:ext uri="{FF2B5EF4-FFF2-40B4-BE49-F238E27FC236}">
                <a16:creationId xmlns:a16="http://schemas.microsoft.com/office/drawing/2014/main" id="{A879B2BC-984F-F1AC-6600-C6AF6D8685F2}"/>
              </a:ext>
            </a:extLst>
          </p:cNvPr>
          <p:cNvSpPr txBox="1"/>
          <p:nvPr/>
        </p:nvSpPr>
        <p:spPr>
          <a:xfrm>
            <a:off x="962379" y="4866484"/>
            <a:ext cx="4843625" cy="1289071"/>
          </a:xfrm>
          <a:prstGeom prst="rect">
            <a:avLst/>
          </a:prstGeom>
          <a:noFill/>
        </p:spPr>
        <p:txBody>
          <a:bodyPr wrap="square" numCol="1" rtlCol="0">
            <a:spAutoFit/>
          </a:bodyPr>
          <a:lstStyle/>
          <a:p>
            <a:pPr>
              <a:lnSpc>
                <a:spcPct val="150000"/>
              </a:lnSpc>
            </a:pPr>
            <a:r>
              <a:rPr lang="en-US" sz="1333" dirty="0">
                <a:solidFill>
                  <a:schemeClr val="accent1">
                    <a:lumMod val="60000"/>
                    <a:lumOff val="40000"/>
                  </a:schemeClr>
                </a:solidFill>
                <a:latin typeface="Roboto" panose="02000000000000000000" pitchFamily="2" charset="0"/>
                <a:ea typeface="Roboto" panose="02000000000000000000" pitchFamily="2" charset="0"/>
                <a:cs typeface="Roboto" panose="02000000000000000000" pitchFamily="2" charset="0"/>
              </a:rPr>
              <a:t>To ensure business continuity and keep users productive, performance health dashboards monitor systems health and include tools to identify root cause issues affecting product experience quickly.</a:t>
            </a:r>
          </a:p>
        </p:txBody>
      </p:sp>
      <p:pic>
        <p:nvPicPr>
          <p:cNvPr id="6" name="Picture 2" descr="Logo, company name&#10;&#10;Description automatically generated">
            <a:extLst>
              <a:ext uri="{FF2B5EF4-FFF2-40B4-BE49-F238E27FC236}">
                <a16:creationId xmlns:a16="http://schemas.microsoft.com/office/drawing/2014/main" id="{6ED17CD6-5CE5-8A03-F148-75D8CE675981}"/>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34493" b="32820"/>
          <a:stretch/>
        </p:blipFill>
        <p:spPr bwMode="auto">
          <a:xfrm>
            <a:off x="9910028" y="6032809"/>
            <a:ext cx="1319593" cy="429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8318479"/>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7"/>
                                        </p:tgtEl>
                                        <p:attrNameLst>
                                          <p:attrName>style.visibility</p:attrName>
                                        </p:attrNameLst>
                                      </p:cBhvr>
                                      <p:to>
                                        <p:strVal val="visible"/>
                                      </p:to>
                                    </p:set>
                                    <p:animEffect transition="in" filter="wipe(left)">
                                      <p:cBhvr>
                                        <p:cTn id="7" dur="500"/>
                                        <p:tgtEl>
                                          <p:spTgt spid="14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wipe(left)">
                                      <p:cBhvr>
                                        <p:cTn id="11" dur="500"/>
                                        <p:tgtEl>
                                          <p:spTgt spid="154"/>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49"/>
                                        </p:tgtEl>
                                        <p:attrNameLst>
                                          <p:attrName>style.visibility</p:attrName>
                                        </p:attrNameLst>
                                      </p:cBhvr>
                                      <p:to>
                                        <p:strVal val="visible"/>
                                      </p:to>
                                    </p:set>
                                    <p:animEffect transition="in" filter="fade">
                                      <p:cBhvr>
                                        <p:cTn id="14" dur="750"/>
                                        <p:tgtEl>
                                          <p:spTgt spid="149"/>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52"/>
                                        </p:tgtEl>
                                        <p:attrNameLst>
                                          <p:attrName>style.visibility</p:attrName>
                                        </p:attrNameLst>
                                      </p:cBhvr>
                                      <p:to>
                                        <p:strVal val="visible"/>
                                      </p:to>
                                    </p:set>
                                    <p:animEffect transition="in" filter="fade">
                                      <p:cBhvr>
                                        <p:cTn id="17" dur="750"/>
                                        <p:tgtEl>
                                          <p:spTgt spid="152"/>
                                        </p:tgtEl>
                                      </p:cBhvr>
                                    </p:animEffect>
                                  </p:childTnLst>
                                </p:cTn>
                              </p:par>
                            </p:childTnLst>
                          </p:cTn>
                        </p:par>
                        <p:par>
                          <p:cTn id="18" fill="hold">
                            <p:stCondLst>
                              <p:cond delay="1250"/>
                            </p:stCondLst>
                            <p:childTnLst>
                              <p:par>
                                <p:cTn id="19" presetID="22" presetClass="entr" presetSubtype="8"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left)">
                                      <p:cBhvr>
                                        <p:cTn id="21" dur="500"/>
                                        <p:tgtEl>
                                          <p:spTgt spid="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 grpId="0"/>
      <p:bldP spid="149" grpId="0"/>
      <p:bldP spid="152" grpId="0"/>
      <p:bldP spid="154" grpId="0"/>
      <p:bldP spid="2" grpId="0"/>
      <p:bldP spid="3" grpId="0"/>
    </p:bld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F821F060-97E6-4B59-8CC7-86E4B2882F57}"/>
              </a:ext>
            </a:extLst>
          </p:cNvPr>
          <p:cNvSpPr/>
          <p:nvPr/>
        </p:nvSpPr>
        <p:spPr>
          <a:xfrm>
            <a:off x="0" y="1991645"/>
            <a:ext cx="12192000" cy="2644878"/>
          </a:xfrm>
          <a:prstGeom prst="roundRect">
            <a:avLst>
              <a:gd name="adj" fmla="val 6641"/>
            </a:avLst>
          </a:prstGeom>
          <a:gradFill>
            <a:gsLst>
              <a:gs pos="0">
                <a:schemeClr val="accent1"/>
              </a:gs>
              <a:gs pos="100000">
                <a:schemeClr val="accent2"/>
              </a:gs>
            </a:gsLst>
            <a:lin ang="2700000" scaled="1"/>
          </a:gradFill>
          <a:ln>
            <a:noFill/>
          </a:ln>
          <a:effectLst>
            <a:outerShdw blurRad="1270000" dist="711200" dir="5400000" sx="85000" sy="85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00" b="1" dirty="0">
              <a:solidFill>
                <a:schemeClr val="bg1">
                  <a:lumMod val="95000"/>
                  <a:alpha val="40000"/>
                </a:schemeClr>
              </a:solidFill>
              <a:latin typeface="+mj-lt"/>
            </a:endParaRPr>
          </a:p>
        </p:txBody>
      </p:sp>
      <p:sp>
        <p:nvSpPr>
          <p:cNvPr id="44" name="TextBox 43">
            <a:extLst>
              <a:ext uri="{FF2B5EF4-FFF2-40B4-BE49-F238E27FC236}">
                <a16:creationId xmlns:a16="http://schemas.microsoft.com/office/drawing/2014/main" id="{F266592F-D4B2-44A7-BA95-664865C12F7A}"/>
              </a:ext>
            </a:extLst>
          </p:cNvPr>
          <p:cNvSpPr txBox="1"/>
          <p:nvPr/>
        </p:nvSpPr>
        <p:spPr>
          <a:xfrm>
            <a:off x="2508734" y="2834382"/>
            <a:ext cx="7174531" cy="1189236"/>
          </a:xfrm>
          <a:prstGeom prst="rect">
            <a:avLst/>
          </a:prstGeom>
          <a:noFill/>
        </p:spPr>
        <p:txBody>
          <a:bodyPr wrap="square" rtlCol="0">
            <a:spAutoFit/>
          </a:bodyPr>
          <a:lstStyle/>
          <a:p>
            <a:pPr algn="ctr">
              <a:lnSpc>
                <a:spcPct val="80000"/>
              </a:lnSpc>
            </a:pPr>
            <a:r>
              <a:rPr lang="en-US" sz="4400" dirty="0">
                <a:solidFill>
                  <a:schemeClr val="bg1"/>
                </a:solidFill>
                <a:latin typeface="Nexa Bold" panose="02000000000000000000" pitchFamily="50" charset="0"/>
              </a:rPr>
              <a:t>Improving business performance with NetSuite</a:t>
            </a:r>
          </a:p>
        </p:txBody>
      </p:sp>
      <p:pic>
        <p:nvPicPr>
          <p:cNvPr id="2" name="Picture 2" descr="Logo, company name&#10;&#10;Description automatically generated">
            <a:extLst>
              <a:ext uri="{FF2B5EF4-FFF2-40B4-BE49-F238E27FC236}">
                <a16:creationId xmlns:a16="http://schemas.microsoft.com/office/drawing/2014/main" id="{6CCFB47A-54F6-3772-6D6E-E6016E0F7330}"/>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34493" b="32820"/>
          <a:stretch/>
        </p:blipFill>
        <p:spPr bwMode="auto">
          <a:xfrm>
            <a:off x="564993" y="5910146"/>
            <a:ext cx="1319593" cy="429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408949"/>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6" name="TextBox 65">
            <a:extLst>
              <a:ext uri="{FF2B5EF4-FFF2-40B4-BE49-F238E27FC236}">
                <a16:creationId xmlns:a16="http://schemas.microsoft.com/office/drawing/2014/main" id="{E1E73B47-FB1C-478C-BBD0-87C0DC7EBDD7}"/>
              </a:ext>
            </a:extLst>
          </p:cNvPr>
          <p:cNvSpPr txBox="1"/>
          <p:nvPr/>
        </p:nvSpPr>
        <p:spPr>
          <a:xfrm>
            <a:off x="612115" y="840491"/>
            <a:ext cx="4327875" cy="1384995"/>
          </a:xfrm>
          <a:prstGeom prst="rect">
            <a:avLst/>
          </a:prstGeom>
          <a:noFill/>
        </p:spPr>
        <p:txBody>
          <a:bodyPr wrap="square" rtlCol="0">
            <a:spAutoFit/>
          </a:bodyPr>
          <a:lstStyle/>
          <a:p>
            <a:r>
              <a:rPr lang="en-US" sz="2800" dirty="0">
                <a:solidFill>
                  <a:schemeClr val="accent1">
                    <a:lumMod val="50000"/>
                  </a:schemeClr>
                </a:solidFill>
                <a:latin typeface="Nexa Bold" panose="02000000000000000000" pitchFamily="50" charset="0"/>
              </a:rPr>
              <a:t>LEVERAGE INCREASED VISIBILITY AND REPORTING DATA</a:t>
            </a:r>
          </a:p>
        </p:txBody>
      </p:sp>
      <p:sp>
        <p:nvSpPr>
          <p:cNvPr id="68" name="Rectangle 67">
            <a:extLst>
              <a:ext uri="{FF2B5EF4-FFF2-40B4-BE49-F238E27FC236}">
                <a16:creationId xmlns:a16="http://schemas.microsoft.com/office/drawing/2014/main" id="{E931D100-42A6-42B4-9C08-0AFD98ABD617}"/>
              </a:ext>
            </a:extLst>
          </p:cNvPr>
          <p:cNvSpPr/>
          <p:nvPr/>
        </p:nvSpPr>
        <p:spPr>
          <a:xfrm>
            <a:off x="612115" y="2422724"/>
            <a:ext cx="4327875" cy="3579763"/>
          </a:xfrm>
          <a:prstGeom prst="rect">
            <a:avLst/>
          </a:prstGeom>
        </p:spPr>
        <p:txBody>
          <a:bodyPr wrap="square">
            <a:spAutoFit/>
          </a:bodyPr>
          <a:lstStyle/>
          <a:p>
            <a:pPr>
              <a:lnSpc>
                <a:spcPct val="130000"/>
              </a:lnSpc>
            </a:pPr>
            <a:r>
              <a:rPr lang="en-US" sz="1600" dirty="0">
                <a:solidFill>
                  <a:schemeClr val="accent1">
                    <a:lumMod val="50000"/>
                  </a:schemeClr>
                </a:solidFill>
                <a:latin typeface="Segoe UI" panose="020B0502040204020203" pitchFamily="34" charset="0"/>
                <a:cs typeface="Segoe UI" panose="020B0502040204020203" pitchFamily="34" charset="0"/>
              </a:rPr>
              <a:t>Your employees in every business unit can access the same data at any time, from any location, thanks to NetSuite ERP. Every business unit at many companies uses a different software platform that can't successfully communicate with the others.</a:t>
            </a:r>
          </a:p>
          <a:p>
            <a:pPr>
              <a:lnSpc>
                <a:spcPct val="130000"/>
              </a:lnSpc>
            </a:pPr>
            <a:r>
              <a:rPr lang="en-US" sz="1600" dirty="0">
                <a:solidFill>
                  <a:schemeClr val="accent1">
                    <a:lumMod val="50000"/>
                  </a:schemeClr>
                </a:solidFill>
                <a:latin typeface="Segoe UI" panose="020B0502040204020203" pitchFamily="34" charset="0"/>
                <a:cs typeface="Segoe UI" panose="020B0502040204020203" pitchFamily="34" charset="0"/>
              </a:rPr>
              <a:t>It's possible that your team is digging through spreadsheets or constantly importing and exporting data to order to see the big picture. Not to mention the additional expenses (and hassles) caused by incompatible systems.</a:t>
            </a:r>
          </a:p>
        </p:txBody>
      </p:sp>
      <p:sp>
        <p:nvSpPr>
          <p:cNvPr id="126" name="Rectangle 125">
            <a:extLst>
              <a:ext uri="{FF2B5EF4-FFF2-40B4-BE49-F238E27FC236}">
                <a16:creationId xmlns:a16="http://schemas.microsoft.com/office/drawing/2014/main" id="{109E8869-C32B-486E-82E6-F65E550DDD56}"/>
              </a:ext>
            </a:extLst>
          </p:cNvPr>
          <p:cNvSpPr/>
          <p:nvPr/>
        </p:nvSpPr>
        <p:spPr>
          <a:xfrm>
            <a:off x="6096000" y="0"/>
            <a:ext cx="6096000" cy="6857999"/>
          </a:xfrm>
          <a:prstGeom prst="rect">
            <a:avLst/>
          </a:prstGeom>
          <a:gradFill>
            <a:gsLst>
              <a:gs pos="0">
                <a:schemeClr val="accent1">
                  <a:alpha val="70000"/>
                </a:schemeClr>
              </a:gs>
              <a:gs pos="100000">
                <a:schemeClr val="accent2">
                  <a:alpha val="70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Rectangle: Diagonal Corners Snipped 1">
            <a:extLst>
              <a:ext uri="{FF2B5EF4-FFF2-40B4-BE49-F238E27FC236}">
                <a16:creationId xmlns:a16="http://schemas.microsoft.com/office/drawing/2014/main" id="{580439AF-872F-230E-D318-D8B4109DC7AA}"/>
              </a:ext>
            </a:extLst>
          </p:cNvPr>
          <p:cNvSpPr/>
          <p:nvPr/>
        </p:nvSpPr>
        <p:spPr>
          <a:xfrm>
            <a:off x="6824546" y="947854"/>
            <a:ext cx="4672361" cy="4995746"/>
          </a:xfrm>
          <a:prstGeom prst="snip2DiagRect">
            <a:avLst/>
          </a:prstGeom>
          <a:gradFill>
            <a:gsLst>
              <a:gs pos="0">
                <a:schemeClr val="accent1">
                  <a:alpha val="0"/>
                </a:schemeClr>
              </a:gs>
              <a:gs pos="100000">
                <a:schemeClr val="accent2"/>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1D4C4464-9D38-6AD0-A710-07D809249847}"/>
              </a:ext>
            </a:extLst>
          </p:cNvPr>
          <p:cNvSpPr txBox="1"/>
          <p:nvPr/>
        </p:nvSpPr>
        <p:spPr>
          <a:xfrm>
            <a:off x="7616282" y="2426845"/>
            <a:ext cx="3088888" cy="2585323"/>
          </a:xfrm>
          <a:prstGeom prst="rect">
            <a:avLst/>
          </a:prstGeom>
          <a:noFill/>
        </p:spPr>
        <p:txBody>
          <a:bodyPr wrap="square" rtlCol="0">
            <a:spAutoFit/>
          </a:bodyPr>
          <a:lstStyle/>
          <a:p>
            <a:r>
              <a:rPr lang="en-US" dirty="0">
                <a:solidFill>
                  <a:schemeClr val="bg1"/>
                </a:solidFill>
              </a:rPr>
              <a:t>Consider these cost advantages:</a:t>
            </a:r>
          </a:p>
          <a:p>
            <a:endParaRPr lang="en-US" dirty="0">
              <a:solidFill>
                <a:schemeClr val="bg1"/>
              </a:solidFill>
            </a:endParaRPr>
          </a:p>
          <a:p>
            <a:pPr marL="285750" indent="-285750">
              <a:buFont typeface="Arial" panose="020B0604020202020204" pitchFamily="34" charset="0"/>
              <a:buChar char="•"/>
            </a:pPr>
            <a:r>
              <a:rPr lang="en-US" dirty="0">
                <a:solidFill>
                  <a:schemeClr val="bg1"/>
                </a:solidFill>
              </a:rPr>
              <a:t>Real-time data</a:t>
            </a:r>
          </a:p>
          <a:p>
            <a:pPr marL="285750" indent="-285750">
              <a:buFont typeface="Arial" panose="020B0604020202020204" pitchFamily="34" charset="0"/>
              <a:buChar char="•"/>
            </a:pPr>
            <a:r>
              <a:rPr lang="en-US" dirty="0">
                <a:solidFill>
                  <a:schemeClr val="bg1"/>
                </a:solidFill>
              </a:rPr>
              <a:t>Compliance data</a:t>
            </a:r>
          </a:p>
          <a:p>
            <a:pPr marL="285750" indent="-285750">
              <a:buFont typeface="Arial" panose="020B0604020202020204" pitchFamily="34" charset="0"/>
              <a:buChar char="•"/>
            </a:pPr>
            <a:r>
              <a:rPr lang="en-US" dirty="0">
                <a:solidFill>
                  <a:schemeClr val="bg1"/>
                </a:solidFill>
              </a:rPr>
              <a:t>Data visualization</a:t>
            </a:r>
          </a:p>
          <a:p>
            <a:pPr marL="285750" indent="-285750">
              <a:buFont typeface="Arial" panose="020B0604020202020204" pitchFamily="34" charset="0"/>
              <a:buChar char="•"/>
            </a:pPr>
            <a:r>
              <a:rPr lang="en-US" dirty="0">
                <a:solidFill>
                  <a:schemeClr val="bg1"/>
                </a:solidFill>
              </a:rPr>
              <a:t>Mobile access</a:t>
            </a:r>
          </a:p>
          <a:p>
            <a:pPr marL="285750" indent="-285750">
              <a:buFont typeface="Arial" panose="020B0604020202020204" pitchFamily="34" charset="0"/>
              <a:buChar char="•"/>
            </a:pPr>
            <a:r>
              <a:rPr lang="en-US" dirty="0">
                <a:solidFill>
                  <a:schemeClr val="bg1"/>
                </a:solidFill>
              </a:rPr>
              <a:t>Accurate data</a:t>
            </a:r>
          </a:p>
          <a:p>
            <a:r>
              <a:rPr lang="en-US" dirty="0">
                <a:solidFill>
                  <a:schemeClr val="bg1"/>
                </a:solidFill>
              </a:rPr>
              <a:t> </a:t>
            </a:r>
          </a:p>
        </p:txBody>
      </p:sp>
      <p:pic>
        <p:nvPicPr>
          <p:cNvPr id="4" name="Picture 3" descr="Logo, company name&#10;&#10;Description automatically generated">
            <a:extLst>
              <a:ext uri="{FF2B5EF4-FFF2-40B4-BE49-F238E27FC236}">
                <a16:creationId xmlns:a16="http://schemas.microsoft.com/office/drawing/2014/main" id="{2C62B670-0D5D-8F02-DEF4-E85F9E07F56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1944" b="31319"/>
          <a:stretch/>
        </p:blipFill>
        <p:spPr bwMode="auto">
          <a:xfrm>
            <a:off x="10235193" y="6169498"/>
            <a:ext cx="1261714" cy="4626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384661"/>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with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strips(downRight)">
                                      <p:cBhvr>
                                        <p:cTn id="7" dur="250"/>
                                        <p:tgtEl>
                                          <p:spTgt spid="66"/>
                                        </p:tgtEl>
                                      </p:cBhvr>
                                    </p:animEffect>
                                  </p:childTnLst>
                                </p:cTn>
                              </p:par>
                              <p:par>
                                <p:cTn id="8" presetID="18" presetClass="entr" presetSubtype="6" fill="hold" grpId="0"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strips(downRight)">
                                      <p:cBhvr>
                                        <p:cTn id="10" dur="250"/>
                                        <p:tgtEl>
                                          <p:spTgt spid="68"/>
                                        </p:tgtEl>
                                      </p:cBhvr>
                                    </p:animEffect>
                                  </p:childTnLst>
                                </p:cTn>
                              </p:par>
                            </p:childTnLst>
                          </p:cTn>
                        </p:par>
                        <p:par>
                          <p:cTn id="11" fill="hold">
                            <p:stCondLst>
                              <p:cond delay="250"/>
                            </p:stCondLst>
                            <p:childTnLst>
                              <p:par>
                                <p:cTn id="12" presetID="22" presetClass="entr" presetSubtype="2"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68" grpId="0"/>
      <p:bldP spid="3" grpId="0"/>
    </p:bldLst>
  </p:timing>
</p:sld>
</file>

<file path=ppt/slides/slide44.xml><?xml version="1.0" encoding="utf-8"?>
<p:sld xmlns:a="http://schemas.openxmlformats.org/drawingml/2006/main" xmlns:r="http://schemas.openxmlformats.org/officeDocument/2006/relationships" xmlns:p="http://schemas.openxmlformats.org/presentationml/2006/main" showMasterSp="0">
  <p:cSld>
    <p:bg>
      <p:bgPr>
        <a:solidFill>
          <a:schemeClr val="bg1">
            <a:alpha val="0"/>
          </a:schemeClr>
        </a:solidFill>
        <a:effectLst/>
      </p:bgPr>
    </p:bg>
    <p:spTree>
      <p:nvGrpSpPr>
        <p:cNvPr id="1" name=""/>
        <p:cNvGrpSpPr/>
        <p:nvPr/>
      </p:nvGrpSpPr>
      <p:grpSpPr>
        <a:xfrm>
          <a:off x="0" y="0"/>
          <a:ext cx="0" cy="0"/>
          <a:chOff x="0" y="0"/>
          <a:chExt cx="0" cy="0"/>
        </a:xfrm>
      </p:grpSpPr>
      <p:sp>
        <p:nvSpPr>
          <p:cNvPr id="2" name="Rectangle: Diagonal Corners Snipped 1">
            <a:extLst>
              <a:ext uri="{FF2B5EF4-FFF2-40B4-BE49-F238E27FC236}">
                <a16:creationId xmlns:a16="http://schemas.microsoft.com/office/drawing/2014/main" id="{580439AF-872F-230E-D318-D8B4109DC7AA}"/>
              </a:ext>
            </a:extLst>
          </p:cNvPr>
          <p:cNvSpPr/>
          <p:nvPr/>
        </p:nvSpPr>
        <p:spPr>
          <a:xfrm>
            <a:off x="2706028" y="829458"/>
            <a:ext cx="6779942" cy="5337165"/>
          </a:xfrm>
          <a:prstGeom prst="snip2DiagRect">
            <a:avLst/>
          </a:prstGeom>
          <a:gradFill>
            <a:gsLst>
              <a:gs pos="0">
                <a:schemeClr val="accent1">
                  <a:alpha val="0"/>
                </a:schemeClr>
              </a:gs>
              <a:gs pos="100000">
                <a:schemeClr val="accent2"/>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a:extLst>
              <a:ext uri="{FF2B5EF4-FFF2-40B4-BE49-F238E27FC236}">
                <a16:creationId xmlns:a16="http://schemas.microsoft.com/office/drawing/2014/main" id="{E1E73B47-FB1C-478C-BBD0-87C0DC7EBDD7}"/>
              </a:ext>
            </a:extLst>
          </p:cNvPr>
          <p:cNvSpPr txBox="1"/>
          <p:nvPr/>
        </p:nvSpPr>
        <p:spPr>
          <a:xfrm>
            <a:off x="3932062" y="1457466"/>
            <a:ext cx="4327875" cy="954107"/>
          </a:xfrm>
          <a:prstGeom prst="rect">
            <a:avLst/>
          </a:prstGeom>
          <a:noFill/>
        </p:spPr>
        <p:txBody>
          <a:bodyPr wrap="square" rtlCol="0">
            <a:spAutoFit/>
          </a:bodyPr>
          <a:lstStyle/>
          <a:p>
            <a:r>
              <a:rPr lang="en-US" sz="2800" dirty="0">
                <a:solidFill>
                  <a:schemeClr val="accent2">
                    <a:lumMod val="50000"/>
                  </a:schemeClr>
                </a:solidFill>
                <a:latin typeface="Nexa Bold" panose="02000000000000000000" pitchFamily="50" charset="0"/>
              </a:rPr>
              <a:t>IMPROVE ORDER MANAGEMENT</a:t>
            </a:r>
          </a:p>
        </p:txBody>
      </p:sp>
      <p:sp>
        <p:nvSpPr>
          <p:cNvPr id="68" name="Rectangle 67">
            <a:extLst>
              <a:ext uri="{FF2B5EF4-FFF2-40B4-BE49-F238E27FC236}">
                <a16:creationId xmlns:a16="http://schemas.microsoft.com/office/drawing/2014/main" id="{E931D100-42A6-42B4-9C08-0AFD98ABD617}"/>
              </a:ext>
            </a:extLst>
          </p:cNvPr>
          <p:cNvSpPr/>
          <p:nvPr/>
        </p:nvSpPr>
        <p:spPr>
          <a:xfrm>
            <a:off x="3932062" y="2411573"/>
            <a:ext cx="4327875" cy="3259675"/>
          </a:xfrm>
          <a:prstGeom prst="rect">
            <a:avLst/>
          </a:prstGeom>
        </p:spPr>
        <p:txBody>
          <a:bodyPr wrap="square">
            <a:spAutoFit/>
          </a:bodyPr>
          <a:lstStyle/>
          <a:p>
            <a:pPr>
              <a:lnSpc>
                <a:spcPct val="130000"/>
              </a:lnSpc>
            </a:pPr>
            <a:r>
              <a:rPr lang="en-US" sz="1600" dirty="0">
                <a:solidFill>
                  <a:schemeClr val="accent2">
                    <a:lumMod val="50000"/>
                  </a:schemeClr>
                </a:solidFill>
                <a:latin typeface="Segoe UI" panose="020B0502040204020203" pitchFamily="34" charset="0"/>
                <a:cs typeface="Segoe UI" panose="020B0502040204020203" pitchFamily="34" charset="0"/>
              </a:rPr>
              <a:t>The order management module in NetSuite ERP will astonish you if you search for a powerful solution to deliver top-notch business efficiency. With a system that connects the sales, finance, and fulfillment teams in an effective and accurate process, you'll save hours of staff investment. Automated processes also facilitate quick billing and payment to improve your cash flow, lower errors, and please your clients.</a:t>
            </a:r>
          </a:p>
        </p:txBody>
      </p:sp>
      <p:pic>
        <p:nvPicPr>
          <p:cNvPr id="3" name="Picture 2" descr="Logo, company name&#10;&#10;Description automatically generated">
            <a:extLst>
              <a:ext uri="{FF2B5EF4-FFF2-40B4-BE49-F238E27FC236}">
                <a16:creationId xmlns:a16="http://schemas.microsoft.com/office/drawing/2014/main" id="{D1B00A5B-A4B2-ACF6-0AC8-47E04FAC9719}"/>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34493" b="32820"/>
          <a:stretch/>
        </p:blipFill>
        <p:spPr bwMode="auto">
          <a:xfrm>
            <a:off x="564993" y="5910146"/>
            <a:ext cx="1319593" cy="429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6463443"/>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66"/>
                                        </p:tgtEl>
                                        <p:attrNameLst>
                                          <p:attrName>style.visibility</p:attrName>
                                        </p:attrNameLst>
                                      </p:cBhvr>
                                      <p:to>
                                        <p:strVal val="visible"/>
                                      </p:to>
                                    </p:set>
                                    <p:animEffect transition="in" filter="wipe(up)">
                                      <p:cBhvr>
                                        <p:cTn id="10" dur="500"/>
                                        <p:tgtEl>
                                          <p:spTgt spid="66"/>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68"/>
                                        </p:tgtEl>
                                        <p:attrNameLst>
                                          <p:attrName>style.visibility</p:attrName>
                                        </p:attrNameLst>
                                      </p:cBhvr>
                                      <p:to>
                                        <p:strVal val="visible"/>
                                      </p:to>
                                    </p:set>
                                    <p:animEffect transition="in" filter="wipe(up)">
                                      <p:cBhvr>
                                        <p:cTn id="13"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6" grpId="0"/>
      <p:bldP spid="68" grpId="0"/>
    </p:bldLst>
  </p:timing>
</p:sld>
</file>

<file path=ppt/slides/slide45.xml><?xml version="1.0" encoding="utf-8"?>
<p:sld xmlns:a="http://schemas.openxmlformats.org/drawingml/2006/main" xmlns:r="http://schemas.openxmlformats.org/officeDocument/2006/relationships" xmlns:p="http://schemas.openxmlformats.org/presentationml/2006/main" showMasterSp="0">
  <p:cSld>
    <p:bg>
      <p:bgPr>
        <a:solidFill>
          <a:schemeClr val="bg1">
            <a:alpha val="0"/>
          </a:schemeClr>
        </a:solidFill>
        <a:effectLst/>
      </p:bgPr>
    </p:bg>
    <p:spTree>
      <p:nvGrpSpPr>
        <p:cNvPr id="1" name=""/>
        <p:cNvGrpSpPr/>
        <p:nvPr/>
      </p:nvGrpSpPr>
      <p:grpSpPr>
        <a:xfrm>
          <a:off x="0" y="0"/>
          <a:ext cx="0" cy="0"/>
          <a:chOff x="0" y="0"/>
          <a:chExt cx="0" cy="0"/>
        </a:xfrm>
      </p:grpSpPr>
      <p:sp>
        <p:nvSpPr>
          <p:cNvPr id="2" name="Rectangle: Diagonal Corners Snipped 1">
            <a:extLst>
              <a:ext uri="{FF2B5EF4-FFF2-40B4-BE49-F238E27FC236}">
                <a16:creationId xmlns:a16="http://schemas.microsoft.com/office/drawing/2014/main" id="{580439AF-872F-230E-D318-D8B4109DC7AA}"/>
              </a:ext>
            </a:extLst>
          </p:cNvPr>
          <p:cNvSpPr/>
          <p:nvPr/>
        </p:nvSpPr>
        <p:spPr>
          <a:xfrm>
            <a:off x="2706028" y="829459"/>
            <a:ext cx="6779942" cy="5303712"/>
          </a:xfrm>
          <a:prstGeom prst="snip2Diag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a:extLst>
              <a:ext uri="{FF2B5EF4-FFF2-40B4-BE49-F238E27FC236}">
                <a16:creationId xmlns:a16="http://schemas.microsoft.com/office/drawing/2014/main" id="{E1E73B47-FB1C-478C-BBD0-87C0DC7EBDD7}"/>
              </a:ext>
            </a:extLst>
          </p:cNvPr>
          <p:cNvSpPr txBox="1"/>
          <p:nvPr/>
        </p:nvSpPr>
        <p:spPr>
          <a:xfrm>
            <a:off x="3932062" y="1279047"/>
            <a:ext cx="4327875" cy="954107"/>
          </a:xfrm>
          <a:prstGeom prst="rect">
            <a:avLst/>
          </a:prstGeom>
          <a:noFill/>
        </p:spPr>
        <p:txBody>
          <a:bodyPr wrap="square" rtlCol="0">
            <a:spAutoFit/>
          </a:bodyPr>
          <a:lstStyle/>
          <a:p>
            <a:r>
              <a:rPr lang="en-US" sz="2800" dirty="0">
                <a:solidFill>
                  <a:schemeClr val="bg1"/>
                </a:solidFill>
                <a:latin typeface="Nexa Bold" panose="02000000000000000000" pitchFamily="50" charset="0"/>
              </a:rPr>
              <a:t>STREAMLINE PRODUCTION MANAGEMENT</a:t>
            </a:r>
          </a:p>
        </p:txBody>
      </p:sp>
      <p:sp>
        <p:nvSpPr>
          <p:cNvPr id="68" name="Rectangle 67">
            <a:extLst>
              <a:ext uri="{FF2B5EF4-FFF2-40B4-BE49-F238E27FC236}">
                <a16:creationId xmlns:a16="http://schemas.microsoft.com/office/drawing/2014/main" id="{E931D100-42A6-42B4-9C08-0AFD98ABD617}"/>
              </a:ext>
            </a:extLst>
          </p:cNvPr>
          <p:cNvSpPr/>
          <p:nvPr/>
        </p:nvSpPr>
        <p:spPr>
          <a:xfrm>
            <a:off x="3932062" y="2273269"/>
            <a:ext cx="4327875" cy="3579763"/>
          </a:xfrm>
          <a:prstGeom prst="rect">
            <a:avLst/>
          </a:prstGeom>
        </p:spPr>
        <p:txBody>
          <a:bodyPr wrap="square">
            <a:spAutoFit/>
          </a:bodyPr>
          <a:lstStyle/>
          <a:p>
            <a:pPr>
              <a:lnSpc>
                <a:spcPct val="130000"/>
              </a:lnSpc>
            </a:pPr>
            <a:r>
              <a:rPr lang="en-US" sz="1600" dirty="0">
                <a:solidFill>
                  <a:schemeClr val="bg1"/>
                </a:solidFill>
                <a:latin typeface="Segoe UI" panose="020B0502040204020203" pitchFamily="34" charset="0"/>
                <a:cs typeface="Segoe UI" panose="020B0502040204020203" pitchFamily="34" charset="0"/>
              </a:rPr>
              <a:t>Effective production management and clear insight into manufacturing are essential for you and your company. But how many ERPs enhance a business's operational efficiency? You can have the real-time visibility you need to manage the manufacturing process from beginning to end and make clever modifications using NetSuite ERP process automation will increase efficiency, enable on-time delivery of your products, and lower expenses.</a:t>
            </a:r>
          </a:p>
        </p:txBody>
      </p:sp>
      <p:pic>
        <p:nvPicPr>
          <p:cNvPr id="3" name="Picture 2" descr="Logo, company name&#10;&#10;Description automatically generated">
            <a:extLst>
              <a:ext uri="{FF2B5EF4-FFF2-40B4-BE49-F238E27FC236}">
                <a16:creationId xmlns:a16="http://schemas.microsoft.com/office/drawing/2014/main" id="{CCECFE61-6107-9D1E-6B19-1C9F2B9CFE7E}"/>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34493" b="32820"/>
          <a:stretch/>
        </p:blipFill>
        <p:spPr bwMode="auto">
          <a:xfrm>
            <a:off x="564993" y="5910146"/>
            <a:ext cx="1319593" cy="429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3328891"/>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up)">
                                      <p:cBhvr>
                                        <p:cTn id="7" dur="500"/>
                                        <p:tgtEl>
                                          <p:spTgt spid="68"/>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66"/>
                                        </p:tgtEl>
                                        <p:attrNameLst>
                                          <p:attrName>style.visibility</p:attrName>
                                        </p:attrNameLst>
                                      </p:cBhvr>
                                      <p:to>
                                        <p:strVal val="visible"/>
                                      </p:to>
                                    </p:set>
                                    <p:animEffect transition="in" filter="wipe(up)">
                                      <p:cBhvr>
                                        <p:cTn id="10"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68" grpId="0"/>
    </p:bld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8" name="Rectangle: Top Corners Rounded 87">
            <a:extLst>
              <a:ext uri="{FF2B5EF4-FFF2-40B4-BE49-F238E27FC236}">
                <a16:creationId xmlns:a16="http://schemas.microsoft.com/office/drawing/2014/main" id="{4E2B8D32-506A-4021-902E-3E4A8B134C06}"/>
              </a:ext>
            </a:extLst>
          </p:cNvPr>
          <p:cNvSpPr/>
          <p:nvPr/>
        </p:nvSpPr>
        <p:spPr>
          <a:xfrm rot="16200000">
            <a:off x="5622071" y="-2226922"/>
            <a:ext cx="3579543" cy="8623610"/>
          </a:xfrm>
          <a:prstGeom prst="round2SameRect">
            <a:avLst>
              <a:gd name="adj1" fmla="val 44847"/>
              <a:gd name="adj2" fmla="val 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4" name="TextBox 43">
            <a:extLst>
              <a:ext uri="{FF2B5EF4-FFF2-40B4-BE49-F238E27FC236}">
                <a16:creationId xmlns:a16="http://schemas.microsoft.com/office/drawing/2014/main" id="{8E42B281-C834-43A9-AC05-691DFFE85289}"/>
              </a:ext>
            </a:extLst>
          </p:cNvPr>
          <p:cNvSpPr txBox="1"/>
          <p:nvPr/>
        </p:nvSpPr>
        <p:spPr>
          <a:xfrm>
            <a:off x="4505094" y="1086796"/>
            <a:ext cx="6561522" cy="445635"/>
          </a:xfrm>
          <a:prstGeom prst="rect">
            <a:avLst/>
          </a:prstGeom>
          <a:noFill/>
        </p:spPr>
        <p:txBody>
          <a:bodyPr wrap="square" rtlCol="0">
            <a:spAutoFit/>
          </a:bodyPr>
          <a:lstStyle/>
          <a:p>
            <a:pPr>
              <a:lnSpc>
                <a:spcPct val="80000"/>
              </a:lnSpc>
            </a:pPr>
            <a:r>
              <a:rPr lang="en-US" sz="2800" dirty="0">
                <a:solidFill>
                  <a:schemeClr val="bg1"/>
                </a:solidFill>
                <a:latin typeface="Nexa Bold" panose="02000000000000000000" pitchFamily="50" charset="0"/>
              </a:rPr>
              <a:t> OPTIMIZE YOUR PURCHASING POWER</a:t>
            </a:r>
          </a:p>
        </p:txBody>
      </p:sp>
      <p:cxnSp>
        <p:nvCxnSpPr>
          <p:cNvPr id="45" name="Straight Connector 44">
            <a:extLst>
              <a:ext uri="{FF2B5EF4-FFF2-40B4-BE49-F238E27FC236}">
                <a16:creationId xmlns:a16="http://schemas.microsoft.com/office/drawing/2014/main" id="{E6E41BAF-D2DC-4EDE-B4A3-779D2DCCAE09}"/>
              </a:ext>
            </a:extLst>
          </p:cNvPr>
          <p:cNvCxnSpPr>
            <a:cxnSpLocks/>
          </p:cNvCxnSpPr>
          <p:nvPr/>
        </p:nvCxnSpPr>
        <p:spPr>
          <a:xfrm>
            <a:off x="4709023" y="869156"/>
            <a:ext cx="382318"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47" name="Rectangle 46">
            <a:extLst>
              <a:ext uri="{FF2B5EF4-FFF2-40B4-BE49-F238E27FC236}">
                <a16:creationId xmlns:a16="http://schemas.microsoft.com/office/drawing/2014/main" id="{FF213F3C-3972-420A-9347-604E9F60D064}"/>
              </a:ext>
            </a:extLst>
          </p:cNvPr>
          <p:cNvSpPr/>
          <p:nvPr/>
        </p:nvSpPr>
        <p:spPr>
          <a:xfrm>
            <a:off x="4622400" y="1522434"/>
            <a:ext cx="6803571" cy="1666867"/>
          </a:xfrm>
          <a:prstGeom prst="rect">
            <a:avLst/>
          </a:prstGeom>
        </p:spPr>
        <p:txBody>
          <a:bodyPr wrap="square">
            <a:spAutoFit/>
          </a:bodyPr>
          <a:lstStyle/>
          <a:p>
            <a:pPr>
              <a:lnSpc>
                <a:spcPct val="130000"/>
              </a:lnSpc>
            </a:pPr>
            <a:r>
              <a:rPr lang="en-US" sz="1600" dirty="0">
                <a:solidFill>
                  <a:schemeClr val="bg1"/>
                </a:solidFill>
                <a:latin typeface="Nexa Bold" panose="02000000000000000000" pitchFamily="50" charset="0"/>
                <a:cs typeface="Segoe UI" panose="020B0502040204020203" pitchFamily="34" charset="0"/>
              </a:rPr>
              <a:t>The ERP procurement solution for NetSuite can simplify the purchasing process. When you and your business have visibility into total expenditures and vital information on vendor performance, you can make modifications, as necessary. As a result, you may purchase goods and services quickly, reduce prices, and spare your employees significant time (and worry).</a:t>
            </a:r>
          </a:p>
        </p:txBody>
      </p:sp>
      <p:sp>
        <p:nvSpPr>
          <p:cNvPr id="4" name="Rectangle 3">
            <a:extLst>
              <a:ext uri="{FF2B5EF4-FFF2-40B4-BE49-F238E27FC236}">
                <a16:creationId xmlns:a16="http://schemas.microsoft.com/office/drawing/2014/main" id="{F7161FD8-28CF-D58D-F9C9-E7A63868EC8F}"/>
              </a:ext>
            </a:extLst>
          </p:cNvPr>
          <p:cNvSpPr/>
          <p:nvPr/>
        </p:nvSpPr>
        <p:spPr>
          <a:xfrm>
            <a:off x="0" y="4057604"/>
            <a:ext cx="12191999" cy="2802826"/>
          </a:xfrm>
          <a:prstGeom prst="rect">
            <a:avLst/>
          </a:prstGeom>
          <a:gradFill>
            <a:gsLst>
              <a:gs pos="0">
                <a:schemeClr val="accent1">
                  <a:alpha val="70000"/>
                </a:schemeClr>
              </a:gs>
              <a:gs pos="100000">
                <a:schemeClr val="accent1">
                  <a:lumMod val="60000"/>
                  <a:lumOff val="4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br>
              <a:rPr lang="en-US" b="0" dirty="0">
                <a:effectLst/>
              </a:rPr>
            </a:br>
            <a:endParaRPr lang="en-US" dirty="0"/>
          </a:p>
        </p:txBody>
      </p:sp>
      <p:sp>
        <p:nvSpPr>
          <p:cNvPr id="5" name="TextBox 4">
            <a:extLst>
              <a:ext uri="{FF2B5EF4-FFF2-40B4-BE49-F238E27FC236}">
                <a16:creationId xmlns:a16="http://schemas.microsoft.com/office/drawing/2014/main" id="{5FD543A6-16D2-CCE9-9F27-58262CB29787}"/>
              </a:ext>
            </a:extLst>
          </p:cNvPr>
          <p:cNvSpPr txBox="1"/>
          <p:nvPr/>
        </p:nvSpPr>
        <p:spPr>
          <a:xfrm>
            <a:off x="635620" y="4423503"/>
            <a:ext cx="6302508" cy="2019142"/>
          </a:xfrm>
          <a:prstGeom prst="rect">
            <a:avLst/>
          </a:prstGeom>
          <a:noFill/>
        </p:spPr>
        <p:txBody>
          <a:bodyPr wrap="square" rtlCol="0">
            <a:spAutoFit/>
          </a:bodyPr>
          <a:lstStyle/>
          <a:p>
            <a:pPr rtl="0">
              <a:spcBef>
                <a:spcPts val="0"/>
              </a:spcBef>
              <a:spcAft>
                <a:spcPts val="0"/>
              </a:spcAft>
            </a:pPr>
            <a:r>
              <a:rPr lang="en-US" sz="2000" b="1" i="0" u="none" strike="noStrike" dirty="0">
                <a:solidFill>
                  <a:schemeClr val="bg1"/>
                </a:solidFill>
                <a:effectLst/>
              </a:rPr>
              <a:t>NetSuite ERP procurement solutions</a:t>
            </a:r>
            <a:endParaRPr lang="en-US" sz="2000" b="1" dirty="0">
              <a:solidFill>
                <a:schemeClr val="bg1"/>
              </a:solidFill>
              <a:effectLst/>
            </a:endParaRPr>
          </a:p>
          <a:p>
            <a:pPr rtl="0" fontAlgn="base">
              <a:lnSpc>
                <a:spcPct val="150000"/>
              </a:lnSpc>
              <a:spcBef>
                <a:spcPts val="0"/>
              </a:spcBef>
              <a:spcAft>
                <a:spcPts val="0"/>
              </a:spcAft>
              <a:buFont typeface="Arial" panose="020B0604020202020204" pitchFamily="34" charset="0"/>
              <a:buChar char="•"/>
            </a:pPr>
            <a:r>
              <a:rPr lang="en-US" sz="1800" b="0" i="0" u="none" strike="noStrike" dirty="0">
                <a:solidFill>
                  <a:schemeClr val="bg1"/>
                </a:solidFill>
                <a:effectLst/>
              </a:rPr>
              <a:t>Vendor management </a:t>
            </a:r>
          </a:p>
          <a:p>
            <a:pPr rtl="0" fontAlgn="base">
              <a:lnSpc>
                <a:spcPct val="150000"/>
              </a:lnSpc>
              <a:spcBef>
                <a:spcPts val="0"/>
              </a:spcBef>
              <a:spcAft>
                <a:spcPts val="0"/>
              </a:spcAft>
              <a:buFont typeface="Arial" panose="020B0604020202020204" pitchFamily="34" charset="0"/>
              <a:buChar char="•"/>
            </a:pPr>
            <a:r>
              <a:rPr lang="en-US" sz="1800" b="0" i="0" u="none" strike="noStrike" dirty="0">
                <a:solidFill>
                  <a:schemeClr val="bg1"/>
                </a:solidFill>
                <a:effectLst/>
              </a:rPr>
              <a:t>Purchase requisition </a:t>
            </a:r>
          </a:p>
          <a:p>
            <a:pPr rtl="0" fontAlgn="base">
              <a:lnSpc>
                <a:spcPct val="150000"/>
              </a:lnSpc>
              <a:spcBef>
                <a:spcPts val="0"/>
              </a:spcBef>
              <a:spcAft>
                <a:spcPts val="0"/>
              </a:spcAft>
              <a:buFont typeface="Arial" panose="020B0604020202020204" pitchFamily="34" charset="0"/>
              <a:buChar char="•"/>
            </a:pPr>
            <a:r>
              <a:rPr lang="en-US" sz="1800" b="0" i="0" u="none" strike="noStrike" dirty="0">
                <a:solidFill>
                  <a:schemeClr val="bg1"/>
                </a:solidFill>
                <a:effectLst/>
              </a:rPr>
              <a:t>Purchase order management </a:t>
            </a:r>
          </a:p>
          <a:p>
            <a:pPr rtl="0" fontAlgn="base">
              <a:lnSpc>
                <a:spcPct val="150000"/>
              </a:lnSpc>
              <a:spcBef>
                <a:spcPts val="0"/>
              </a:spcBef>
              <a:spcAft>
                <a:spcPts val="0"/>
              </a:spcAft>
              <a:buFont typeface="Arial" panose="020B0604020202020204" pitchFamily="34" charset="0"/>
              <a:buChar char="•"/>
            </a:pPr>
            <a:r>
              <a:rPr lang="en-US" sz="1800" b="0" i="0" u="none" strike="noStrike" dirty="0">
                <a:solidFill>
                  <a:schemeClr val="bg1"/>
                </a:solidFill>
                <a:effectLst/>
              </a:rPr>
              <a:t>Purchase approvals</a:t>
            </a:r>
          </a:p>
        </p:txBody>
      </p:sp>
      <p:pic>
        <p:nvPicPr>
          <p:cNvPr id="2" name="Picture 1" descr="Logo, company name&#10;&#10;Description automatically generated">
            <a:extLst>
              <a:ext uri="{FF2B5EF4-FFF2-40B4-BE49-F238E27FC236}">
                <a16:creationId xmlns:a16="http://schemas.microsoft.com/office/drawing/2014/main" id="{EAAB31F5-C3FE-8511-E91E-35A7C85A1A2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1944" b="31319"/>
          <a:stretch/>
        </p:blipFill>
        <p:spPr bwMode="auto">
          <a:xfrm>
            <a:off x="10164257" y="5771204"/>
            <a:ext cx="1261714" cy="4626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7953386"/>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down)">
                                      <p:cBhvr>
                                        <p:cTn id="7" dur="250"/>
                                        <p:tgtEl>
                                          <p:spTgt spid="88"/>
                                        </p:tgtEl>
                                      </p:cBhvr>
                                    </p:animEffect>
                                  </p:childTnLst>
                                </p:cTn>
                              </p:par>
                            </p:childTnLst>
                          </p:cTn>
                        </p:par>
                        <p:par>
                          <p:cTn id="8" fill="hold">
                            <p:stCondLst>
                              <p:cond delay="250"/>
                            </p:stCondLst>
                            <p:childTnLst>
                              <p:par>
                                <p:cTn id="9" presetID="42" presetClass="entr" presetSubtype="0"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250"/>
                                        <p:tgtEl>
                                          <p:spTgt spid="5">
                                            <p:txEl>
                                              <p:pRg st="0" end="0"/>
                                            </p:txEl>
                                          </p:spTgt>
                                        </p:tgtEl>
                                      </p:cBhvr>
                                    </p:animEffect>
                                    <p:anim calcmode="lin" valueType="num">
                                      <p:cBhvr>
                                        <p:cTn id="12" dur="25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3" dur="25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500"/>
                            </p:stCondLst>
                            <p:childTnLst>
                              <p:par>
                                <p:cTn id="15" presetID="42" presetClass="entr" presetSubtype="0" fill="hold" grpId="0" nodeType="after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250"/>
                                        <p:tgtEl>
                                          <p:spTgt spid="5">
                                            <p:txEl>
                                              <p:pRg st="1" end="1"/>
                                            </p:txEl>
                                          </p:spTgt>
                                        </p:tgtEl>
                                      </p:cBhvr>
                                    </p:animEffect>
                                    <p:anim calcmode="lin" valueType="num">
                                      <p:cBhvr>
                                        <p:cTn id="18" dur="25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9" dur="25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par>
                          <p:cTn id="20" fill="hold">
                            <p:stCondLst>
                              <p:cond delay="750"/>
                            </p:stCondLst>
                            <p:childTnLst>
                              <p:par>
                                <p:cTn id="21" presetID="42" presetClass="entr" presetSubtype="0" fill="hold" grpId="0" nodeType="after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animEffect transition="in" filter="fade">
                                      <p:cBhvr>
                                        <p:cTn id="23" dur="250"/>
                                        <p:tgtEl>
                                          <p:spTgt spid="5">
                                            <p:txEl>
                                              <p:pRg st="2" end="2"/>
                                            </p:txEl>
                                          </p:spTgt>
                                        </p:tgtEl>
                                      </p:cBhvr>
                                    </p:animEffect>
                                    <p:anim calcmode="lin" valueType="num">
                                      <p:cBhvr>
                                        <p:cTn id="24" dur="25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5" dur="25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par>
                          <p:cTn id="26" fill="hold">
                            <p:stCondLst>
                              <p:cond delay="1000"/>
                            </p:stCondLst>
                            <p:childTnLst>
                              <p:par>
                                <p:cTn id="27" presetID="42" presetClass="entr" presetSubtype="0" fill="hold" grpId="0" nodeType="afterEffect">
                                  <p:stCondLst>
                                    <p:cond delay="0"/>
                                  </p:stCondLst>
                                  <p:childTnLst>
                                    <p:set>
                                      <p:cBhvr>
                                        <p:cTn id="28" dur="1" fill="hold">
                                          <p:stCondLst>
                                            <p:cond delay="0"/>
                                          </p:stCondLst>
                                        </p:cTn>
                                        <p:tgtEl>
                                          <p:spTgt spid="5">
                                            <p:txEl>
                                              <p:pRg st="3" end="3"/>
                                            </p:txEl>
                                          </p:spTgt>
                                        </p:tgtEl>
                                        <p:attrNameLst>
                                          <p:attrName>style.visibility</p:attrName>
                                        </p:attrNameLst>
                                      </p:cBhvr>
                                      <p:to>
                                        <p:strVal val="visible"/>
                                      </p:to>
                                    </p:set>
                                    <p:animEffect transition="in" filter="fade">
                                      <p:cBhvr>
                                        <p:cTn id="29" dur="250"/>
                                        <p:tgtEl>
                                          <p:spTgt spid="5">
                                            <p:txEl>
                                              <p:pRg st="3" end="3"/>
                                            </p:txEl>
                                          </p:spTgt>
                                        </p:tgtEl>
                                      </p:cBhvr>
                                    </p:animEffect>
                                    <p:anim calcmode="lin" valueType="num">
                                      <p:cBhvr>
                                        <p:cTn id="30" dur="25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1" dur="25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par>
                          <p:cTn id="32" fill="hold">
                            <p:stCondLst>
                              <p:cond delay="1250"/>
                            </p:stCondLst>
                            <p:childTnLst>
                              <p:par>
                                <p:cTn id="33" presetID="42" presetClass="entr" presetSubtype="0" fill="hold" grpId="0" nodeType="after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250"/>
                                        <p:tgtEl>
                                          <p:spTgt spid="5">
                                            <p:txEl>
                                              <p:pRg st="4" end="4"/>
                                            </p:txEl>
                                          </p:spTgt>
                                        </p:tgtEl>
                                      </p:cBhvr>
                                    </p:animEffect>
                                    <p:anim calcmode="lin" valueType="num">
                                      <p:cBhvr>
                                        <p:cTn id="36" dur="25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25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5" grpId="0" build="allAtOnce"/>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Top Corners Rounded 27">
            <a:extLst>
              <a:ext uri="{FF2B5EF4-FFF2-40B4-BE49-F238E27FC236}">
                <a16:creationId xmlns:a16="http://schemas.microsoft.com/office/drawing/2014/main" id="{1EA6FA8A-494A-4130-94F5-B8CA048AADED}"/>
              </a:ext>
            </a:extLst>
          </p:cNvPr>
          <p:cNvSpPr/>
          <p:nvPr/>
        </p:nvSpPr>
        <p:spPr>
          <a:xfrm rot="5400000">
            <a:off x="6279574" y="-4197931"/>
            <a:ext cx="1714495" cy="10110357"/>
          </a:xfrm>
          <a:prstGeom prst="round2SameRect">
            <a:avLst>
              <a:gd name="adj1" fmla="val 0"/>
              <a:gd name="adj2" fmla="val 13072"/>
            </a:avLst>
          </a:prstGeom>
          <a:solidFill>
            <a:schemeClr val="tx1">
              <a:lumMod val="65000"/>
              <a:lumOff val="35000"/>
            </a:schemeClr>
          </a:solidFill>
          <a:ln>
            <a:noFill/>
          </a:ln>
          <a:effectLst>
            <a:outerShdw blurRad="1079500" dist="533400" dir="5400000" sx="87000" sy="87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Top Corners Rounded 29">
            <a:extLst>
              <a:ext uri="{FF2B5EF4-FFF2-40B4-BE49-F238E27FC236}">
                <a16:creationId xmlns:a16="http://schemas.microsoft.com/office/drawing/2014/main" id="{32E94B89-CFDF-4F30-A01C-670F3A7E6D7E}"/>
              </a:ext>
            </a:extLst>
          </p:cNvPr>
          <p:cNvSpPr/>
          <p:nvPr/>
        </p:nvSpPr>
        <p:spPr>
          <a:xfrm rot="5400000">
            <a:off x="4499825" y="-1070827"/>
            <a:ext cx="1714495" cy="10714145"/>
          </a:xfrm>
          <a:prstGeom prst="round2SameRect">
            <a:avLst>
              <a:gd name="adj1" fmla="val 14800"/>
              <a:gd name="adj2" fmla="val 0"/>
            </a:avLst>
          </a:prstGeom>
          <a:solidFill>
            <a:schemeClr val="tx1">
              <a:lumMod val="85000"/>
              <a:lumOff val="15000"/>
            </a:schemeClr>
          </a:solidFill>
          <a:ln>
            <a:noFill/>
          </a:ln>
          <a:effectLst>
            <a:outerShdw blurRad="1079500" dist="533400" dir="5400000" sx="87000" sy="87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Top Corners Rounded 30">
            <a:extLst>
              <a:ext uri="{FF2B5EF4-FFF2-40B4-BE49-F238E27FC236}">
                <a16:creationId xmlns:a16="http://schemas.microsoft.com/office/drawing/2014/main" id="{18CCBA3D-7CA9-40FE-AD50-3BB199763A82}"/>
              </a:ext>
            </a:extLst>
          </p:cNvPr>
          <p:cNvSpPr/>
          <p:nvPr/>
        </p:nvSpPr>
        <p:spPr>
          <a:xfrm rot="5400000">
            <a:off x="5703210" y="-3059794"/>
            <a:ext cx="1714495" cy="11263087"/>
          </a:xfrm>
          <a:prstGeom prst="round2SameRect">
            <a:avLst>
              <a:gd name="adj1" fmla="val 0"/>
              <a:gd name="adj2" fmla="val 13072"/>
            </a:avLst>
          </a:prstGeom>
          <a:gradFill flip="none" rotWithShape="1">
            <a:gsLst>
              <a:gs pos="0">
                <a:schemeClr val="accent1"/>
              </a:gs>
              <a:gs pos="100000">
                <a:schemeClr val="accent2"/>
              </a:gs>
            </a:gsLst>
            <a:lin ang="18900000" scaled="1"/>
            <a:tileRect/>
          </a:gradFill>
          <a:ln>
            <a:noFill/>
          </a:ln>
          <a:effectLst>
            <a:outerShdw blurRad="1130300" dist="482600" dir="5400000" sx="77000" sy="77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69F20358-879D-4BCD-869D-E4C30D7213A6}"/>
              </a:ext>
            </a:extLst>
          </p:cNvPr>
          <p:cNvSpPr/>
          <p:nvPr/>
        </p:nvSpPr>
        <p:spPr>
          <a:xfrm>
            <a:off x="1806499" y="3652520"/>
            <a:ext cx="8756020" cy="1267463"/>
          </a:xfrm>
          <a:prstGeom prst="rect">
            <a:avLst/>
          </a:prstGeom>
        </p:spPr>
        <p:txBody>
          <a:bodyPr wrap="square">
            <a:spAutoFit/>
          </a:bodyPr>
          <a:lstStyle/>
          <a:p>
            <a:pPr algn="ctr">
              <a:lnSpc>
                <a:spcPct val="130000"/>
              </a:lnSpc>
            </a:pPr>
            <a:r>
              <a:rPr lang="en-US" sz="1200" dirty="0">
                <a:solidFill>
                  <a:schemeClr val="bg1"/>
                </a:solidFill>
                <a:latin typeface="Segoe UI" panose="020B0502040204020203" pitchFamily="34" charset="0"/>
                <a:cs typeface="Segoe UI" panose="020B0502040204020203" pitchFamily="34" charset="0"/>
              </a:rPr>
              <a:t>NetSuite's experts join the financial management specialists who are well acquainted with the company's business and industry in forming a customer-specific team of experts. </a:t>
            </a:r>
          </a:p>
          <a:p>
            <a:pPr algn="ctr">
              <a:lnSpc>
                <a:spcPct val="130000"/>
              </a:lnSpc>
            </a:pPr>
            <a:r>
              <a:rPr lang="en-US" sz="1200" dirty="0">
                <a:solidFill>
                  <a:schemeClr val="bg1"/>
                </a:solidFill>
                <a:latin typeface="Segoe UI" panose="020B0502040204020203" pitchFamily="34" charset="0"/>
                <a:cs typeface="Segoe UI" panose="020B0502040204020203" pitchFamily="34" charset="0"/>
              </a:rPr>
              <a:t>Our experts collaborate with customers to review core business processes, support processes, and future goals at the highest level. A workshop is arranged so we can focus on understanding the customer's needs and how NetSuite can help the customer simplify their process. </a:t>
            </a:r>
          </a:p>
        </p:txBody>
      </p:sp>
      <p:sp>
        <p:nvSpPr>
          <p:cNvPr id="61" name="TextBox 60">
            <a:extLst>
              <a:ext uri="{FF2B5EF4-FFF2-40B4-BE49-F238E27FC236}">
                <a16:creationId xmlns:a16="http://schemas.microsoft.com/office/drawing/2014/main" id="{868D80B1-9AC6-4616-B364-C0F6F143CF42}"/>
              </a:ext>
            </a:extLst>
          </p:cNvPr>
          <p:cNvSpPr txBox="1"/>
          <p:nvPr/>
        </p:nvSpPr>
        <p:spPr>
          <a:xfrm>
            <a:off x="2273860" y="2099857"/>
            <a:ext cx="8835974" cy="830997"/>
          </a:xfrm>
          <a:prstGeom prst="rect">
            <a:avLst/>
          </a:prstGeom>
          <a:noFill/>
        </p:spPr>
        <p:txBody>
          <a:bodyPr wrap="square" rtlCol="0">
            <a:spAutoFit/>
          </a:bodyPr>
          <a:lstStyle/>
          <a:p>
            <a:pPr algn="ctr"/>
            <a:r>
              <a:rPr lang="en-US" sz="2400" b="1" dirty="0">
                <a:solidFill>
                  <a:schemeClr val="bg1"/>
                </a:solidFill>
                <a:latin typeface="Nexa Bold" panose="02000000000000000000" pitchFamily="50" charset="0"/>
              </a:rPr>
              <a:t>NetSuite is built customer-centric, leveraging the company's strengths to support business growth.</a:t>
            </a:r>
          </a:p>
        </p:txBody>
      </p:sp>
      <p:sp>
        <p:nvSpPr>
          <p:cNvPr id="66" name="TextBox 65">
            <a:extLst>
              <a:ext uri="{FF2B5EF4-FFF2-40B4-BE49-F238E27FC236}">
                <a16:creationId xmlns:a16="http://schemas.microsoft.com/office/drawing/2014/main" id="{A8F8DD10-FCE6-4842-BB04-AA2FE5443B08}"/>
              </a:ext>
            </a:extLst>
          </p:cNvPr>
          <p:cNvSpPr txBox="1"/>
          <p:nvPr/>
        </p:nvSpPr>
        <p:spPr>
          <a:xfrm>
            <a:off x="3998105" y="109581"/>
            <a:ext cx="5033204" cy="1569660"/>
          </a:xfrm>
          <a:prstGeom prst="rect">
            <a:avLst/>
          </a:prstGeom>
          <a:noFill/>
        </p:spPr>
        <p:txBody>
          <a:bodyPr wrap="square" rtlCol="0">
            <a:spAutoFit/>
          </a:bodyPr>
          <a:lstStyle/>
          <a:p>
            <a:pPr algn="ctr"/>
            <a:r>
              <a:rPr lang="en-US" sz="4800" b="1" dirty="0">
                <a:solidFill>
                  <a:schemeClr val="bg1"/>
                </a:solidFill>
                <a:latin typeface="Nexa Bold" panose="02000000000000000000" pitchFamily="50" charset="0"/>
              </a:rPr>
              <a:t>NetSuite Configuration</a:t>
            </a:r>
          </a:p>
        </p:txBody>
      </p:sp>
      <p:pic>
        <p:nvPicPr>
          <p:cNvPr id="2" name="Picture 2" descr="Logo, company name&#10;&#10;Description automatically generated">
            <a:extLst>
              <a:ext uri="{FF2B5EF4-FFF2-40B4-BE49-F238E27FC236}">
                <a16:creationId xmlns:a16="http://schemas.microsoft.com/office/drawing/2014/main" id="{BE0BBA83-6EC3-FCD7-BB23-FA0A0C35B437}"/>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34493" b="32820"/>
          <a:stretch/>
        </p:blipFill>
        <p:spPr bwMode="auto">
          <a:xfrm>
            <a:off x="564993" y="5910146"/>
            <a:ext cx="1319593" cy="429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9113154"/>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right)">
                                      <p:cBhvr>
                                        <p:cTn id="7" dur="250"/>
                                        <p:tgtEl>
                                          <p:spTgt spid="28"/>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6"/>
                                        </p:tgtEl>
                                        <p:attrNameLst>
                                          <p:attrName>style.visibility</p:attrName>
                                        </p:attrNameLst>
                                      </p:cBhvr>
                                      <p:to>
                                        <p:strVal val="visible"/>
                                      </p:to>
                                    </p:set>
                                    <p:animEffect transition="in" filter="wipe(right)">
                                      <p:cBhvr>
                                        <p:cTn id="10" dur="250"/>
                                        <p:tgtEl>
                                          <p:spTgt spid="66"/>
                                        </p:tgtEl>
                                      </p:cBhvr>
                                    </p:animEffect>
                                  </p:childTnLst>
                                </p:cTn>
                              </p:par>
                            </p:childTnLst>
                          </p:cTn>
                        </p:par>
                        <p:par>
                          <p:cTn id="11" fill="hold">
                            <p:stCondLst>
                              <p:cond delay="250"/>
                            </p:stCondLst>
                            <p:childTnLst>
                              <p:par>
                                <p:cTn id="12" presetID="22" presetClass="entr" presetSubtype="2" fill="hold" grpId="0" nodeType="after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wipe(right)">
                                      <p:cBhvr>
                                        <p:cTn id="14" dur="250"/>
                                        <p:tgtEl>
                                          <p:spTgt spid="31"/>
                                        </p:tgtEl>
                                      </p:cBhvr>
                                    </p:animEffect>
                                  </p:childTnLst>
                                </p:cTn>
                              </p:par>
                            </p:childTnLst>
                          </p:cTn>
                        </p:par>
                        <p:par>
                          <p:cTn id="15" fill="hold">
                            <p:stCondLst>
                              <p:cond delay="500"/>
                            </p:stCondLst>
                            <p:childTnLst>
                              <p:par>
                                <p:cTn id="16" presetID="22" presetClass="entr" presetSubtype="2"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Effect transition="in" filter="wipe(right)">
                                      <p:cBhvr>
                                        <p:cTn id="18" dur="250"/>
                                        <p:tgtEl>
                                          <p:spTgt spid="61"/>
                                        </p:tgtEl>
                                      </p:cBhvr>
                                    </p:animEffect>
                                  </p:childTnLst>
                                </p:cTn>
                              </p:par>
                            </p:childTnLst>
                          </p:cTn>
                        </p:par>
                        <p:par>
                          <p:cTn id="19" fill="hold">
                            <p:stCondLst>
                              <p:cond delay="750"/>
                            </p:stCondLst>
                            <p:childTnLst>
                              <p:par>
                                <p:cTn id="20" presetID="22" presetClass="entr" presetSubtype="8"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wipe(left)">
                                      <p:cBhvr>
                                        <p:cTn id="22" dur="250"/>
                                        <p:tgtEl>
                                          <p:spTgt spid="30"/>
                                        </p:tgtEl>
                                      </p:cBhvr>
                                    </p:animEffect>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left)">
                                      <p:cBhvr>
                                        <p:cTn id="26" dur="25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0" grpId="0" animBg="1"/>
      <p:bldP spid="31" grpId="0" animBg="1"/>
      <p:bldP spid="48" grpId="0"/>
      <p:bldP spid="61" grpId="0"/>
      <p:bldP spid="66" grpId="0"/>
    </p:bld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8" name="TextBox 57"/>
          <p:cNvSpPr txBox="1"/>
          <p:nvPr/>
        </p:nvSpPr>
        <p:spPr>
          <a:xfrm>
            <a:off x="1018031" y="1298406"/>
            <a:ext cx="4245345" cy="897682"/>
          </a:xfrm>
          <a:prstGeom prst="rect">
            <a:avLst/>
          </a:prstGeom>
          <a:noFill/>
        </p:spPr>
        <p:txBody>
          <a:bodyPr wrap="square" lIns="0" tIns="0" rIns="0" bIns="0" rtlCol="0">
            <a:spAutoFit/>
          </a:bodyPr>
          <a:lstStyle/>
          <a:p>
            <a:pPr>
              <a:lnSpc>
                <a:spcPts val="3467"/>
              </a:lnSpc>
            </a:pPr>
            <a:r>
              <a:rPr lang="en-US" sz="3467" cap="all" spc="93" dirty="0">
                <a:solidFill>
                  <a:schemeClr val="bg1"/>
                </a:solidFill>
                <a:latin typeface="Lato Black" panose="020F0A02020204030203" pitchFamily="34" charset="0"/>
              </a:rPr>
              <a:t>NetSuite </a:t>
            </a:r>
            <a:r>
              <a:rPr lang="en-US" sz="3467" b="1" cap="all" spc="93" dirty="0">
                <a:solidFill>
                  <a:schemeClr val="bg1"/>
                </a:solidFill>
                <a:latin typeface="Lato Black" panose="020F0A02020204030203" pitchFamily="34" charset="0"/>
              </a:rPr>
              <a:t>Implementation</a:t>
            </a:r>
          </a:p>
        </p:txBody>
      </p:sp>
      <p:cxnSp>
        <p:nvCxnSpPr>
          <p:cNvPr id="59" name="Straight Connector 58"/>
          <p:cNvCxnSpPr/>
          <p:nvPr/>
        </p:nvCxnSpPr>
        <p:spPr>
          <a:xfrm>
            <a:off x="1018031" y="2346225"/>
            <a:ext cx="73152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1018032" y="2646501"/>
            <a:ext cx="9605144" cy="929357"/>
          </a:xfrm>
          <a:prstGeom prst="rect">
            <a:avLst/>
          </a:prstGeom>
          <a:noFill/>
        </p:spPr>
        <p:txBody>
          <a:bodyPr wrap="square" lIns="0" tIns="0" rIns="0" bIns="0" rtlCol="0">
            <a:spAutoFit/>
          </a:bodyPr>
          <a:lstStyle/>
          <a:p>
            <a:pPr>
              <a:lnSpc>
                <a:spcPct val="150000"/>
              </a:lnSpc>
              <a:spcAft>
                <a:spcPts val="1600"/>
              </a:spcAft>
            </a:pPr>
            <a:r>
              <a:rPr lang="en-US" sz="1400" dirty="0">
                <a:solidFill>
                  <a:schemeClr val="bg1"/>
                </a:solidFill>
                <a:latin typeface="Lato" panose="020F0502020204030203" pitchFamily="34" charset="0"/>
              </a:rPr>
              <a:t>A new business platform and processes are significant changes for the organization, and we play an essential role in assisting our customers with change management throughout the process. Based on our understanding of the customer's business and processes, we prepare the necessary materials and draw up a plan in the configuration phase. </a:t>
            </a:r>
          </a:p>
        </p:txBody>
      </p:sp>
      <p:pic>
        <p:nvPicPr>
          <p:cNvPr id="3" name="Picture 2" descr="Logo, company name&#10;&#10;Description automatically generated">
            <a:extLst>
              <a:ext uri="{FF2B5EF4-FFF2-40B4-BE49-F238E27FC236}">
                <a16:creationId xmlns:a16="http://schemas.microsoft.com/office/drawing/2014/main" id="{1FDEE49C-56D0-C4B0-E2BB-DBA8EA05A36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1944" b="31319"/>
          <a:stretch/>
        </p:blipFill>
        <p:spPr bwMode="auto">
          <a:xfrm>
            <a:off x="895445" y="5937801"/>
            <a:ext cx="1261714" cy="4626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0986047"/>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9"/>
                                        </p:tgtEl>
                                        <p:attrNameLst>
                                          <p:attrName>style.visibility</p:attrName>
                                        </p:attrNameLst>
                                      </p:cBhvr>
                                      <p:to>
                                        <p:strVal val="visible"/>
                                      </p:to>
                                    </p:set>
                                    <p:animEffect transition="in" filter="fade">
                                      <p:cBhvr>
                                        <p:cTn id="11" dur="500"/>
                                        <p:tgtEl>
                                          <p:spTgt spid="5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0"/>
                                        </p:tgtEl>
                                        <p:attrNameLst>
                                          <p:attrName>style.visibility</p:attrName>
                                        </p:attrNameLst>
                                      </p:cBhvr>
                                      <p:to>
                                        <p:strVal val="visible"/>
                                      </p:to>
                                    </p:set>
                                    <p:animEffect transition="in" filter="fade">
                                      <p:cBhvr>
                                        <p:cTn id="15"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60" grpId="0"/>
    </p:bld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801158" y="851087"/>
            <a:ext cx="10483851" cy="378177"/>
          </a:xfrm>
        </p:spPr>
        <p:txBody>
          <a:bodyPr/>
          <a:lstStyle/>
          <a:p>
            <a:pPr algn="ctr"/>
            <a:r>
              <a:rPr lang="en-US" dirty="0"/>
              <a:t>steps involved in the </a:t>
            </a:r>
            <a:r>
              <a:rPr lang="en-US" dirty="0">
                <a:solidFill>
                  <a:schemeClr val="accent2"/>
                </a:solidFill>
              </a:rPr>
              <a:t>deployment process</a:t>
            </a:r>
          </a:p>
        </p:txBody>
      </p:sp>
      <p:sp>
        <p:nvSpPr>
          <p:cNvPr id="32" name="Line 17"/>
          <p:cNvSpPr>
            <a:spLocks noChangeShapeType="1"/>
          </p:cNvSpPr>
          <p:nvPr/>
        </p:nvSpPr>
        <p:spPr bwMode="auto">
          <a:xfrm>
            <a:off x="6096000" y="2698885"/>
            <a:ext cx="2117" cy="855133"/>
          </a:xfrm>
          <a:prstGeom prst="line">
            <a:avLst/>
          </a:prstGeom>
          <a:noFill/>
          <a:ln w="9525">
            <a:solidFill>
              <a:schemeClr val="accent1">
                <a:lumMod val="60000"/>
                <a:lumOff val="40000"/>
              </a:schemeClr>
            </a:solidFill>
            <a:prstDash val="solid"/>
            <a:round/>
            <a:headEnd/>
            <a:tailEnd/>
          </a:ln>
        </p:spPr>
        <p:txBody>
          <a:bodyPr vert="horz" wrap="square" lIns="121920" tIns="60960" rIns="121920" bIns="60960" numCol="1" anchor="t" anchorCtr="0" compatLnSpc="1">
            <a:prstTxWarp prst="textNoShape">
              <a:avLst/>
            </a:prstTxWarp>
          </a:bodyPr>
          <a:lstStyle/>
          <a:p>
            <a:endParaRPr lang="ar-SA" sz="2400"/>
          </a:p>
        </p:txBody>
      </p:sp>
      <p:grpSp>
        <p:nvGrpSpPr>
          <p:cNvPr id="4" name="Group 3"/>
          <p:cNvGrpSpPr/>
          <p:nvPr/>
        </p:nvGrpSpPr>
        <p:grpSpPr>
          <a:xfrm>
            <a:off x="1693334" y="2694651"/>
            <a:ext cx="4292601" cy="859368"/>
            <a:chOff x="1270000" y="2246800"/>
            <a:chExt cx="3219451" cy="644526"/>
          </a:xfrm>
        </p:grpSpPr>
        <p:sp>
          <p:nvSpPr>
            <p:cNvPr id="33" name="Freeform 18"/>
            <p:cNvSpPr>
              <a:spLocks/>
            </p:cNvSpPr>
            <p:nvPr/>
          </p:nvSpPr>
          <p:spPr bwMode="auto">
            <a:xfrm>
              <a:off x="1270000" y="2540488"/>
              <a:ext cx="3017838" cy="350838"/>
            </a:xfrm>
            <a:custGeom>
              <a:avLst/>
              <a:gdLst/>
              <a:ahLst/>
              <a:cxnLst>
                <a:cxn ang="0">
                  <a:pos x="0" y="663"/>
                </a:cxn>
                <a:cxn ang="0">
                  <a:pos x="0" y="361"/>
                </a:cxn>
                <a:cxn ang="0">
                  <a:pos x="0" y="361"/>
                </a:cxn>
                <a:cxn ang="0">
                  <a:pos x="1" y="343"/>
                </a:cxn>
                <a:cxn ang="0">
                  <a:pos x="3" y="324"/>
                </a:cxn>
                <a:cxn ang="0">
                  <a:pos x="4" y="306"/>
                </a:cxn>
                <a:cxn ang="0">
                  <a:pos x="7" y="288"/>
                </a:cxn>
                <a:cxn ang="0">
                  <a:pos x="12" y="272"/>
                </a:cxn>
                <a:cxn ang="0">
                  <a:pos x="16" y="254"/>
                </a:cxn>
                <a:cxn ang="0">
                  <a:pos x="28" y="221"/>
                </a:cxn>
                <a:cxn ang="0">
                  <a:pos x="45" y="190"/>
                </a:cxn>
                <a:cxn ang="0">
                  <a:pos x="62" y="160"/>
                </a:cxn>
                <a:cxn ang="0">
                  <a:pos x="83" y="132"/>
                </a:cxn>
                <a:cxn ang="0">
                  <a:pos x="107" y="107"/>
                </a:cxn>
                <a:cxn ang="0">
                  <a:pos x="132" y="83"/>
                </a:cxn>
                <a:cxn ang="0">
                  <a:pos x="161" y="62"/>
                </a:cxn>
                <a:cxn ang="0">
                  <a:pos x="190" y="44"/>
                </a:cxn>
                <a:cxn ang="0">
                  <a:pos x="222" y="28"/>
                </a:cxn>
                <a:cxn ang="0">
                  <a:pos x="254" y="16"/>
                </a:cxn>
                <a:cxn ang="0">
                  <a:pos x="272" y="12"/>
                </a:cxn>
                <a:cxn ang="0">
                  <a:pos x="289" y="7"/>
                </a:cxn>
                <a:cxn ang="0">
                  <a:pos x="306" y="4"/>
                </a:cxn>
                <a:cxn ang="0">
                  <a:pos x="324" y="1"/>
                </a:cxn>
                <a:cxn ang="0">
                  <a:pos x="344" y="0"/>
                </a:cxn>
                <a:cxn ang="0">
                  <a:pos x="361" y="0"/>
                </a:cxn>
                <a:cxn ang="0">
                  <a:pos x="5702" y="0"/>
                </a:cxn>
              </a:cxnLst>
              <a:rect l="0" t="0" r="r" b="b"/>
              <a:pathLst>
                <a:path w="5702" h="663">
                  <a:moveTo>
                    <a:pt x="0" y="663"/>
                  </a:moveTo>
                  <a:lnTo>
                    <a:pt x="0" y="361"/>
                  </a:lnTo>
                  <a:lnTo>
                    <a:pt x="0" y="361"/>
                  </a:lnTo>
                  <a:lnTo>
                    <a:pt x="1" y="343"/>
                  </a:lnTo>
                  <a:lnTo>
                    <a:pt x="3" y="324"/>
                  </a:lnTo>
                  <a:lnTo>
                    <a:pt x="4" y="306"/>
                  </a:lnTo>
                  <a:lnTo>
                    <a:pt x="7" y="288"/>
                  </a:lnTo>
                  <a:lnTo>
                    <a:pt x="12" y="272"/>
                  </a:lnTo>
                  <a:lnTo>
                    <a:pt x="16" y="254"/>
                  </a:lnTo>
                  <a:lnTo>
                    <a:pt x="28" y="221"/>
                  </a:lnTo>
                  <a:lnTo>
                    <a:pt x="45" y="190"/>
                  </a:lnTo>
                  <a:lnTo>
                    <a:pt x="62" y="160"/>
                  </a:lnTo>
                  <a:lnTo>
                    <a:pt x="83" y="132"/>
                  </a:lnTo>
                  <a:lnTo>
                    <a:pt x="107" y="107"/>
                  </a:lnTo>
                  <a:lnTo>
                    <a:pt x="132" y="83"/>
                  </a:lnTo>
                  <a:lnTo>
                    <a:pt x="161" y="62"/>
                  </a:lnTo>
                  <a:lnTo>
                    <a:pt x="190" y="44"/>
                  </a:lnTo>
                  <a:lnTo>
                    <a:pt x="222" y="28"/>
                  </a:lnTo>
                  <a:lnTo>
                    <a:pt x="254" y="16"/>
                  </a:lnTo>
                  <a:lnTo>
                    <a:pt x="272" y="12"/>
                  </a:lnTo>
                  <a:lnTo>
                    <a:pt x="289" y="7"/>
                  </a:lnTo>
                  <a:lnTo>
                    <a:pt x="306" y="4"/>
                  </a:lnTo>
                  <a:lnTo>
                    <a:pt x="324" y="1"/>
                  </a:lnTo>
                  <a:lnTo>
                    <a:pt x="344" y="0"/>
                  </a:lnTo>
                  <a:lnTo>
                    <a:pt x="361" y="0"/>
                  </a:lnTo>
                  <a:lnTo>
                    <a:pt x="5702" y="0"/>
                  </a:lnTo>
                </a:path>
              </a:pathLst>
            </a:custGeom>
            <a:noFill/>
            <a:ln w="9525">
              <a:solidFill>
                <a:schemeClr val="accent1">
                  <a:lumMod val="60000"/>
                  <a:lumOff val="40000"/>
                </a:schemeClr>
              </a:solidFill>
              <a:prstDash val="solid"/>
              <a:round/>
              <a:headEnd/>
              <a:tailEnd/>
            </a:ln>
          </p:spPr>
          <p:txBody>
            <a:bodyPr vert="horz" wrap="square" lIns="121920" tIns="60960" rIns="121920" bIns="60960" numCol="1" anchor="t" anchorCtr="0" compatLnSpc="1">
              <a:prstTxWarp prst="textNoShape">
                <a:avLst/>
              </a:prstTxWarp>
            </a:bodyPr>
            <a:lstStyle/>
            <a:p>
              <a:endParaRPr lang="ar-SA" sz="2400">
                <a:solidFill>
                  <a:schemeClr val="tx1">
                    <a:lumMod val="95000"/>
                    <a:lumOff val="5000"/>
                  </a:schemeClr>
                </a:solidFill>
              </a:endParaRPr>
            </a:p>
          </p:txBody>
        </p:sp>
        <p:sp>
          <p:nvSpPr>
            <p:cNvPr id="34" name="Freeform 19"/>
            <p:cNvSpPr>
              <a:spLocks/>
            </p:cNvSpPr>
            <p:nvPr/>
          </p:nvSpPr>
          <p:spPr bwMode="auto">
            <a:xfrm>
              <a:off x="4287838" y="2246800"/>
              <a:ext cx="201613" cy="293688"/>
            </a:xfrm>
            <a:custGeom>
              <a:avLst/>
              <a:gdLst/>
              <a:ahLst/>
              <a:cxnLst>
                <a:cxn ang="0">
                  <a:pos x="0" y="555"/>
                </a:cxn>
                <a:cxn ang="0">
                  <a:pos x="21" y="555"/>
                </a:cxn>
                <a:cxn ang="0">
                  <a:pos x="21" y="555"/>
                </a:cxn>
                <a:cxn ang="0">
                  <a:pos x="40" y="555"/>
                </a:cxn>
                <a:cxn ang="0">
                  <a:pos x="58" y="553"/>
                </a:cxn>
                <a:cxn ang="0">
                  <a:pos x="76" y="550"/>
                </a:cxn>
                <a:cxn ang="0">
                  <a:pos x="94" y="547"/>
                </a:cxn>
                <a:cxn ang="0">
                  <a:pos x="112" y="543"/>
                </a:cxn>
                <a:cxn ang="0">
                  <a:pos x="128" y="538"/>
                </a:cxn>
                <a:cxn ang="0">
                  <a:pos x="162" y="526"/>
                </a:cxn>
                <a:cxn ang="0">
                  <a:pos x="193" y="512"/>
                </a:cxn>
                <a:cxn ang="0">
                  <a:pos x="223" y="494"/>
                </a:cxn>
                <a:cxn ang="0">
                  <a:pos x="251" y="473"/>
                </a:cxn>
                <a:cxn ang="0">
                  <a:pos x="277" y="449"/>
                </a:cxn>
                <a:cxn ang="0">
                  <a:pos x="301" y="424"/>
                </a:cxn>
                <a:cxn ang="0">
                  <a:pos x="321" y="396"/>
                </a:cxn>
                <a:cxn ang="0">
                  <a:pos x="339" y="366"/>
                </a:cxn>
                <a:cxn ang="0">
                  <a:pos x="354" y="335"/>
                </a:cxn>
                <a:cxn ang="0">
                  <a:pos x="366" y="300"/>
                </a:cxn>
                <a:cxn ang="0">
                  <a:pos x="372" y="284"/>
                </a:cxn>
                <a:cxn ang="0">
                  <a:pos x="375" y="266"/>
                </a:cxn>
                <a:cxn ang="0">
                  <a:pos x="378" y="248"/>
                </a:cxn>
                <a:cxn ang="0">
                  <a:pos x="381" y="231"/>
                </a:cxn>
                <a:cxn ang="0">
                  <a:pos x="382" y="213"/>
                </a:cxn>
                <a:cxn ang="0">
                  <a:pos x="382" y="193"/>
                </a:cxn>
                <a:cxn ang="0">
                  <a:pos x="382" y="0"/>
                </a:cxn>
              </a:cxnLst>
              <a:rect l="0" t="0" r="r" b="b"/>
              <a:pathLst>
                <a:path w="382" h="555">
                  <a:moveTo>
                    <a:pt x="0" y="555"/>
                  </a:moveTo>
                  <a:lnTo>
                    <a:pt x="21" y="555"/>
                  </a:lnTo>
                  <a:lnTo>
                    <a:pt x="21" y="555"/>
                  </a:lnTo>
                  <a:lnTo>
                    <a:pt x="40" y="555"/>
                  </a:lnTo>
                  <a:lnTo>
                    <a:pt x="58" y="553"/>
                  </a:lnTo>
                  <a:lnTo>
                    <a:pt x="76" y="550"/>
                  </a:lnTo>
                  <a:lnTo>
                    <a:pt x="94" y="547"/>
                  </a:lnTo>
                  <a:lnTo>
                    <a:pt x="112" y="543"/>
                  </a:lnTo>
                  <a:lnTo>
                    <a:pt x="128" y="538"/>
                  </a:lnTo>
                  <a:lnTo>
                    <a:pt x="162" y="526"/>
                  </a:lnTo>
                  <a:lnTo>
                    <a:pt x="193" y="512"/>
                  </a:lnTo>
                  <a:lnTo>
                    <a:pt x="223" y="494"/>
                  </a:lnTo>
                  <a:lnTo>
                    <a:pt x="251" y="473"/>
                  </a:lnTo>
                  <a:lnTo>
                    <a:pt x="277" y="449"/>
                  </a:lnTo>
                  <a:lnTo>
                    <a:pt x="301" y="424"/>
                  </a:lnTo>
                  <a:lnTo>
                    <a:pt x="321" y="396"/>
                  </a:lnTo>
                  <a:lnTo>
                    <a:pt x="339" y="366"/>
                  </a:lnTo>
                  <a:lnTo>
                    <a:pt x="354" y="335"/>
                  </a:lnTo>
                  <a:lnTo>
                    <a:pt x="366" y="300"/>
                  </a:lnTo>
                  <a:lnTo>
                    <a:pt x="372" y="284"/>
                  </a:lnTo>
                  <a:lnTo>
                    <a:pt x="375" y="266"/>
                  </a:lnTo>
                  <a:lnTo>
                    <a:pt x="378" y="248"/>
                  </a:lnTo>
                  <a:lnTo>
                    <a:pt x="381" y="231"/>
                  </a:lnTo>
                  <a:lnTo>
                    <a:pt x="382" y="213"/>
                  </a:lnTo>
                  <a:lnTo>
                    <a:pt x="382" y="193"/>
                  </a:lnTo>
                  <a:lnTo>
                    <a:pt x="382" y="0"/>
                  </a:lnTo>
                </a:path>
              </a:pathLst>
            </a:custGeom>
            <a:noFill/>
            <a:ln w="9525">
              <a:solidFill>
                <a:schemeClr val="accent1">
                  <a:lumMod val="60000"/>
                  <a:lumOff val="40000"/>
                </a:schemeClr>
              </a:solidFill>
              <a:prstDash val="solid"/>
              <a:round/>
              <a:headEnd/>
              <a:tailEnd/>
            </a:ln>
          </p:spPr>
          <p:txBody>
            <a:bodyPr vert="horz" wrap="square" lIns="121920" tIns="60960" rIns="121920" bIns="60960" numCol="1" anchor="t" anchorCtr="0" compatLnSpc="1">
              <a:prstTxWarp prst="textNoShape">
                <a:avLst/>
              </a:prstTxWarp>
            </a:bodyPr>
            <a:lstStyle/>
            <a:p>
              <a:endParaRPr lang="ar-SA" sz="2400">
                <a:solidFill>
                  <a:schemeClr val="tx1">
                    <a:lumMod val="95000"/>
                    <a:lumOff val="5000"/>
                  </a:schemeClr>
                </a:solidFill>
              </a:endParaRPr>
            </a:p>
          </p:txBody>
        </p:sp>
      </p:grpSp>
      <p:grpSp>
        <p:nvGrpSpPr>
          <p:cNvPr id="5" name="Group 4"/>
          <p:cNvGrpSpPr/>
          <p:nvPr/>
        </p:nvGrpSpPr>
        <p:grpSpPr>
          <a:xfrm>
            <a:off x="3814233" y="2698885"/>
            <a:ext cx="2228851" cy="855135"/>
            <a:chOff x="2860675" y="2249975"/>
            <a:chExt cx="1671638" cy="641351"/>
          </a:xfrm>
        </p:grpSpPr>
        <p:sp>
          <p:nvSpPr>
            <p:cNvPr id="35" name="Freeform 20"/>
            <p:cNvSpPr>
              <a:spLocks/>
            </p:cNvSpPr>
            <p:nvPr/>
          </p:nvSpPr>
          <p:spPr bwMode="auto">
            <a:xfrm>
              <a:off x="4329113" y="2249975"/>
              <a:ext cx="203200" cy="344488"/>
            </a:xfrm>
            <a:custGeom>
              <a:avLst/>
              <a:gdLst/>
              <a:ahLst/>
              <a:cxnLst>
                <a:cxn ang="0">
                  <a:pos x="0" y="649"/>
                </a:cxn>
                <a:cxn ang="0">
                  <a:pos x="23" y="649"/>
                </a:cxn>
                <a:cxn ang="0">
                  <a:pos x="23" y="649"/>
                </a:cxn>
                <a:cxn ang="0">
                  <a:pos x="42" y="649"/>
                </a:cxn>
                <a:cxn ang="0">
                  <a:pos x="60" y="647"/>
                </a:cxn>
                <a:cxn ang="0">
                  <a:pos x="78" y="644"/>
                </a:cxn>
                <a:cxn ang="0">
                  <a:pos x="96" y="641"/>
                </a:cxn>
                <a:cxn ang="0">
                  <a:pos x="113" y="637"/>
                </a:cxn>
                <a:cxn ang="0">
                  <a:pos x="130" y="632"/>
                </a:cxn>
                <a:cxn ang="0">
                  <a:pos x="164" y="621"/>
                </a:cxn>
                <a:cxn ang="0">
                  <a:pos x="195" y="606"/>
                </a:cxn>
                <a:cxn ang="0">
                  <a:pos x="225" y="588"/>
                </a:cxn>
                <a:cxn ang="0">
                  <a:pos x="253" y="567"/>
                </a:cxn>
                <a:cxn ang="0">
                  <a:pos x="279" y="543"/>
                </a:cxn>
                <a:cxn ang="0">
                  <a:pos x="301" y="518"/>
                </a:cxn>
                <a:cxn ang="0">
                  <a:pos x="323" y="490"/>
                </a:cxn>
                <a:cxn ang="0">
                  <a:pos x="341" y="460"/>
                </a:cxn>
                <a:cxn ang="0">
                  <a:pos x="356" y="429"/>
                </a:cxn>
                <a:cxn ang="0">
                  <a:pos x="368" y="395"/>
                </a:cxn>
                <a:cxn ang="0">
                  <a:pos x="372" y="378"/>
                </a:cxn>
                <a:cxn ang="0">
                  <a:pos x="377" y="360"/>
                </a:cxn>
                <a:cxn ang="0">
                  <a:pos x="380" y="342"/>
                </a:cxn>
                <a:cxn ang="0">
                  <a:pos x="383" y="325"/>
                </a:cxn>
                <a:cxn ang="0">
                  <a:pos x="384" y="307"/>
                </a:cxn>
                <a:cxn ang="0">
                  <a:pos x="384" y="287"/>
                </a:cxn>
                <a:cxn ang="0">
                  <a:pos x="384" y="0"/>
                </a:cxn>
              </a:cxnLst>
              <a:rect l="0" t="0" r="r" b="b"/>
              <a:pathLst>
                <a:path w="384" h="649">
                  <a:moveTo>
                    <a:pt x="0" y="649"/>
                  </a:moveTo>
                  <a:lnTo>
                    <a:pt x="23" y="649"/>
                  </a:lnTo>
                  <a:lnTo>
                    <a:pt x="23" y="649"/>
                  </a:lnTo>
                  <a:lnTo>
                    <a:pt x="42" y="649"/>
                  </a:lnTo>
                  <a:lnTo>
                    <a:pt x="60" y="647"/>
                  </a:lnTo>
                  <a:lnTo>
                    <a:pt x="78" y="644"/>
                  </a:lnTo>
                  <a:lnTo>
                    <a:pt x="96" y="641"/>
                  </a:lnTo>
                  <a:lnTo>
                    <a:pt x="113" y="637"/>
                  </a:lnTo>
                  <a:lnTo>
                    <a:pt x="130" y="632"/>
                  </a:lnTo>
                  <a:lnTo>
                    <a:pt x="164" y="621"/>
                  </a:lnTo>
                  <a:lnTo>
                    <a:pt x="195" y="606"/>
                  </a:lnTo>
                  <a:lnTo>
                    <a:pt x="225" y="588"/>
                  </a:lnTo>
                  <a:lnTo>
                    <a:pt x="253" y="567"/>
                  </a:lnTo>
                  <a:lnTo>
                    <a:pt x="279" y="543"/>
                  </a:lnTo>
                  <a:lnTo>
                    <a:pt x="301" y="518"/>
                  </a:lnTo>
                  <a:lnTo>
                    <a:pt x="323" y="490"/>
                  </a:lnTo>
                  <a:lnTo>
                    <a:pt x="341" y="460"/>
                  </a:lnTo>
                  <a:lnTo>
                    <a:pt x="356" y="429"/>
                  </a:lnTo>
                  <a:lnTo>
                    <a:pt x="368" y="395"/>
                  </a:lnTo>
                  <a:lnTo>
                    <a:pt x="372" y="378"/>
                  </a:lnTo>
                  <a:lnTo>
                    <a:pt x="377" y="360"/>
                  </a:lnTo>
                  <a:lnTo>
                    <a:pt x="380" y="342"/>
                  </a:lnTo>
                  <a:lnTo>
                    <a:pt x="383" y="325"/>
                  </a:lnTo>
                  <a:lnTo>
                    <a:pt x="384" y="307"/>
                  </a:lnTo>
                  <a:lnTo>
                    <a:pt x="384" y="287"/>
                  </a:lnTo>
                  <a:lnTo>
                    <a:pt x="384" y="0"/>
                  </a:lnTo>
                </a:path>
              </a:pathLst>
            </a:custGeom>
            <a:noFill/>
            <a:ln w="9525">
              <a:solidFill>
                <a:schemeClr val="accent1">
                  <a:lumMod val="60000"/>
                  <a:lumOff val="40000"/>
                </a:schemeClr>
              </a:solidFill>
              <a:prstDash val="solid"/>
              <a:round/>
              <a:headEnd/>
              <a:tailEnd/>
            </a:ln>
          </p:spPr>
          <p:txBody>
            <a:bodyPr vert="horz" wrap="square" lIns="121920" tIns="60960" rIns="121920" bIns="60960" numCol="1" anchor="t" anchorCtr="0" compatLnSpc="1">
              <a:prstTxWarp prst="textNoShape">
                <a:avLst/>
              </a:prstTxWarp>
            </a:bodyPr>
            <a:lstStyle/>
            <a:p>
              <a:endParaRPr lang="ar-SA" sz="2400">
                <a:solidFill>
                  <a:schemeClr val="tx1">
                    <a:lumMod val="95000"/>
                    <a:lumOff val="5000"/>
                  </a:schemeClr>
                </a:solidFill>
              </a:endParaRPr>
            </a:p>
          </p:txBody>
        </p:sp>
        <p:sp>
          <p:nvSpPr>
            <p:cNvPr id="36" name="Freeform 21"/>
            <p:cNvSpPr>
              <a:spLocks/>
            </p:cNvSpPr>
            <p:nvPr/>
          </p:nvSpPr>
          <p:spPr bwMode="auto">
            <a:xfrm>
              <a:off x="2860675" y="2594463"/>
              <a:ext cx="1468438" cy="296863"/>
            </a:xfrm>
            <a:custGeom>
              <a:avLst/>
              <a:gdLst/>
              <a:ahLst/>
              <a:cxnLst>
                <a:cxn ang="0">
                  <a:pos x="0" y="562"/>
                </a:cxn>
                <a:cxn ang="0">
                  <a:pos x="0" y="361"/>
                </a:cxn>
                <a:cxn ang="0">
                  <a:pos x="0" y="361"/>
                </a:cxn>
                <a:cxn ang="0">
                  <a:pos x="0" y="342"/>
                </a:cxn>
                <a:cxn ang="0">
                  <a:pos x="1" y="324"/>
                </a:cxn>
                <a:cxn ang="0">
                  <a:pos x="4" y="306"/>
                </a:cxn>
                <a:cxn ang="0">
                  <a:pos x="7" y="288"/>
                </a:cxn>
                <a:cxn ang="0">
                  <a:pos x="10" y="271"/>
                </a:cxn>
                <a:cxn ang="0">
                  <a:pos x="16" y="254"/>
                </a:cxn>
                <a:cxn ang="0">
                  <a:pos x="28" y="221"/>
                </a:cxn>
                <a:cxn ang="0">
                  <a:pos x="43" y="190"/>
                </a:cxn>
                <a:cxn ang="0">
                  <a:pos x="61" y="160"/>
                </a:cxn>
                <a:cxn ang="0">
                  <a:pos x="82" y="132"/>
                </a:cxn>
                <a:cxn ang="0">
                  <a:pos x="106" y="107"/>
                </a:cxn>
                <a:cxn ang="0">
                  <a:pos x="131" y="83"/>
                </a:cxn>
                <a:cxn ang="0">
                  <a:pos x="159" y="62"/>
                </a:cxn>
                <a:cxn ang="0">
                  <a:pos x="189" y="44"/>
                </a:cxn>
                <a:cxn ang="0">
                  <a:pos x="220" y="28"/>
                </a:cxn>
                <a:cxn ang="0">
                  <a:pos x="254" y="16"/>
                </a:cxn>
                <a:cxn ang="0">
                  <a:pos x="271" y="12"/>
                </a:cxn>
                <a:cxn ang="0">
                  <a:pos x="288" y="7"/>
                </a:cxn>
                <a:cxn ang="0">
                  <a:pos x="306" y="4"/>
                </a:cxn>
                <a:cxn ang="0">
                  <a:pos x="324" y="1"/>
                </a:cxn>
                <a:cxn ang="0">
                  <a:pos x="342" y="0"/>
                </a:cxn>
                <a:cxn ang="0">
                  <a:pos x="361" y="0"/>
                </a:cxn>
                <a:cxn ang="0">
                  <a:pos x="2773" y="0"/>
                </a:cxn>
              </a:cxnLst>
              <a:rect l="0" t="0" r="r" b="b"/>
              <a:pathLst>
                <a:path w="2773" h="562">
                  <a:moveTo>
                    <a:pt x="0" y="562"/>
                  </a:moveTo>
                  <a:lnTo>
                    <a:pt x="0" y="361"/>
                  </a:lnTo>
                  <a:lnTo>
                    <a:pt x="0" y="361"/>
                  </a:lnTo>
                  <a:lnTo>
                    <a:pt x="0" y="342"/>
                  </a:lnTo>
                  <a:lnTo>
                    <a:pt x="1" y="324"/>
                  </a:lnTo>
                  <a:lnTo>
                    <a:pt x="4" y="306"/>
                  </a:lnTo>
                  <a:lnTo>
                    <a:pt x="7" y="288"/>
                  </a:lnTo>
                  <a:lnTo>
                    <a:pt x="10" y="271"/>
                  </a:lnTo>
                  <a:lnTo>
                    <a:pt x="16" y="254"/>
                  </a:lnTo>
                  <a:lnTo>
                    <a:pt x="28" y="221"/>
                  </a:lnTo>
                  <a:lnTo>
                    <a:pt x="43" y="190"/>
                  </a:lnTo>
                  <a:lnTo>
                    <a:pt x="61" y="160"/>
                  </a:lnTo>
                  <a:lnTo>
                    <a:pt x="82" y="132"/>
                  </a:lnTo>
                  <a:lnTo>
                    <a:pt x="106" y="107"/>
                  </a:lnTo>
                  <a:lnTo>
                    <a:pt x="131" y="83"/>
                  </a:lnTo>
                  <a:lnTo>
                    <a:pt x="159" y="62"/>
                  </a:lnTo>
                  <a:lnTo>
                    <a:pt x="189" y="44"/>
                  </a:lnTo>
                  <a:lnTo>
                    <a:pt x="220" y="28"/>
                  </a:lnTo>
                  <a:lnTo>
                    <a:pt x="254" y="16"/>
                  </a:lnTo>
                  <a:lnTo>
                    <a:pt x="271" y="12"/>
                  </a:lnTo>
                  <a:lnTo>
                    <a:pt x="288" y="7"/>
                  </a:lnTo>
                  <a:lnTo>
                    <a:pt x="306" y="4"/>
                  </a:lnTo>
                  <a:lnTo>
                    <a:pt x="324" y="1"/>
                  </a:lnTo>
                  <a:lnTo>
                    <a:pt x="342" y="0"/>
                  </a:lnTo>
                  <a:lnTo>
                    <a:pt x="361" y="0"/>
                  </a:lnTo>
                  <a:lnTo>
                    <a:pt x="2773" y="0"/>
                  </a:lnTo>
                </a:path>
              </a:pathLst>
            </a:custGeom>
            <a:noFill/>
            <a:ln w="9525">
              <a:solidFill>
                <a:schemeClr val="accent1">
                  <a:lumMod val="60000"/>
                  <a:lumOff val="40000"/>
                </a:schemeClr>
              </a:solidFill>
              <a:prstDash val="solid"/>
              <a:round/>
              <a:headEnd/>
              <a:tailEnd/>
            </a:ln>
          </p:spPr>
          <p:txBody>
            <a:bodyPr vert="horz" wrap="square" lIns="121920" tIns="60960" rIns="121920" bIns="60960" numCol="1" anchor="t" anchorCtr="0" compatLnSpc="1">
              <a:prstTxWarp prst="textNoShape">
                <a:avLst/>
              </a:prstTxWarp>
            </a:bodyPr>
            <a:lstStyle/>
            <a:p>
              <a:endParaRPr lang="ar-SA" sz="2400">
                <a:solidFill>
                  <a:schemeClr val="tx1">
                    <a:lumMod val="95000"/>
                    <a:lumOff val="5000"/>
                  </a:schemeClr>
                </a:solidFill>
              </a:endParaRPr>
            </a:p>
          </p:txBody>
        </p:sp>
      </p:grpSp>
      <p:grpSp>
        <p:nvGrpSpPr>
          <p:cNvPr id="8" name="Group 7"/>
          <p:cNvGrpSpPr/>
          <p:nvPr/>
        </p:nvGrpSpPr>
        <p:grpSpPr>
          <a:xfrm>
            <a:off x="6206068" y="2694651"/>
            <a:ext cx="4292601" cy="859368"/>
            <a:chOff x="4654550" y="2246800"/>
            <a:chExt cx="3219451" cy="644526"/>
          </a:xfrm>
        </p:grpSpPr>
        <p:sp>
          <p:nvSpPr>
            <p:cNvPr id="37" name="Freeform 22"/>
            <p:cNvSpPr>
              <a:spLocks/>
            </p:cNvSpPr>
            <p:nvPr/>
          </p:nvSpPr>
          <p:spPr bwMode="auto">
            <a:xfrm>
              <a:off x="4856163" y="2540488"/>
              <a:ext cx="3017838" cy="350838"/>
            </a:xfrm>
            <a:custGeom>
              <a:avLst/>
              <a:gdLst/>
              <a:ahLst/>
              <a:cxnLst>
                <a:cxn ang="0">
                  <a:pos x="5702" y="663"/>
                </a:cxn>
                <a:cxn ang="0">
                  <a:pos x="5702" y="361"/>
                </a:cxn>
                <a:cxn ang="0">
                  <a:pos x="5702" y="361"/>
                </a:cxn>
                <a:cxn ang="0">
                  <a:pos x="5701" y="343"/>
                </a:cxn>
                <a:cxn ang="0">
                  <a:pos x="5699" y="324"/>
                </a:cxn>
                <a:cxn ang="0">
                  <a:pos x="5698" y="306"/>
                </a:cxn>
                <a:cxn ang="0">
                  <a:pos x="5695" y="288"/>
                </a:cxn>
                <a:cxn ang="0">
                  <a:pos x="5690" y="272"/>
                </a:cxn>
                <a:cxn ang="0">
                  <a:pos x="5686" y="254"/>
                </a:cxn>
                <a:cxn ang="0">
                  <a:pos x="5674" y="221"/>
                </a:cxn>
                <a:cxn ang="0">
                  <a:pos x="5657" y="190"/>
                </a:cxn>
                <a:cxn ang="0">
                  <a:pos x="5640" y="160"/>
                </a:cxn>
                <a:cxn ang="0">
                  <a:pos x="5619" y="132"/>
                </a:cxn>
                <a:cxn ang="0">
                  <a:pos x="5595" y="107"/>
                </a:cxn>
                <a:cxn ang="0">
                  <a:pos x="5570" y="83"/>
                </a:cxn>
                <a:cxn ang="0">
                  <a:pos x="5541" y="62"/>
                </a:cxn>
                <a:cxn ang="0">
                  <a:pos x="5512" y="44"/>
                </a:cxn>
                <a:cxn ang="0">
                  <a:pos x="5480" y="28"/>
                </a:cxn>
                <a:cxn ang="0">
                  <a:pos x="5448" y="16"/>
                </a:cxn>
                <a:cxn ang="0">
                  <a:pos x="5430" y="12"/>
                </a:cxn>
                <a:cxn ang="0">
                  <a:pos x="5413" y="7"/>
                </a:cxn>
                <a:cxn ang="0">
                  <a:pos x="5396" y="4"/>
                </a:cxn>
                <a:cxn ang="0">
                  <a:pos x="5378" y="1"/>
                </a:cxn>
                <a:cxn ang="0">
                  <a:pos x="5358" y="0"/>
                </a:cxn>
                <a:cxn ang="0">
                  <a:pos x="5341" y="0"/>
                </a:cxn>
                <a:cxn ang="0">
                  <a:pos x="0" y="0"/>
                </a:cxn>
              </a:cxnLst>
              <a:rect l="0" t="0" r="r" b="b"/>
              <a:pathLst>
                <a:path w="5702" h="663">
                  <a:moveTo>
                    <a:pt x="5702" y="663"/>
                  </a:moveTo>
                  <a:lnTo>
                    <a:pt x="5702" y="361"/>
                  </a:lnTo>
                  <a:lnTo>
                    <a:pt x="5702" y="361"/>
                  </a:lnTo>
                  <a:lnTo>
                    <a:pt x="5701" y="343"/>
                  </a:lnTo>
                  <a:lnTo>
                    <a:pt x="5699" y="324"/>
                  </a:lnTo>
                  <a:lnTo>
                    <a:pt x="5698" y="306"/>
                  </a:lnTo>
                  <a:lnTo>
                    <a:pt x="5695" y="288"/>
                  </a:lnTo>
                  <a:lnTo>
                    <a:pt x="5690" y="272"/>
                  </a:lnTo>
                  <a:lnTo>
                    <a:pt x="5686" y="254"/>
                  </a:lnTo>
                  <a:lnTo>
                    <a:pt x="5674" y="221"/>
                  </a:lnTo>
                  <a:lnTo>
                    <a:pt x="5657" y="190"/>
                  </a:lnTo>
                  <a:lnTo>
                    <a:pt x="5640" y="160"/>
                  </a:lnTo>
                  <a:lnTo>
                    <a:pt x="5619" y="132"/>
                  </a:lnTo>
                  <a:lnTo>
                    <a:pt x="5595" y="107"/>
                  </a:lnTo>
                  <a:lnTo>
                    <a:pt x="5570" y="83"/>
                  </a:lnTo>
                  <a:lnTo>
                    <a:pt x="5541" y="62"/>
                  </a:lnTo>
                  <a:lnTo>
                    <a:pt x="5512" y="44"/>
                  </a:lnTo>
                  <a:lnTo>
                    <a:pt x="5480" y="28"/>
                  </a:lnTo>
                  <a:lnTo>
                    <a:pt x="5448" y="16"/>
                  </a:lnTo>
                  <a:lnTo>
                    <a:pt x="5430" y="12"/>
                  </a:lnTo>
                  <a:lnTo>
                    <a:pt x="5413" y="7"/>
                  </a:lnTo>
                  <a:lnTo>
                    <a:pt x="5396" y="4"/>
                  </a:lnTo>
                  <a:lnTo>
                    <a:pt x="5378" y="1"/>
                  </a:lnTo>
                  <a:lnTo>
                    <a:pt x="5358" y="0"/>
                  </a:lnTo>
                  <a:lnTo>
                    <a:pt x="5341" y="0"/>
                  </a:lnTo>
                  <a:lnTo>
                    <a:pt x="0" y="0"/>
                  </a:lnTo>
                </a:path>
              </a:pathLst>
            </a:custGeom>
            <a:noFill/>
            <a:ln w="9525">
              <a:solidFill>
                <a:schemeClr val="accent1">
                  <a:lumMod val="60000"/>
                  <a:lumOff val="40000"/>
                </a:schemeClr>
              </a:solidFill>
              <a:prstDash val="solid"/>
              <a:round/>
              <a:headEnd/>
              <a:tailEnd/>
            </a:ln>
          </p:spPr>
          <p:txBody>
            <a:bodyPr vert="horz" wrap="square" lIns="121920" tIns="60960" rIns="121920" bIns="60960" numCol="1" anchor="t" anchorCtr="0" compatLnSpc="1">
              <a:prstTxWarp prst="textNoShape">
                <a:avLst/>
              </a:prstTxWarp>
            </a:bodyPr>
            <a:lstStyle/>
            <a:p>
              <a:endParaRPr lang="ar-SA" sz="2400">
                <a:solidFill>
                  <a:schemeClr val="tx1">
                    <a:lumMod val="95000"/>
                    <a:lumOff val="5000"/>
                  </a:schemeClr>
                </a:solidFill>
              </a:endParaRPr>
            </a:p>
          </p:txBody>
        </p:sp>
        <p:sp>
          <p:nvSpPr>
            <p:cNvPr id="38" name="Freeform 23"/>
            <p:cNvSpPr>
              <a:spLocks/>
            </p:cNvSpPr>
            <p:nvPr/>
          </p:nvSpPr>
          <p:spPr bwMode="auto">
            <a:xfrm>
              <a:off x="4654550" y="2246800"/>
              <a:ext cx="201613" cy="293688"/>
            </a:xfrm>
            <a:custGeom>
              <a:avLst/>
              <a:gdLst/>
              <a:ahLst/>
              <a:cxnLst>
                <a:cxn ang="0">
                  <a:pos x="382" y="555"/>
                </a:cxn>
                <a:cxn ang="0">
                  <a:pos x="360" y="555"/>
                </a:cxn>
                <a:cxn ang="0">
                  <a:pos x="360" y="555"/>
                </a:cxn>
                <a:cxn ang="0">
                  <a:pos x="342" y="555"/>
                </a:cxn>
                <a:cxn ang="0">
                  <a:pos x="324" y="553"/>
                </a:cxn>
                <a:cxn ang="0">
                  <a:pos x="305" y="550"/>
                </a:cxn>
                <a:cxn ang="0">
                  <a:pos x="288" y="547"/>
                </a:cxn>
                <a:cxn ang="0">
                  <a:pos x="270" y="543"/>
                </a:cxn>
                <a:cxn ang="0">
                  <a:pos x="252" y="538"/>
                </a:cxn>
                <a:cxn ang="0">
                  <a:pos x="220" y="526"/>
                </a:cxn>
                <a:cxn ang="0">
                  <a:pos x="189" y="512"/>
                </a:cxn>
                <a:cxn ang="0">
                  <a:pos x="159" y="494"/>
                </a:cxn>
                <a:cxn ang="0">
                  <a:pos x="131" y="473"/>
                </a:cxn>
                <a:cxn ang="0">
                  <a:pos x="105" y="449"/>
                </a:cxn>
                <a:cxn ang="0">
                  <a:pos x="81" y="424"/>
                </a:cxn>
                <a:cxn ang="0">
                  <a:pos x="61" y="396"/>
                </a:cxn>
                <a:cxn ang="0">
                  <a:pos x="43" y="366"/>
                </a:cxn>
                <a:cxn ang="0">
                  <a:pos x="28" y="335"/>
                </a:cxn>
                <a:cxn ang="0">
                  <a:pos x="16" y="300"/>
                </a:cxn>
                <a:cxn ang="0">
                  <a:pos x="10" y="284"/>
                </a:cxn>
                <a:cxn ang="0">
                  <a:pos x="7" y="266"/>
                </a:cxn>
                <a:cxn ang="0">
                  <a:pos x="4" y="248"/>
                </a:cxn>
                <a:cxn ang="0">
                  <a:pos x="1" y="231"/>
                </a:cxn>
                <a:cxn ang="0">
                  <a:pos x="0" y="213"/>
                </a:cxn>
                <a:cxn ang="0">
                  <a:pos x="0" y="193"/>
                </a:cxn>
                <a:cxn ang="0">
                  <a:pos x="0" y="0"/>
                </a:cxn>
              </a:cxnLst>
              <a:rect l="0" t="0" r="r" b="b"/>
              <a:pathLst>
                <a:path w="382" h="555">
                  <a:moveTo>
                    <a:pt x="382" y="555"/>
                  </a:moveTo>
                  <a:lnTo>
                    <a:pt x="360" y="555"/>
                  </a:lnTo>
                  <a:lnTo>
                    <a:pt x="360" y="555"/>
                  </a:lnTo>
                  <a:lnTo>
                    <a:pt x="342" y="555"/>
                  </a:lnTo>
                  <a:lnTo>
                    <a:pt x="324" y="553"/>
                  </a:lnTo>
                  <a:lnTo>
                    <a:pt x="305" y="550"/>
                  </a:lnTo>
                  <a:lnTo>
                    <a:pt x="288" y="547"/>
                  </a:lnTo>
                  <a:lnTo>
                    <a:pt x="270" y="543"/>
                  </a:lnTo>
                  <a:lnTo>
                    <a:pt x="252" y="538"/>
                  </a:lnTo>
                  <a:lnTo>
                    <a:pt x="220" y="526"/>
                  </a:lnTo>
                  <a:lnTo>
                    <a:pt x="189" y="512"/>
                  </a:lnTo>
                  <a:lnTo>
                    <a:pt x="159" y="494"/>
                  </a:lnTo>
                  <a:lnTo>
                    <a:pt x="131" y="473"/>
                  </a:lnTo>
                  <a:lnTo>
                    <a:pt x="105" y="449"/>
                  </a:lnTo>
                  <a:lnTo>
                    <a:pt x="81" y="424"/>
                  </a:lnTo>
                  <a:lnTo>
                    <a:pt x="61" y="396"/>
                  </a:lnTo>
                  <a:lnTo>
                    <a:pt x="43" y="366"/>
                  </a:lnTo>
                  <a:lnTo>
                    <a:pt x="28" y="335"/>
                  </a:lnTo>
                  <a:lnTo>
                    <a:pt x="16" y="300"/>
                  </a:lnTo>
                  <a:lnTo>
                    <a:pt x="10" y="284"/>
                  </a:lnTo>
                  <a:lnTo>
                    <a:pt x="7" y="266"/>
                  </a:lnTo>
                  <a:lnTo>
                    <a:pt x="4" y="248"/>
                  </a:lnTo>
                  <a:lnTo>
                    <a:pt x="1" y="231"/>
                  </a:lnTo>
                  <a:lnTo>
                    <a:pt x="0" y="213"/>
                  </a:lnTo>
                  <a:lnTo>
                    <a:pt x="0" y="193"/>
                  </a:lnTo>
                  <a:lnTo>
                    <a:pt x="0" y="0"/>
                  </a:lnTo>
                </a:path>
              </a:pathLst>
            </a:custGeom>
            <a:noFill/>
            <a:ln w="9525">
              <a:solidFill>
                <a:schemeClr val="accent1">
                  <a:lumMod val="60000"/>
                  <a:lumOff val="40000"/>
                </a:schemeClr>
              </a:solidFill>
              <a:prstDash val="solid"/>
              <a:round/>
              <a:headEnd/>
              <a:tailEnd/>
            </a:ln>
          </p:spPr>
          <p:txBody>
            <a:bodyPr vert="horz" wrap="square" lIns="121920" tIns="60960" rIns="121920" bIns="60960" numCol="1" anchor="t" anchorCtr="0" compatLnSpc="1">
              <a:prstTxWarp prst="textNoShape">
                <a:avLst/>
              </a:prstTxWarp>
            </a:bodyPr>
            <a:lstStyle/>
            <a:p>
              <a:endParaRPr lang="ar-SA" sz="2400">
                <a:solidFill>
                  <a:schemeClr val="tx1">
                    <a:lumMod val="95000"/>
                    <a:lumOff val="5000"/>
                  </a:schemeClr>
                </a:solidFill>
              </a:endParaRPr>
            </a:p>
          </p:txBody>
        </p:sp>
      </p:grpSp>
      <p:grpSp>
        <p:nvGrpSpPr>
          <p:cNvPr id="7" name="Group 6"/>
          <p:cNvGrpSpPr/>
          <p:nvPr/>
        </p:nvGrpSpPr>
        <p:grpSpPr>
          <a:xfrm>
            <a:off x="6148917" y="2698885"/>
            <a:ext cx="2228851" cy="855135"/>
            <a:chOff x="4611688" y="2249975"/>
            <a:chExt cx="1671638" cy="641351"/>
          </a:xfrm>
        </p:grpSpPr>
        <p:sp>
          <p:nvSpPr>
            <p:cNvPr id="39" name="Freeform 24"/>
            <p:cNvSpPr>
              <a:spLocks/>
            </p:cNvSpPr>
            <p:nvPr/>
          </p:nvSpPr>
          <p:spPr bwMode="auto">
            <a:xfrm>
              <a:off x="4611688" y="2249975"/>
              <a:ext cx="203200" cy="344488"/>
            </a:xfrm>
            <a:custGeom>
              <a:avLst/>
              <a:gdLst/>
              <a:ahLst/>
              <a:cxnLst>
                <a:cxn ang="0">
                  <a:pos x="382" y="649"/>
                </a:cxn>
                <a:cxn ang="0">
                  <a:pos x="360" y="649"/>
                </a:cxn>
                <a:cxn ang="0">
                  <a:pos x="360" y="649"/>
                </a:cxn>
                <a:cxn ang="0">
                  <a:pos x="342" y="649"/>
                </a:cxn>
                <a:cxn ang="0">
                  <a:pos x="324" y="647"/>
                </a:cxn>
                <a:cxn ang="0">
                  <a:pos x="306" y="644"/>
                </a:cxn>
                <a:cxn ang="0">
                  <a:pos x="288" y="641"/>
                </a:cxn>
                <a:cxn ang="0">
                  <a:pos x="271" y="637"/>
                </a:cxn>
                <a:cxn ang="0">
                  <a:pos x="254" y="632"/>
                </a:cxn>
                <a:cxn ang="0">
                  <a:pos x="220" y="621"/>
                </a:cxn>
                <a:cxn ang="0">
                  <a:pos x="189" y="606"/>
                </a:cxn>
                <a:cxn ang="0">
                  <a:pos x="159" y="588"/>
                </a:cxn>
                <a:cxn ang="0">
                  <a:pos x="131" y="567"/>
                </a:cxn>
                <a:cxn ang="0">
                  <a:pos x="105" y="543"/>
                </a:cxn>
                <a:cxn ang="0">
                  <a:pos x="82" y="518"/>
                </a:cxn>
                <a:cxn ang="0">
                  <a:pos x="61" y="490"/>
                </a:cxn>
                <a:cxn ang="0">
                  <a:pos x="43" y="460"/>
                </a:cxn>
                <a:cxn ang="0">
                  <a:pos x="28" y="429"/>
                </a:cxn>
                <a:cxn ang="0">
                  <a:pos x="16" y="395"/>
                </a:cxn>
                <a:cxn ang="0">
                  <a:pos x="12" y="378"/>
                </a:cxn>
                <a:cxn ang="0">
                  <a:pos x="7" y="360"/>
                </a:cxn>
                <a:cxn ang="0">
                  <a:pos x="4" y="342"/>
                </a:cxn>
                <a:cxn ang="0">
                  <a:pos x="1" y="325"/>
                </a:cxn>
                <a:cxn ang="0">
                  <a:pos x="0" y="307"/>
                </a:cxn>
                <a:cxn ang="0">
                  <a:pos x="0" y="287"/>
                </a:cxn>
                <a:cxn ang="0">
                  <a:pos x="0" y="0"/>
                </a:cxn>
              </a:cxnLst>
              <a:rect l="0" t="0" r="r" b="b"/>
              <a:pathLst>
                <a:path w="382" h="649">
                  <a:moveTo>
                    <a:pt x="382" y="649"/>
                  </a:moveTo>
                  <a:lnTo>
                    <a:pt x="360" y="649"/>
                  </a:lnTo>
                  <a:lnTo>
                    <a:pt x="360" y="649"/>
                  </a:lnTo>
                  <a:lnTo>
                    <a:pt x="342" y="649"/>
                  </a:lnTo>
                  <a:lnTo>
                    <a:pt x="324" y="647"/>
                  </a:lnTo>
                  <a:lnTo>
                    <a:pt x="306" y="644"/>
                  </a:lnTo>
                  <a:lnTo>
                    <a:pt x="288" y="641"/>
                  </a:lnTo>
                  <a:lnTo>
                    <a:pt x="271" y="637"/>
                  </a:lnTo>
                  <a:lnTo>
                    <a:pt x="254" y="632"/>
                  </a:lnTo>
                  <a:lnTo>
                    <a:pt x="220" y="621"/>
                  </a:lnTo>
                  <a:lnTo>
                    <a:pt x="189" y="606"/>
                  </a:lnTo>
                  <a:lnTo>
                    <a:pt x="159" y="588"/>
                  </a:lnTo>
                  <a:lnTo>
                    <a:pt x="131" y="567"/>
                  </a:lnTo>
                  <a:lnTo>
                    <a:pt x="105" y="543"/>
                  </a:lnTo>
                  <a:lnTo>
                    <a:pt x="82" y="518"/>
                  </a:lnTo>
                  <a:lnTo>
                    <a:pt x="61" y="490"/>
                  </a:lnTo>
                  <a:lnTo>
                    <a:pt x="43" y="460"/>
                  </a:lnTo>
                  <a:lnTo>
                    <a:pt x="28" y="429"/>
                  </a:lnTo>
                  <a:lnTo>
                    <a:pt x="16" y="395"/>
                  </a:lnTo>
                  <a:lnTo>
                    <a:pt x="12" y="378"/>
                  </a:lnTo>
                  <a:lnTo>
                    <a:pt x="7" y="360"/>
                  </a:lnTo>
                  <a:lnTo>
                    <a:pt x="4" y="342"/>
                  </a:lnTo>
                  <a:lnTo>
                    <a:pt x="1" y="325"/>
                  </a:lnTo>
                  <a:lnTo>
                    <a:pt x="0" y="307"/>
                  </a:lnTo>
                  <a:lnTo>
                    <a:pt x="0" y="287"/>
                  </a:lnTo>
                  <a:lnTo>
                    <a:pt x="0" y="0"/>
                  </a:lnTo>
                </a:path>
              </a:pathLst>
            </a:custGeom>
            <a:noFill/>
            <a:ln w="9525">
              <a:solidFill>
                <a:schemeClr val="accent1">
                  <a:lumMod val="60000"/>
                  <a:lumOff val="40000"/>
                </a:schemeClr>
              </a:solidFill>
              <a:prstDash val="solid"/>
              <a:round/>
              <a:headEnd/>
              <a:tailEnd/>
            </a:ln>
          </p:spPr>
          <p:txBody>
            <a:bodyPr vert="horz" wrap="square" lIns="121920" tIns="60960" rIns="121920" bIns="60960" numCol="1" anchor="t" anchorCtr="0" compatLnSpc="1">
              <a:prstTxWarp prst="textNoShape">
                <a:avLst/>
              </a:prstTxWarp>
            </a:bodyPr>
            <a:lstStyle/>
            <a:p>
              <a:endParaRPr lang="ar-SA" sz="2400">
                <a:solidFill>
                  <a:schemeClr val="tx1">
                    <a:lumMod val="95000"/>
                    <a:lumOff val="5000"/>
                  </a:schemeClr>
                </a:solidFill>
              </a:endParaRPr>
            </a:p>
          </p:txBody>
        </p:sp>
        <p:sp>
          <p:nvSpPr>
            <p:cNvPr id="40" name="Freeform 25"/>
            <p:cNvSpPr>
              <a:spLocks/>
            </p:cNvSpPr>
            <p:nvPr/>
          </p:nvSpPr>
          <p:spPr bwMode="auto">
            <a:xfrm>
              <a:off x="4814888" y="2594463"/>
              <a:ext cx="1468438" cy="296863"/>
            </a:xfrm>
            <a:custGeom>
              <a:avLst/>
              <a:gdLst/>
              <a:ahLst/>
              <a:cxnLst>
                <a:cxn ang="0">
                  <a:pos x="2773" y="562"/>
                </a:cxn>
                <a:cxn ang="0">
                  <a:pos x="2773" y="361"/>
                </a:cxn>
                <a:cxn ang="0">
                  <a:pos x="2773" y="361"/>
                </a:cxn>
                <a:cxn ang="0">
                  <a:pos x="2773" y="342"/>
                </a:cxn>
                <a:cxn ang="0">
                  <a:pos x="2772" y="324"/>
                </a:cxn>
                <a:cxn ang="0">
                  <a:pos x="2769" y="306"/>
                </a:cxn>
                <a:cxn ang="0">
                  <a:pos x="2766" y="288"/>
                </a:cxn>
                <a:cxn ang="0">
                  <a:pos x="2761" y="271"/>
                </a:cxn>
                <a:cxn ang="0">
                  <a:pos x="2757" y="254"/>
                </a:cxn>
                <a:cxn ang="0">
                  <a:pos x="2745" y="221"/>
                </a:cxn>
                <a:cxn ang="0">
                  <a:pos x="2730" y="190"/>
                </a:cxn>
                <a:cxn ang="0">
                  <a:pos x="2711" y="160"/>
                </a:cxn>
                <a:cxn ang="0">
                  <a:pos x="2690" y="132"/>
                </a:cxn>
                <a:cxn ang="0">
                  <a:pos x="2667" y="107"/>
                </a:cxn>
                <a:cxn ang="0">
                  <a:pos x="2641" y="83"/>
                </a:cxn>
                <a:cxn ang="0">
                  <a:pos x="2614" y="62"/>
                </a:cxn>
                <a:cxn ang="0">
                  <a:pos x="2584" y="44"/>
                </a:cxn>
                <a:cxn ang="0">
                  <a:pos x="2551" y="28"/>
                </a:cxn>
                <a:cxn ang="0">
                  <a:pos x="2519" y="16"/>
                </a:cxn>
                <a:cxn ang="0">
                  <a:pos x="2502" y="12"/>
                </a:cxn>
                <a:cxn ang="0">
                  <a:pos x="2485" y="7"/>
                </a:cxn>
                <a:cxn ang="0">
                  <a:pos x="2467" y="4"/>
                </a:cxn>
                <a:cxn ang="0">
                  <a:pos x="2449" y="1"/>
                </a:cxn>
                <a:cxn ang="0">
                  <a:pos x="2431" y="0"/>
                </a:cxn>
                <a:cxn ang="0">
                  <a:pos x="2412" y="0"/>
                </a:cxn>
                <a:cxn ang="0">
                  <a:pos x="0" y="0"/>
                </a:cxn>
              </a:cxnLst>
              <a:rect l="0" t="0" r="r" b="b"/>
              <a:pathLst>
                <a:path w="2773" h="562">
                  <a:moveTo>
                    <a:pt x="2773" y="562"/>
                  </a:moveTo>
                  <a:lnTo>
                    <a:pt x="2773" y="361"/>
                  </a:lnTo>
                  <a:lnTo>
                    <a:pt x="2773" y="361"/>
                  </a:lnTo>
                  <a:lnTo>
                    <a:pt x="2773" y="342"/>
                  </a:lnTo>
                  <a:lnTo>
                    <a:pt x="2772" y="324"/>
                  </a:lnTo>
                  <a:lnTo>
                    <a:pt x="2769" y="306"/>
                  </a:lnTo>
                  <a:lnTo>
                    <a:pt x="2766" y="288"/>
                  </a:lnTo>
                  <a:lnTo>
                    <a:pt x="2761" y="271"/>
                  </a:lnTo>
                  <a:lnTo>
                    <a:pt x="2757" y="254"/>
                  </a:lnTo>
                  <a:lnTo>
                    <a:pt x="2745" y="221"/>
                  </a:lnTo>
                  <a:lnTo>
                    <a:pt x="2730" y="190"/>
                  </a:lnTo>
                  <a:lnTo>
                    <a:pt x="2711" y="160"/>
                  </a:lnTo>
                  <a:lnTo>
                    <a:pt x="2690" y="132"/>
                  </a:lnTo>
                  <a:lnTo>
                    <a:pt x="2667" y="107"/>
                  </a:lnTo>
                  <a:lnTo>
                    <a:pt x="2641" y="83"/>
                  </a:lnTo>
                  <a:lnTo>
                    <a:pt x="2614" y="62"/>
                  </a:lnTo>
                  <a:lnTo>
                    <a:pt x="2584" y="44"/>
                  </a:lnTo>
                  <a:lnTo>
                    <a:pt x="2551" y="28"/>
                  </a:lnTo>
                  <a:lnTo>
                    <a:pt x="2519" y="16"/>
                  </a:lnTo>
                  <a:lnTo>
                    <a:pt x="2502" y="12"/>
                  </a:lnTo>
                  <a:lnTo>
                    <a:pt x="2485" y="7"/>
                  </a:lnTo>
                  <a:lnTo>
                    <a:pt x="2467" y="4"/>
                  </a:lnTo>
                  <a:lnTo>
                    <a:pt x="2449" y="1"/>
                  </a:lnTo>
                  <a:lnTo>
                    <a:pt x="2431" y="0"/>
                  </a:lnTo>
                  <a:lnTo>
                    <a:pt x="2412" y="0"/>
                  </a:lnTo>
                  <a:lnTo>
                    <a:pt x="0" y="0"/>
                  </a:lnTo>
                </a:path>
              </a:pathLst>
            </a:custGeom>
            <a:noFill/>
            <a:ln w="9525">
              <a:solidFill>
                <a:schemeClr val="accent1">
                  <a:lumMod val="60000"/>
                  <a:lumOff val="40000"/>
                </a:schemeClr>
              </a:solidFill>
              <a:prstDash val="solid"/>
              <a:round/>
              <a:headEnd/>
              <a:tailEnd/>
            </a:ln>
          </p:spPr>
          <p:txBody>
            <a:bodyPr vert="horz" wrap="square" lIns="121920" tIns="60960" rIns="121920" bIns="60960" numCol="1" anchor="t" anchorCtr="0" compatLnSpc="1">
              <a:prstTxWarp prst="textNoShape">
                <a:avLst/>
              </a:prstTxWarp>
            </a:bodyPr>
            <a:lstStyle/>
            <a:p>
              <a:endParaRPr lang="ar-SA" sz="2400">
                <a:solidFill>
                  <a:schemeClr val="tx1">
                    <a:lumMod val="95000"/>
                    <a:lumOff val="5000"/>
                  </a:schemeClr>
                </a:solidFill>
              </a:endParaRPr>
            </a:p>
          </p:txBody>
        </p:sp>
      </p:grpSp>
      <p:grpSp>
        <p:nvGrpSpPr>
          <p:cNvPr id="9" name="Group 8"/>
          <p:cNvGrpSpPr/>
          <p:nvPr/>
        </p:nvGrpSpPr>
        <p:grpSpPr>
          <a:xfrm>
            <a:off x="1416987" y="3546979"/>
            <a:ext cx="556928" cy="556928"/>
            <a:chOff x="1062740" y="2868418"/>
            <a:chExt cx="417696" cy="417696"/>
          </a:xfrm>
        </p:grpSpPr>
        <p:sp>
          <p:nvSpPr>
            <p:cNvPr id="28" name="Oval 27"/>
            <p:cNvSpPr/>
            <p:nvPr/>
          </p:nvSpPr>
          <p:spPr>
            <a:xfrm>
              <a:off x="1062740" y="2868418"/>
              <a:ext cx="417696" cy="417696"/>
            </a:xfrm>
            <a:prstGeom prst="ellipse">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2400"/>
            </a:p>
          </p:txBody>
        </p:sp>
        <p:sp>
          <p:nvSpPr>
            <p:cNvPr id="29" name="TextBox 28"/>
            <p:cNvSpPr txBox="1"/>
            <p:nvPr/>
          </p:nvSpPr>
          <p:spPr>
            <a:xfrm>
              <a:off x="1127126" y="2983955"/>
              <a:ext cx="288924" cy="184666"/>
            </a:xfrm>
            <a:prstGeom prst="rect">
              <a:avLst/>
            </a:prstGeom>
            <a:noFill/>
          </p:spPr>
          <p:txBody>
            <a:bodyPr wrap="square" lIns="0" tIns="0" rIns="0" bIns="0" rtlCol="1" anchor="t" anchorCtr="0">
              <a:spAutoFit/>
            </a:bodyPr>
            <a:lstStyle/>
            <a:p>
              <a:pPr algn="ctr" rtl="0"/>
              <a:r>
                <a:rPr lang="en-US" sz="1600" dirty="0">
                  <a:solidFill>
                    <a:schemeClr val="bg1"/>
                  </a:solidFill>
                  <a:latin typeface="Lato Black" panose="020F0A02020204030203" pitchFamily="34" charset="0"/>
                  <a:ea typeface="Open Sans" pitchFamily="34" charset="0"/>
                  <a:cs typeface="Open Sans" pitchFamily="34" charset="0"/>
                </a:rPr>
                <a:t>01</a:t>
              </a:r>
              <a:endParaRPr lang="ar-SA" sz="1600" dirty="0">
                <a:solidFill>
                  <a:schemeClr val="bg1"/>
                </a:solidFill>
                <a:latin typeface="Lato Black" panose="020F0A02020204030203" pitchFamily="34" charset="0"/>
                <a:ea typeface="Open Sans" pitchFamily="34" charset="0"/>
              </a:endParaRPr>
            </a:p>
          </p:txBody>
        </p:sp>
      </p:grpSp>
      <p:sp>
        <p:nvSpPr>
          <p:cNvPr id="30" name="TextBox 29"/>
          <p:cNvSpPr txBox="1"/>
          <p:nvPr/>
        </p:nvSpPr>
        <p:spPr>
          <a:xfrm>
            <a:off x="630131" y="4407443"/>
            <a:ext cx="1682243" cy="186654"/>
          </a:xfrm>
          <a:prstGeom prst="rect">
            <a:avLst/>
          </a:prstGeom>
          <a:noFill/>
        </p:spPr>
        <p:txBody>
          <a:bodyPr wrap="square" lIns="0" tIns="0" rIns="0" bIns="0" rtlCol="1">
            <a:spAutoFit/>
          </a:bodyPr>
          <a:lstStyle/>
          <a:p>
            <a:pPr algn="ctr">
              <a:lnSpc>
                <a:spcPts val="1600"/>
              </a:lnSpc>
              <a:spcAft>
                <a:spcPts val="400"/>
              </a:spcAft>
            </a:pPr>
            <a:r>
              <a:rPr lang="en-US" sz="1200" b="1" cap="all" spc="27" dirty="0">
                <a:solidFill>
                  <a:schemeClr val="accent2"/>
                </a:solidFill>
                <a:latin typeface="Lato" pitchFamily="34" charset="0"/>
                <a:ea typeface="Open Sans" pitchFamily="34" charset="0"/>
                <a:cs typeface="Open Sans" pitchFamily="34" charset="0"/>
              </a:rPr>
              <a:t>Kick-off</a:t>
            </a:r>
          </a:p>
        </p:txBody>
      </p:sp>
      <p:sp>
        <p:nvSpPr>
          <p:cNvPr id="31" name="TextBox 30"/>
          <p:cNvSpPr txBox="1"/>
          <p:nvPr/>
        </p:nvSpPr>
        <p:spPr>
          <a:xfrm>
            <a:off x="607884" y="4827372"/>
            <a:ext cx="1708939" cy="1327607"/>
          </a:xfrm>
          <a:prstGeom prst="rect">
            <a:avLst/>
          </a:prstGeom>
          <a:noFill/>
        </p:spPr>
        <p:txBody>
          <a:bodyPr wrap="square" lIns="0" tIns="0" rIns="0" bIns="0" rtlCol="1">
            <a:spAutoFit/>
          </a:bodyPr>
          <a:lstStyle/>
          <a:p>
            <a:pPr algn="ctr">
              <a:lnSpc>
                <a:spcPts val="1467"/>
              </a:lnSpc>
              <a:spcAft>
                <a:spcPts val="1600"/>
              </a:spcAft>
            </a:pPr>
            <a:r>
              <a:rPr lang="en-US" sz="1067" dirty="0">
                <a:solidFill>
                  <a:schemeClr val="accent1"/>
                </a:solidFill>
                <a:latin typeface="Lato" pitchFamily="34" charset="0"/>
                <a:ea typeface="Open Sans" pitchFamily="34" charset="0"/>
                <a:cs typeface="Open Sans" pitchFamily="34" charset="0"/>
              </a:rPr>
              <a:t>Before beginning a project, we collaborate with stakeholders to ensure that everyone understands the project goals and timetable and concurs with the project's progress. </a:t>
            </a:r>
          </a:p>
        </p:txBody>
      </p:sp>
      <p:grpSp>
        <p:nvGrpSpPr>
          <p:cNvPr id="10" name="Group 9"/>
          <p:cNvGrpSpPr/>
          <p:nvPr/>
        </p:nvGrpSpPr>
        <p:grpSpPr>
          <a:xfrm>
            <a:off x="3548024" y="3546979"/>
            <a:ext cx="556928" cy="556928"/>
            <a:chOff x="2661018" y="2868418"/>
            <a:chExt cx="417696" cy="417696"/>
          </a:xfrm>
        </p:grpSpPr>
        <p:sp>
          <p:nvSpPr>
            <p:cNvPr id="24" name="Oval 23"/>
            <p:cNvSpPr/>
            <p:nvPr/>
          </p:nvSpPr>
          <p:spPr>
            <a:xfrm>
              <a:off x="2661018" y="2868418"/>
              <a:ext cx="417696" cy="417696"/>
            </a:xfrm>
            <a:prstGeom prst="ellipse">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2400"/>
            </a:p>
          </p:txBody>
        </p:sp>
        <p:sp>
          <p:nvSpPr>
            <p:cNvPr id="25" name="TextBox 24"/>
            <p:cNvSpPr txBox="1"/>
            <p:nvPr/>
          </p:nvSpPr>
          <p:spPr>
            <a:xfrm>
              <a:off x="2725404" y="2983955"/>
              <a:ext cx="288924" cy="184666"/>
            </a:xfrm>
            <a:prstGeom prst="rect">
              <a:avLst/>
            </a:prstGeom>
            <a:noFill/>
          </p:spPr>
          <p:txBody>
            <a:bodyPr wrap="square" lIns="0" tIns="0" rIns="0" bIns="0" rtlCol="1" anchor="t" anchorCtr="0">
              <a:spAutoFit/>
            </a:bodyPr>
            <a:lstStyle/>
            <a:p>
              <a:pPr algn="ctr" rtl="0"/>
              <a:r>
                <a:rPr lang="en-US" sz="1600" dirty="0">
                  <a:solidFill>
                    <a:schemeClr val="bg1"/>
                  </a:solidFill>
                  <a:latin typeface="Lato Black" panose="020F0A02020204030203" pitchFamily="34" charset="0"/>
                  <a:ea typeface="Open Sans" pitchFamily="34" charset="0"/>
                  <a:cs typeface="Open Sans" pitchFamily="34" charset="0"/>
                </a:rPr>
                <a:t>02</a:t>
              </a:r>
              <a:endParaRPr lang="ar-SA" sz="1600" dirty="0">
                <a:solidFill>
                  <a:schemeClr val="bg1"/>
                </a:solidFill>
                <a:latin typeface="Lato Black" panose="020F0A02020204030203" pitchFamily="34" charset="0"/>
                <a:ea typeface="Open Sans" pitchFamily="34" charset="0"/>
              </a:endParaRPr>
            </a:p>
          </p:txBody>
        </p:sp>
      </p:grpSp>
      <p:sp>
        <p:nvSpPr>
          <p:cNvPr id="26" name="TextBox 25"/>
          <p:cNvSpPr txBox="1"/>
          <p:nvPr/>
        </p:nvSpPr>
        <p:spPr>
          <a:xfrm>
            <a:off x="2942505" y="4407443"/>
            <a:ext cx="1682243" cy="186654"/>
          </a:xfrm>
          <a:prstGeom prst="rect">
            <a:avLst/>
          </a:prstGeom>
          <a:noFill/>
        </p:spPr>
        <p:txBody>
          <a:bodyPr wrap="square" lIns="0" tIns="0" rIns="0" bIns="0" rtlCol="1">
            <a:spAutoFit/>
          </a:bodyPr>
          <a:lstStyle/>
          <a:p>
            <a:pPr algn="ctr">
              <a:lnSpc>
                <a:spcPts val="1600"/>
              </a:lnSpc>
              <a:spcAft>
                <a:spcPts val="400"/>
              </a:spcAft>
            </a:pPr>
            <a:r>
              <a:rPr lang="en-US" sz="1200" b="1" cap="all" spc="27" dirty="0">
                <a:solidFill>
                  <a:schemeClr val="accent2"/>
                </a:solidFill>
                <a:latin typeface="Lato" pitchFamily="34" charset="0"/>
                <a:ea typeface="Open Sans" pitchFamily="34" charset="0"/>
                <a:cs typeface="Open Sans" pitchFamily="34" charset="0"/>
              </a:rPr>
              <a:t>Business mapping</a:t>
            </a:r>
          </a:p>
        </p:txBody>
      </p:sp>
      <p:sp>
        <p:nvSpPr>
          <p:cNvPr id="27" name="TextBox 26"/>
          <p:cNvSpPr txBox="1"/>
          <p:nvPr/>
        </p:nvSpPr>
        <p:spPr>
          <a:xfrm>
            <a:off x="2924707" y="4827372"/>
            <a:ext cx="1708939" cy="1519967"/>
          </a:xfrm>
          <a:prstGeom prst="rect">
            <a:avLst/>
          </a:prstGeom>
          <a:noFill/>
        </p:spPr>
        <p:txBody>
          <a:bodyPr wrap="square" lIns="0" tIns="0" rIns="0" bIns="0" rtlCol="1">
            <a:spAutoFit/>
          </a:bodyPr>
          <a:lstStyle/>
          <a:p>
            <a:pPr algn="ctr">
              <a:lnSpc>
                <a:spcPts val="1467"/>
              </a:lnSpc>
              <a:spcAft>
                <a:spcPts val="1600"/>
              </a:spcAft>
            </a:pPr>
            <a:r>
              <a:rPr lang="en-US" sz="1067" dirty="0">
                <a:solidFill>
                  <a:schemeClr val="accent1"/>
                </a:solidFill>
                <a:latin typeface="Lato" pitchFamily="34" charset="0"/>
                <a:ea typeface="Open Sans" pitchFamily="34" charset="0"/>
                <a:cs typeface="Open Sans" pitchFamily="34" charset="0"/>
              </a:rPr>
              <a:t>We go through the customer's firm and create an accurate understanding of the different processes, so we can further plan the process development to support the company's growth strategy. </a:t>
            </a:r>
          </a:p>
        </p:txBody>
      </p:sp>
      <p:grpSp>
        <p:nvGrpSpPr>
          <p:cNvPr id="11" name="Group 10"/>
          <p:cNvGrpSpPr/>
          <p:nvPr/>
        </p:nvGrpSpPr>
        <p:grpSpPr>
          <a:xfrm>
            <a:off x="5823880" y="3546979"/>
            <a:ext cx="556928" cy="556928"/>
            <a:chOff x="4367910" y="2868418"/>
            <a:chExt cx="417696" cy="417696"/>
          </a:xfrm>
        </p:grpSpPr>
        <p:sp>
          <p:nvSpPr>
            <p:cNvPr id="20" name="Oval 19"/>
            <p:cNvSpPr/>
            <p:nvPr/>
          </p:nvSpPr>
          <p:spPr>
            <a:xfrm>
              <a:off x="4367910" y="2868418"/>
              <a:ext cx="417696" cy="417696"/>
            </a:xfrm>
            <a:prstGeom prst="ellipse">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2400"/>
            </a:p>
          </p:txBody>
        </p:sp>
        <p:sp>
          <p:nvSpPr>
            <p:cNvPr id="21" name="TextBox 20"/>
            <p:cNvSpPr txBox="1"/>
            <p:nvPr/>
          </p:nvSpPr>
          <p:spPr>
            <a:xfrm>
              <a:off x="4432296" y="2983955"/>
              <a:ext cx="288924" cy="184666"/>
            </a:xfrm>
            <a:prstGeom prst="rect">
              <a:avLst/>
            </a:prstGeom>
            <a:noFill/>
          </p:spPr>
          <p:txBody>
            <a:bodyPr wrap="square" lIns="0" tIns="0" rIns="0" bIns="0" rtlCol="1" anchor="t" anchorCtr="0">
              <a:spAutoFit/>
            </a:bodyPr>
            <a:lstStyle/>
            <a:p>
              <a:pPr algn="ctr" rtl="0"/>
              <a:r>
                <a:rPr lang="en-US" sz="1600" dirty="0">
                  <a:solidFill>
                    <a:schemeClr val="bg1"/>
                  </a:solidFill>
                  <a:latin typeface="Lato Black" panose="020F0A02020204030203" pitchFamily="34" charset="0"/>
                  <a:ea typeface="Open Sans" pitchFamily="34" charset="0"/>
                  <a:cs typeface="Open Sans" pitchFamily="34" charset="0"/>
                </a:rPr>
                <a:t>03</a:t>
              </a:r>
              <a:endParaRPr lang="ar-SA" sz="1600" dirty="0">
                <a:solidFill>
                  <a:schemeClr val="bg1"/>
                </a:solidFill>
                <a:latin typeface="Lato Black" panose="020F0A02020204030203" pitchFamily="34" charset="0"/>
                <a:ea typeface="Open Sans" pitchFamily="34" charset="0"/>
              </a:endParaRPr>
            </a:p>
          </p:txBody>
        </p:sp>
      </p:grpSp>
      <p:sp>
        <p:nvSpPr>
          <p:cNvPr id="22" name="TextBox 21"/>
          <p:cNvSpPr txBox="1"/>
          <p:nvPr/>
        </p:nvSpPr>
        <p:spPr>
          <a:xfrm>
            <a:off x="5241530" y="4402112"/>
            <a:ext cx="1682243" cy="666849"/>
          </a:xfrm>
          <a:prstGeom prst="rect">
            <a:avLst/>
          </a:prstGeom>
          <a:noFill/>
        </p:spPr>
        <p:txBody>
          <a:bodyPr wrap="square" lIns="0" tIns="0" rIns="0" bIns="0" rtlCol="1">
            <a:spAutoFit/>
          </a:bodyPr>
          <a:lstStyle/>
          <a:p>
            <a:pPr algn="ctr">
              <a:lnSpc>
                <a:spcPts val="1600"/>
              </a:lnSpc>
              <a:spcAft>
                <a:spcPts val="400"/>
              </a:spcAft>
            </a:pPr>
            <a:r>
              <a:rPr lang="en-US" sz="1200" b="1" cap="all" spc="27" dirty="0">
                <a:solidFill>
                  <a:schemeClr val="accent2"/>
                </a:solidFill>
                <a:latin typeface="Lato" pitchFamily="34" charset="0"/>
                <a:ea typeface="Open Sans" pitchFamily="34" charset="0"/>
                <a:cs typeface="Open Sans" pitchFamily="34" charset="0"/>
              </a:rPr>
              <a:t>Construction and validation</a:t>
            </a:r>
          </a:p>
          <a:p>
            <a:pPr algn="ctr">
              <a:lnSpc>
                <a:spcPts val="1600"/>
              </a:lnSpc>
              <a:spcAft>
                <a:spcPts val="400"/>
              </a:spcAft>
            </a:pPr>
            <a:endParaRPr lang="en-US" sz="1200" b="1" cap="all" spc="27" dirty="0">
              <a:solidFill>
                <a:schemeClr val="accent2"/>
              </a:solidFill>
              <a:latin typeface="Lato" pitchFamily="34" charset="0"/>
              <a:ea typeface="Open Sans" pitchFamily="34" charset="0"/>
              <a:cs typeface="Open Sans" pitchFamily="34" charset="0"/>
            </a:endParaRPr>
          </a:p>
        </p:txBody>
      </p:sp>
      <p:sp>
        <p:nvSpPr>
          <p:cNvPr id="23" name="TextBox 22"/>
          <p:cNvSpPr txBox="1"/>
          <p:nvPr/>
        </p:nvSpPr>
        <p:spPr>
          <a:xfrm>
            <a:off x="5241530" y="4827372"/>
            <a:ext cx="1708939" cy="1519968"/>
          </a:xfrm>
          <a:prstGeom prst="rect">
            <a:avLst/>
          </a:prstGeom>
          <a:noFill/>
        </p:spPr>
        <p:txBody>
          <a:bodyPr wrap="square" lIns="0" tIns="0" rIns="0" bIns="0" rtlCol="1">
            <a:spAutoFit/>
          </a:bodyPr>
          <a:lstStyle/>
          <a:p>
            <a:pPr algn="ctr">
              <a:lnSpc>
                <a:spcPts val="1467"/>
              </a:lnSpc>
              <a:spcAft>
                <a:spcPts val="1600"/>
              </a:spcAft>
            </a:pPr>
            <a:r>
              <a:rPr lang="en-US" sz="1067" dirty="0">
                <a:solidFill>
                  <a:schemeClr val="accent1"/>
                </a:solidFill>
                <a:latin typeface="Lato" pitchFamily="34" charset="0"/>
                <a:ea typeface="Open Sans" pitchFamily="34" charset="0"/>
                <a:cs typeface="Open Sans" pitchFamily="34" charset="0"/>
              </a:rPr>
              <a:t>We configure the system and create enterprise process models. On this basis, we conduct the necessary analyses and tests to ensure that the software supports the goals of all users.</a:t>
            </a:r>
          </a:p>
        </p:txBody>
      </p:sp>
      <p:grpSp>
        <p:nvGrpSpPr>
          <p:cNvPr id="41" name="Group 40"/>
          <p:cNvGrpSpPr/>
          <p:nvPr/>
        </p:nvGrpSpPr>
        <p:grpSpPr>
          <a:xfrm>
            <a:off x="8126405" y="3546979"/>
            <a:ext cx="556928" cy="556928"/>
            <a:chOff x="6094804" y="2868418"/>
            <a:chExt cx="417696" cy="417696"/>
          </a:xfrm>
        </p:grpSpPr>
        <p:sp>
          <p:nvSpPr>
            <p:cNvPr id="16" name="Oval 15"/>
            <p:cNvSpPr/>
            <p:nvPr/>
          </p:nvSpPr>
          <p:spPr>
            <a:xfrm>
              <a:off x="6094804" y="2868418"/>
              <a:ext cx="417696" cy="417696"/>
            </a:xfrm>
            <a:prstGeom prst="ellipse">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2400"/>
            </a:p>
          </p:txBody>
        </p:sp>
        <p:sp>
          <p:nvSpPr>
            <p:cNvPr id="17" name="TextBox 16"/>
            <p:cNvSpPr txBox="1"/>
            <p:nvPr/>
          </p:nvSpPr>
          <p:spPr>
            <a:xfrm>
              <a:off x="6159190" y="2983955"/>
              <a:ext cx="288924" cy="184666"/>
            </a:xfrm>
            <a:prstGeom prst="rect">
              <a:avLst/>
            </a:prstGeom>
            <a:noFill/>
          </p:spPr>
          <p:txBody>
            <a:bodyPr wrap="square" lIns="0" tIns="0" rIns="0" bIns="0" rtlCol="1" anchor="t" anchorCtr="0">
              <a:spAutoFit/>
            </a:bodyPr>
            <a:lstStyle/>
            <a:p>
              <a:pPr algn="ctr" rtl="0"/>
              <a:r>
                <a:rPr lang="en-US" sz="1600" dirty="0">
                  <a:solidFill>
                    <a:schemeClr val="bg1"/>
                  </a:solidFill>
                  <a:latin typeface="Lato Black" panose="020F0A02020204030203" pitchFamily="34" charset="0"/>
                  <a:ea typeface="Open Sans" pitchFamily="34" charset="0"/>
                  <a:cs typeface="Open Sans" pitchFamily="34" charset="0"/>
                </a:rPr>
                <a:t>04</a:t>
              </a:r>
              <a:endParaRPr lang="ar-SA" sz="1600" dirty="0">
                <a:solidFill>
                  <a:schemeClr val="bg1"/>
                </a:solidFill>
                <a:latin typeface="Lato Black" panose="020F0A02020204030203" pitchFamily="34" charset="0"/>
                <a:ea typeface="Open Sans" pitchFamily="34" charset="0"/>
              </a:endParaRPr>
            </a:p>
          </p:txBody>
        </p:sp>
      </p:grpSp>
      <p:sp>
        <p:nvSpPr>
          <p:cNvPr id="18" name="TextBox 17"/>
          <p:cNvSpPr txBox="1"/>
          <p:nvPr/>
        </p:nvSpPr>
        <p:spPr>
          <a:xfrm>
            <a:off x="7567253" y="4407443"/>
            <a:ext cx="1682243" cy="186654"/>
          </a:xfrm>
          <a:prstGeom prst="rect">
            <a:avLst/>
          </a:prstGeom>
          <a:noFill/>
        </p:spPr>
        <p:txBody>
          <a:bodyPr wrap="square" lIns="0" tIns="0" rIns="0" bIns="0" rtlCol="1">
            <a:spAutoFit/>
          </a:bodyPr>
          <a:lstStyle/>
          <a:p>
            <a:pPr algn="ctr">
              <a:lnSpc>
                <a:spcPts val="1600"/>
              </a:lnSpc>
              <a:spcAft>
                <a:spcPts val="400"/>
              </a:spcAft>
            </a:pPr>
            <a:r>
              <a:rPr lang="en-US" sz="1200" b="1" cap="all" spc="27" dirty="0">
                <a:solidFill>
                  <a:schemeClr val="accent2"/>
                </a:solidFill>
                <a:latin typeface="Lato" pitchFamily="34" charset="0"/>
                <a:ea typeface="Open Sans" pitchFamily="34" charset="0"/>
                <a:cs typeface="Open Sans" pitchFamily="34" charset="0"/>
              </a:rPr>
              <a:t>Implementation</a:t>
            </a:r>
          </a:p>
        </p:txBody>
      </p:sp>
      <p:sp>
        <p:nvSpPr>
          <p:cNvPr id="19" name="TextBox 18"/>
          <p:cNvSpPr txBox="1"/>
          <p:nvPr/>
        </p:nvSpPr>
        <p:spPr>
          <a:xfrm>
            <a:off x="7558353" y="4827372"/>
            <a:ext cx="1708939" cy="750526"/>
          </a:xfrm>
          <a:prstGeom prst="rect">
            <a:avLst/>
          </a:prstGeom>
          <a:noFill/>
        </p:spPr>
        <p:txBody>
          <a:bodyPr wrap="square" lIns="0" tIns="0" rIns="0" bIns="0" rtlCol="1">
            <a:spAutoFit/>
          </a:bodyPr>
          <a:lstStyle/>
          <a:p>
            <a:pPr algn="ctr">
              <a:lnSpc>
                <a:spcPts val="1467"/>
              </a:lnSpc>
              <a:spcAft>
                <a:spcPts val="1600"/>
              </a:spcAft>
            </a:pPr>
            <a:r>
              <a:rPr lang="en-US" sz="1067" dirty="0">
                <a:solidFill>
                  <a:schemeClr val="accent1"/>
                </a:solidFill>
                <a:latin typeface="Lato" pitchFamily="34" charset="0"/>
                <a:ea typeface="Open Sans" pitchFamily="34" charset="0"/>
                <a:cs typeface="Open Sans" pitchFamily="34" charset="0"/>
              </a:rPr>
              <a:t>You will be granted access to NetSuite. We further provide user training as required.</a:t>
            </a:r>
          </a:p>
        </p:txBody>
      </p:sp>
      <p:grpSp>
        <p:nvGrpSpPr>
          <p:cNvPr id="42" name="Group 41"/>
          <p:cNvGrpSpPr/>
          <p:nvPr/>
        </p:nvGrpSpPr>
        <p:grpSpPr>
          <a:xfrm>
            <a:off x="10207009" y="3546979"/>
            <a:ext cx="556928" cy="556928"/>
            <a:chOff x="7655257" y="2868418"/>
            <a:chExt cx="417696" cy="417696"/>
          </a:xfrm>
        </p:grpSpPr>
        <p:sp>
          <p:nvSpPr>
            <p:cNvPr id="12" name="Oval 11"/>
            <p:cNvSpPr/>
            <p:nvPr/>
          </p:nvSpPr>
          <p:spPr>
            <a:xfrm>
              <a:off x="7655257" y="2868418"/>
              <a:ext cx="417696" cy="417696"/>
            </a:xfrm>
            <a:prstGeom prst="ellipse">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2400"/>
            </a:p>
          </p:txBody>
        </p:sp>
        <p:sp>
          <p:nvSpPr>
            <p:cNvPr id="13" name="TextBox 12"/>
            <p:cNvSpPr txBox="1"/>
            <p:nvPr/>
          </p:nvSpPr>
          <p:spPr>
            <a:xfrm>
              <a:off x="7719643" y="2983955"/>
              <a:ext cx="288924" cy="184666"/>
            </a:xfrm>
            <a:prstGeom prst="rect">
              <a:avLst/>
            </a:prstGeom>
            <a:noFill/>
          </p:spPr>
          <p:txBody>
            <a:bodyPr wrap="square" lIns="0" tIns="0" rIns="0" bIns="0" rtlCol="1" anchor="t" anchorCtr="0">
              <a:spAutoFit/>
            </a:bodyPr>
            <a:lstStyle/>
            <a:p>
              <a:pPr algn="ctr" rtl="0"/>
              <a:r>
                <a:rPr lang="en-US" sz="1600" dirty="0">
                  <a:solidFill>
                    <a:schemeClr val="bg1"/>
                  </a:solidFill>
                  <a:latin typeface="Lato Black" panose="020F0A02020204030203" pitchFamily="34" charset="0"/>
                  <a:ea typeface="Open Sans" pitchFamily="34" charset="0"/>
                  <a:cs typeface="Open Sans" pitchFamily="34" charset="0"/>
                </a:rPr>
                <a:t>05</a:t>
              </a:r>
              <a:endParaRPr lang="ar-SA" sz="1600" dirty="0">
                <a:solidFill>
                  <a:schemeClr val="bg1"/>
                </a:solidFill>
                <a:latin typeface="Lato Black" panose="020F0A02020204030203" pitchFamily="34" charset="0"/>
                <a:ea typeface="Open Sans" pitchFamily="34" charset="0"/>
              </a:endParaRPr>
            </a:p>
          </p:txBody>
        </p:sp>
      </p:grpSp>
      <p:sp>
        <p:nvSpPr>
          <p:cNvPr id="14" name="TextBox 13"/>
          <p:cNvSpPr txBox="1"/>
          <p:nvPr/>
        </p:nvSpPr>
        <p:spPr>
          <a:xfrm>
            <a:off x="9879627" y="4407442"/>
            <a:ext cx="1682243" cy="186654"/>
          </a:xfrm>
          <a:prstGeom prst="rect">
            <a:avLst/>
          </a:prstGeom>
          <a:noFill/>
        </p:spPr>
        <p:txBody>
          <a:bodyPr wrap="square" lIns="0" tIns="0" rIns="0" bIns="0" rtlCol="1">
            <a:spAutoFit/>
          </a:bodyPr>
          <a:lstStyle/>
          <a:p>
            <a:pPr algn="ctr">
              <a:lnSpc>
                <a:spcPts val="1600"/>
              </a:lnSpc>
              <a:spcAft>
                <a:spcPts val="400"/>
              </a:spcAft>
            </a:pPr>
            <a:r>
              <a:rPr lang="en-US" sz="1200" b="1" cap="all" spc="27" dirty="0">
                <a:solidFill>
                  <a:schemeClr val="accent2"/>
                </a:solidFill>
                <a:latin typeface="Lato" pitchFamily="34" charset="0"/>
                <a:ea typeface="Open Sans" pitchFamily="34" charset="0"/>
                <a:cs typeface="Open Sans" pitchFamily="34" charset="0"/>
              </a:rPr>
              <a:t>Optimization</a:t>
            </a:r>
          </a:p>
        </p:txBody>
      </p:sp>
      <p:sp>
        <p:nvSpPr>
          <p:cNvPr id="15" name="TextBox 14"/>
          <p:cNvSpPr txBox="1"/>
          <p:nvPr/>
        </p:nvSpPr>
        <p:spPr>
          <a:xfrm>
            <a:off x="9875176" y="4827371"/>
            <a:ext cx="1708939" cy="1135247"/>
          </a:xfrm>
          <a:prstGeom prst="rect">
            <a:avLst/>
          </a:prstGeom>
          <a:noFill/>
        </p:spPr>
        <p:txBody>
          <a:bodyPr wrap="square" lIns="0" tIns="0" rIns="0" bIns="0" rtlCol="1">
            <a:spAutoFit/>
          </a:bodyPr>
          <a:lstStyle/>
          <a:p>
            <a:pPr algn="ctr">
              <a:lnSpc>
                <a:spcPts val="1467"/>
              </a:lnSpc>
              <a:spcAft>
                <a:spcPts val="1600"/>
              </a:spcAft>
            </a:pPr>
            <a:r>
              <a:rPr lang="en-US" sz="1067" dirty="0">
                <a:solidFill>
                  <a:schemeClr val="accent1"/>
                </a:solidFill>
                <a:latin typeface="Lato" pitchFamily="34" charset="0"/>
                <a:ea typeface="Open Sans" pitchFamily="34" charset="0"/>
                <a:cs typeface="Open Sans" pitchFamily="34" charset="0"/>
              </a:rPr>
              <a:t>We continue to work with the possible optimizations, and after the final validation, the system is ready to be used, and we can then roll to the live phase.</a:t>
            </a:r>
          </a:p>
        </p:txBody>
      </p:sp>
      <p:sp>
        <p:nvSpPr>
          <p:cNvPr id="47" name="Freeform 110"/>
          <p:cNvSpPr>
            <a:spLocks noEditPoints="1"/>
          </p:cNvSpPr>
          <p:nvPr/>
        </p:nvSpPr>
        <p:spPr bwMode="auto">
          <a:xfrm>
            <a:off x="5558438" y="1702313"/>
            <a:ext cx="1075127" cy="881447"/>
          </a:xfrm>
          <a:custGeom>
            <a:avLst/>
            <a:gdLst>
              <a:gd name="T0" fmla="*/ 68 w 353"/>
              <a:gd name="T1" fmla="*/ 173 h 289"/>
              <a:gd name="T2" fmla="*/ 55 w 353"/>
              <a:gd name="T3" fmla="*/ 131 h 289"/>
              <a:gd name="T4" fmla="*/ 55 w 353"/>
              <a:gd name="T5" fmla="*/ 117 h 289"/>
              <a:gd name="T6" fmla="*/ 49 w 353"/>
              <a:gd name="T7" fmla="*/ 75 h 289"/>
              <a:gd name="T8" fmla="*/ 69 w 353"/>
              <a:gd name="T9" fmla="*/ 52 h 289"/>
              <a:gd name="T10" fmla="*/ 98 w 353"/>
              <a:gd name="T11" fmla="*/ 50 h 289"/>
              <a:gd name="T12" fmla="*/ 103 w 353"/>
              <a:gd name="T13" fmla="*/ 35 h 289"/>
              <a:gd name="T14" fmla="*/ 61 w 353"/>
              <a:gd name="T15" fmla="*/ 39 h 289"/>
              <a:gd name="T16" fmla="*/ 40 w 353"/>
              <a:gd name="T17" fmla="*/ 113 h 289"/>
              <a:gd name="T18" fmla="*/ 52 w 353"/>
              <a:gd name="T19" fmla="*/ 173 h 289"/>
              <a:gd name="T20" fmla="*/ 0 w 353"/>
              <a:gd name="T21" fmla="*/ 249 h 289"/>
              <a:gd name="T22" fmla="*/ 43 w 353"/>
              <a:gd name="T23" fmla="*/ 257 h 289"/>
              <a:gd name="T24" fmla="*/ 16 w 353"/>
              <a:gd name="T25" fmla="*/ 241 h 289"/>
              <a:gd name="T26" fmla="*/ 319 w 353"/>
              <a:gd name="T27" fmla="*/ 201 h 289"/>
              <a:gd name="T28" fmla="*/ 311 w 353"/>
              <a:gd name="T29" fmla="*/ 140 h 289"/>
              <a:gd name="T30" fmla="*/ 318 w 353"/>
              <a:gd name="T31" fmla="*/ 69 h 289"/>
              <a:gd name="T32" fmla="*/ 265 w 353"/>
              <a:gd name="T33" fmla="*/ 32 h 289"/>
              <a:gd name="T34" fmla="*/ 253 w 353"/>
              <a:gd name="T35" fmla="*/ 51 h 289"/>
              <a:gd name="T36" fmla="*/ 265 w 353"/>
              <a:gd name="T37" fmla="*/ 48 h 289"/>
              <a:gd name="T38" fmla="*/ 285 w 353"/>
              <a:gd name="T39" fmla="*/ 53 h 289"/>
              <a:gd name="T40" fmla="*/ 298 w 353"/>
              <a:gd name="T41" fmla="*/ 106 h 289"/>
              <a:gd name="T42" fmla="*/ 298 w 353"/>
              <a:gd name="T43" fmla="*/ 131 h 289"/>
              <a:gd name="T44" fmla="*/ 297 w 353"/>
              <a:gd name="T45" fmla="*/ 132 h 289"/>
              <a:gd name="T46" fmla="*/ 314 w 353"/>
              <a:gd name="T47" fmla="*/ 216 h 289"/>
              <a:gd name="T48" fmla="*/ 301 w 353"/>
              <a:gd name="T49" fmla="*/ 241 h 289"/>
              <a:gd name="T50" fmla="*/ 345 w 353"/>
              <a:gd name="T51" fmla="*/ 257 h 289"/>
              <a:gd name="T52" fmla="*/ 319 w 353"/>
              <a:gd name="T53" fmla="*/ 201 h 289"/>
              <a:gd name="T54" fmla="*/ 211 w 353"/>
              <a:gd name="T55" fmla="*/ 181 h 289"/>
              <a:gd name="T56" fmla="*/ 231 w 353"/>
              <a:gd name="T57" fmla="*/ 105 h 289"/>
              <a:gd name="T58" fmla="*/ 209 w 353"/>
              <a:gd name="T59" fmla="*/ 5 h 289"/>
              <a:gd name="T60" fmla="*/ 152 w 353"/>
              <a:gd name="T61" fmla="*/ 9 h 289"/>
              <a:gd name="T62" fmla="*/ 122 w 353"/>
              <a:gd name="T63" fmla="*/ 104 h 289"/>
              <a:gd name="T64" fmla="*/ 141 w 353"/>
              <a:gd name="T65" fmla="*/ 181 h 289"/>
              <a:gd name="T66" fmla="*/ 56 w 353"/>
              <a:gd name="T67" fmla="*/ 281 h 289"/>
              <a:gd name="T68" fmla="*/ 289 w 353"/>
              <a:gd name="T69" fmla="*/ 289 h 289"/>
              <a:gd name="T70" fmla="*/ 240 w 353"/>
              <a:gd name="T71" fmla="*/ 218 h 289"/>
              <a:gd name="T72" fmla="*/ 116 w 353"/>
              <a:gd name="T73" fmla="*/ 234 h 289"/>
              <a:gd name="T74" fmla="*/ 157 w 353"/>
              <a:gd name="T75" fmla="*/ 181 h 289"/>
              <a:gd name="T76" fmla="*/ 137 w 353"/>
              <a:gd name="T77" fmla="*/ 129 h 289"/>
              <a:gd name="T78" fmla="*/ 137 w 353"/>
              <a:gd name="T79" fmla="*/ 97 h 289"/>
              <a:gd name="T80" fmla="*/ 159 w 353"/>
              <a:gd name="T81" fmla="*/ 23 h 289"/>
              <a:gd name="T82" fmla="*/ 186 w 353"/>
              <a:gd name="T83" fmla="*/ 16 h 289"/>
              <a:gd name="T84" fmla="*/ 217 w 353"/>
              <a:gd name="T85" fmla="*/ 44 h 289"/>
              <a:gd name="T86" fmla="*/ 215 w 353"/>
              <a:gd name="T87" fmla="*/ 108 h 289"/>
              <a:gd name="T88" fmla="*/ 213 w 353"/>
              <a:gd name="T89" fmla="*/ 132 h 289"/>
              <a:gd name="T90" fmla="*/ 235 w 353"/>
              <a:gd name="T91" fmla="*/ 234 h 289"/>
              <a:gd name="T92" fmla="*/ 280 w 353"/>
              <a:gd name="T93" fmla="*/ 273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53" h="289">
                <a:moveTo>
                  <a:pt x="38" y="216"/>
                </a:moveTo>
                <a:cubicBezTo>
                  <a:pt x="49" y="213"/>
                  <a:pt x="68" y="201"/>
                  <a:pt x="68" y="173"/>
                </a:cubicBezTo>
                <a:cubicBezTo>
                  <a:pt x="68" y="148"/>
                  <a:pt x="60" y="138"/>
                  <a:pt x="55" y="132"/>
                </a:cubicBezTo>
                <a:cubicBezTo>
                  <a:pt x="55" y="131"/>
                  <a:pt x="55" y="131"/>
                  <a:pt x="55" y="131"/>
                </a:cubicBezTo>
                <a:cubicBezTo>
                  <a:pt x="55" y="131"/>
                  <a:pt x="55" y="131"/>
                  <a:pt x="55" y="131"/>
                </a:cubicBezTo>
                <a:cubicBezTo>
                  <a:pt x="54" y="130"/>
                  <a:pt x="53" y="126"/>
                  <a:pt x="55" y="117"/>
                </a:cubicBezTo>
                <a:cubicBezTo>
                  <a:pt x="56" y="113"/>
                  <a:pt x="56" y="109"/>
                  <a:pt x="54" y="106"/>
                </a:cubicBezTo>
                <a:cubicBezTo>
                  <a:pt x="51" y="99"/>
                  <a:pt x="45" y="85"/>
                  <a:pt x="49" y="75"/>
                </a:cubicBezTo>
                <a:cubicBezTo>
                  <a:pt x="56" y="58"/>
                  <a:pt x="59" y="57"/>
                  <a:pt x="67" y="53"/>
                </a:cubicBezTo>
                <a:cubicBezTo>
                  <a:pt x="68" y="53"/>
                  <a:pt x="69" y="53"/>
                  <a:pt x="69" y="52"/>
                </a:cubicBezTo>
                <a:cubicBezTo>
                  <a:pt x="71" y="51"/>
                  <a:pt x="79" y="48"/>
                  <a:pt x="88" y="48"/>
                </a:cubicBezTo>
                <a:cubicBezTo>
                  <a:pt x="92" y="48"/>
                  <a:pt x="95" y="49"/>
                  <a:pt x="98" y="50"/>
                </a:cubicBezTo>
                <a:cubicBezTo>
                  <a:pt x="98" y="47"/>
                  <a:pt x="99" y="45"/>
                  <a:pt x="100" y="42"/>
                </a:cubicBezTo>
                <a:cubicBezTo>
                  <a:pt x="101" y="39"/>
                  <a:pt x="102" y="37"/>
                  <a:pt x="103" y="35"/>
                </a:cubicBezTo>
                <a:cubicBezTo>
                  <a:pt x="98" y="33"/>
                  <a:pt x="93" y="32"/>
                  <a:pt x="88" y="32"/>
                </a:cubicBezTo>
                <a:cubicBezTo>
                  <a:pt x="76" y="32"/>
                  <a:pt x="65" y="36"/>
                  <a:pt x="61" y="39"/>
                </a:cubicBezTo>
                <a:cubicBezTo>
                  <a:pt x="48" y="44"/>
                  <a:pt x="42" y="50"/>
                  <a:pt x="34" y="69"/>
                </a:cubicBezTo>
                <a:cubicBezTo>
                  <a:pt x="27" y="86"/>
                  <a:pt x="36" y="104"/>
                  <a:pt x="40" y="113"/>
                </a:cubicBezTo>
                <a:cubicBezTo>
                  <a:pt x="35" y="133"/>
                  <a:pt x="42" y="140"/>
                  <a:pt x="42" y="140"/>
                </a:cubicBezTo>
                <a:cubicBezTo>
                  <a:pt x="45" y="145"/>
                  <a:pt x="52" y="153"/>
                  <a:pt x="52" y="173"/>
                </a:cubicBezTo>
                <a:cubicBezTo>
                  <a:pt x="52" y="197"/>
                  <a:pt x="34" y="201"/>
                  <a:pt x="34" y="201"/>
                </a:cubicBezTo>
                <a:cubicBezTo>
                  <a:pt x="19" y="206"/>
                  <a:pt x="0" y="217"/>
                  <a:pt x="0" y="249"/>
                </a:cubicBezTo>
                <a:cubicBezTo>
                  <a:pt x="0" y="249"/>
                  <a:pt x="0" y="257"/>
                  <a:pt x="8" y="257"/>
                </a:cubicBezTo>
                <a:cubicBezTo>
                  <a:pt x="43" y="257"/>
                  <a:pt x="43" y="257"/>
                  <a:pt x="43" y="257"/>
                </a:cubicBezTo>
                <a:cubicBezTo>
                  <a:pt x="45" y="251"/>
                  <a:pt x="48" y="245"/>
                  <a:pt x="51" y="241"/>
                </a:cubicBezTo>
                <a:cubicBezTo>
                  <a:pt x="16" y="241"/>
                  <a:pt x="16" y="241"/>
                  <a:pt x="16" y="241"/>
                </a:cubicBezTo>
                <a:cubicBezTo>
                  <a:pt x="19" y="225"/>
                  <a:pt x="28" y="220"/>
                  <a:pt x="38" y="216"/>
                </a:cubicBezTo>
                <a:moveTo>
                  <a:pt x="319" y="201"/>
                </a:moveTo>
                <a:cubicBezTo>
                  <a:pt x="319" y="201"/>
                  <a:pt x="301" y="197"/>
                  <a:pt x="301" y="173"/>
                </a:cubicBezTo>
                <a:cubicBezTo>
                  <a:pt x="301" y="153"/>
                  <a:pt x="307" y="145"/>
                  <a:pt x="311" y="140"/>
                </a:cubicBezTo>
                <a:cubicBezTo>
                  <a:pt x="311" y="140"/>
                  <a:pt x="318" y="133"/>
                  <a:pt x="312" y="113"/>
                </a:cubicBezTo>
                <a:cubicBezTo>
                  <a:pt x="317" y="104"/>
                  <a:pt x="325" y="86"/>
                  <a:pt x="318" y="69"/>
                </a:cubicBezTo>
                <a:cubicBezTo>
                  <a:pt x="310" y="50"/>
                  <a:pt x="304" y="44"/>
                  <a:pt x="292" y="39"/>
                </a:cubicBezTo>
                <a:cubicBezTo>
                  <a:pt x="287" y="36"/>
                  <a:pt x="276" y="32"/>
                  <a:pt x="265" y="32"/>
                </a:cubicBezTo>
                <a:cubicBezTo>
                  <a:pt x="259" y="32"/>
                  <a:pt x="254" y="33"/>
                  <a:pt x="248" y="35"/>
                </a:cubicBezTo>
                <a:cubicBezTo>
                  <a:pt x="250" y="40"/>
                  <a:pt x="252" y="46"/>
                  <a:pt x="253" y="51"/>
                </a:cubicBezTo>
                <a:cubicBezTo>
                  <a:pt x="254" y="51"/>
                  <a:pt x="254" y="50"/>
                  <a:pt x="254" y="50"/>
                </a:cubicBezTo>
                <a:cubicBezTo>
                  <a:pt x="257" y="49"/>
                  <a:pt x="260" y="48"/>
                  <a:pt x="265" y="48"/>
                </a:cubicBezTo>
                <a:cubicBezTo>
                  <a:pt x="273" y="48"/>
                  <a:pt x="281" y="51"/>
                  <a:pt x="283" y="52"/>
                </a:cubicBezTo>
                <a:cubicBezTo>
                  <a:pt x="284" y="53"/>
                  <a:pt x="284" y="53"/>
                  <a:pt x="285" y="53"/>
                </a:cubicBezTo>
                <a:cubicBezTo>
                  <a:pt x="293" y="57"/>
                  <a:pt x="296" y="58"/>
                  <a:pt x="303" y="75"/>
                </a:cubicBezTo>
                <a:cubicBezTo>
                  <a:pt x="307" y="85"/>
                  <a:pt x="301" y="99"/>
                  <a:pt x="298" y="106"/>
                </a:cubicBezTo>
                <a:cubicBezTo>
                  <a:pt x="297" y="109"/>
                  <a:pt x="296" y="113"/>
                  <a:pt x="297" y="117"/>
                </a:cubicBezTo>
                <a:cubicBezTo>
                  <a:pt x="299" y="126"/>
                  <a:pt x="298" y="130"/>
                  <a:pt x="298" y="131"/>
                </a:cubicBezTo>
                <a:cubicBezTo>
                  <a:pt x="298" y="131"/>
                  <a:pt x="298" y="131"/>
                  <a:pt x="298" y="131"/>
                </a:cubicBezTo>
                <a:cubicBezTo>
                  <a:pt x="297" y="132"/>
                  <a:pt x="297" y="132"/>
                  <a:pt x="297" y="132"/>
                </a:cubicBezTo>
                <a:cubicBezTo>
                  <a:pt x="293" y="138"/>
                  <a:pt x="285" y="148"/>
                  <a:pt x="285" y="173"/>
                </a:cubicBezTo>
                <a:cubicBezTo>
                  <a:pt x="285" y="201"/>
                  <a:pt x="303" y="213"/>
                  <a:pt x="314" y="216"/>
                </a:cubicBezTo>
                <a:cubicBezTo>
                  <a:pt x="324" y="220"/>
                  <a:pt x="334" y="225"/>
                  <a:pt x="336" y="241"/>
                </a:cubicBezTo>
                <a:cubicBezTo>
                  <a:pt x="301" y="241"/>
                  <a:pt x="301" y="241"/>
                  <a:pt x="301" y="241"/>
                </a:cubicBezTo>
                <a:cubicBezTo>
                  <a:pt x="304" y="245"/>
                  <a:pt x="307" y="251"/>
                  <a:pt x="309" y="257"/>
                </a:cubicBezTo>
                <a:cubicBezTo>
                  <a:pt x="345" y="257"/>
                  <a:pt x="345" y="257"/>
                  <a:pt x="345" y="257"/>
                </a:cubicBezTo>
                <a:cubicBezTo>
                  <a:pt x="353" y="257"/>
                  <a:pt x="353" y="249"/>
                  <a:pt x="353" y="249"/>
                </a:cubicBezTo>
                <a:cubicBezTo>
                  <a:pt x="353" y="217"/>
                  <a:pt x="333" y="206"/>
                  <a:pt x="319" y="201"/>
                </a:cubicBezTo>
                <a:moveTo>
                  <a:pt x="240" y="218"/>
                </a:moveTo>
                <a:cubicBezTo>
                  <a:pt x="240" y="218"/>
                  <a:pt x="211" y="211"/>
                  <a:pt x="211" y="181"/>
                </a:cubicBezTo>
                <a:cubicBezTo>
                  <a:pt x="211" y="155"/>
                  <a:pt x="223" y="146"/>
                  <a:pt x="228" y="139"/>
                </a:cubicBezTo>
                <a:cubicBezTo>
                  <a:pt x="228" y="139"/>
                  <a:pt x="237" y="131"/>
                  <a:pt x="231" y="105"/>
                </a:cubicBezTo>
                <a:cubicBezTo>
                  <a:pt x="241" y="90"/>
                  <a:pt x="245" y="66"/>
                  <a:pt x="232" y="37"/>
                </a:cubicBezTo>
                <a:cubicBezTo>
                  <a:pt x="225" y="20"/>
                  <a:pt x="219" y="11"/>
                  <a:pt x="209" y="5"/>
                </a:cubicBezTo>
                <a:cubicBezTo>
                  <a:pt x="202" y="1"/>
                  <a:pt x="194" y="0"/>
                  <a:pt x="186" y="0"/>
                </a:cubicBezTo>
                <a:cubicBezTo>
                  <a:pt x="172" y="0"/>
                  <a:pt x="158" y="5"/>
                  <a:pt x="152" y="9"/>
                </a:cubicBezTo>
                <a:cubicBezTo>
                  <a:pt x="136" y="16"/>
                  <a:pt x="125" y="22"/>
                  <a:pt x="115" y="48"/>
                </a:cubicBezTo>
                <a:cubicBezTo>
                  <a:pt x="107" y="69"/>
                  <a:pt x="117" y="92"/>
                  <a:pt x="122" y="104"/>
                </a:cubicBezTo>
                <a:cubicBezTo>
                  <a:pt x="116" y="130"/>
                  <a:pt x="125" y="139"/>
                  <a:pt x="125" y="139"/>
                </a:cubicBezTo>
                <a:cubicBezTo>
                  <a:pt x="129" y="146"/>
                  <a:pt x="141" y="155"/>
                  <a:pt x="141" y="181"/>
                </a:cubicBezTo>
                <a:cubicBezTo>
                  <a:pt x="141" y="211"/>
                  <a:pt x="112" y="218"/>
                  <a:pt x="112" y="218"/>
                </a:cubicBezTo>
                <a:cubicBezTo>
                  <a:pt x="94" y="225"/>
                  <a:pt x="56" y="238"/>
                  <a:pt x="56" y="281"/>
                </a:cubicBezTo>
                <a:cubicBezTo>
                  <a:pt x="56" y="281"/>
                  <a:pt x="56" y="289"/>
                  <a:pt x="64" y="289"/>
                </a:cubicBezTo>
                <a:cubicBezTo>
                  <a:pt x="289" y="289"/>
                  <a:pt x="289" y="289"/>
                  <a:pt x="289" y="289"/>
                </a:cubicBezTo>
                <a:cubicBezTo>
                  <a:pt x="297" y="289"/>
                  <a:pt x="297" y="281"/>
                  <a:pt x="297" y="281"/>
                </a:cubicBezTo>
                <a:cubicBezTo>
                  <a:pt x="297" y="238"/>
                  <a:pt x="258" y="225"/>
                  <a:pt x="240" y="218"/>
                </a:cubicBezTo>
                <a:moveTo>
                  <a:pt x="72" y="273"/>
                </a:moveTo>
                <a:cubicBezTo>
                  <a:pt x="76" y="250"/>
                  <a:pt x="96" y="241"/>
                  <a:pt x="116" y="234"/>
                </a:cubicBezTo>
                <a:cubicBezTo>
                  <a:pt x="117" y="234"/>
                  <a:pt x="117" y="234"/>
                  <a:pt x="117" y="234"/>
                </a:cubicBezTo>
                <a:cubicBezTo>
                  <a:pt x="131" y="230"/>
                  <a:pt x="157" y="214"/>
                  <a:pt x="157" y="181"/>
                </a:cubicBezTo>
                <a:cubicBezTo>
                  <a:pt x="157" y="153"/>
                  <a:pt x="146" y="140"/>
                  <a:pt x="140" y="132"/>
                </a:cubicBezTo>
                <a:cubicBezTo>
                  <a:pt x="138" y="131"/>
                  <a:pt x="137" y="129"/>
                  <a:pt x="137" y="129"/>
                </a:cubicBezTo>
                <a:cubicBezTo>
                  <a:pt x="137" y="128"/>
                  <a:pt x="134" y="122"/>
                  <a:pt x="138" y="107"/>
                </a:cubicBezTo>
                <a:cubicBezTo>
                  <a:pt x="139" y="100"/>
                  <a:pt x="137" y="97"/>
                  <a:pt x="137" y="97"/>
                </a:cubicBezTo>
                <a:cubicBezTo>
                  <a:pt x="132" y="87"/>
                  <a:pt x="124" y="69"/>
                  <a:pt x="130" y="54"/>
                </a:cubicBezTo>
                <a:cubicBezTo>
                  <a:pt x="138" y="33"/>
                  <a:pt x="146" y="29"/>
                  <a:pt x="159" y="23"/>
                </a:cubicBezTo>
                <a:cubicBezTo>
                  <a:pt x="160" y="23"/>
                  <a:pt x="160" y="22"/>
                  <a:pt x="161" y="22"/>
                </a:cubicBezTo>
                <a:cubicBezTo>
                  <a:pt x="164" y="20"/>
                  <a:pt x="174" y="16"/>
                  <a:pt x="186" y="16"/>
                </a:cubicBezTo>
                <a:cubicBezTo>
                  <a:pt x="192" y="16"/>
                  <a:pt x="197" y="17"/>
                  <a:pt x="201" y="19"/>
                </a:cubicBezTo>
                <a:cubicBezTo>
                  <a:pt x="206" y="22"/>
                  <a:pt x="210" y="27"/>
                  <a:pt x="217" y="44"/>
                </a:cubicBezTo>
                <a:cubicBezTo>
                  <a:pt x="230" y="73"/>
                  <a:pt x="222" y="89"/>
                  <a:pt x="218" y="95"/>
                </a:cubicBezTo>
                <a:cubicBezTo>
                  <a:pt x="215" y="99"/>
                  <a:pt x="214" y="104"/>
                  <a:pt x="215" y="108"/>
                </a:cubicBezTo>
                <a:cubicBezTo>
                  <a:pt x="218" y="122"/>
                  <a:pt x="216" y="127"/>
                  <a:pt x="216" y="129"/>
                </a:cubicBezTo>
                <a:cubicBezTo>
                  <a:pt x="216" y="129"/>
                  <a:pt x="214" y="131"/>
                  <a:pt x="213" y="132"/>
                </a:cubicBezTo>
                <a:cubicBezTo>
                  <a:pt x="207" y="140"/>
                  <a:pt x="195" y="153"/>
                  <a:pt x="195" y="181"/>
                </a:cubicBezTo>
                <a:cubicBezTo>
                  <a:pt x="195" y="214"/>
                  <a:pt x="221" y="230"/>
                  <a:pt x="235" y="234"/>
                </a:cubicBezTo>
                <a:cubicBezTo>
                  <a:pt x="236" y="234"/>
                  <a:pt x="236" y="234"/>
                  <a:pt x="236" y="234"/>
                </a:cubicBezTo>
                <a:cubicBezTo>
                  <a:pt x="256" y="241"/>
                  <a:pt x="276" y="250"/>
                  <a:pt x="280" y="273"/>
                </a:cubicBezTo>
                <a:lnTo>
                  <a:pt x="72" y="273"/>
                </a:lnTo>
                <a:close/>
              </a:path>
            </a:pathLst>
          </a:custGeom>
          <a:solidFill>
            <a:schemeClr val="accent1"/>
          </a:solidFill>
          <a:ln>
            <a:noFill/>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745693634"/>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500"/>
                                        <p:tgtEl>
                                          <p:spTgt spid="4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up)">
                                      <p:cBhvr>
                                        <p:cTn id="11" dur="500"/>
                                        <p:tgtEl>
                                          <p:spTgt spid="4"/>
                                        </p:tgtEl>
                                      </p:cBhvr>
                                    </p:animEffect>
                                  </p:childTnLst>
                                </p:cTn>
                              </p:par>
                              <p:par>
                                <p:cTn id="12" presetID="2" presetClass="entr" presetSubtype="4" fill="hold" nodeType="with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250" fill="hold"/>
                                        <p:tgtEl>
                                          <p:spTgt spid="9"/>
                                        </p:tgtEl>
                                        <p:attrNameLst>
                                          <p:attrName>ppt_x</p:attrName>
                                        </p:attrNameLst>
                                      </p:cBhvr>
                                      <p:tavLst>
                                        <p:tav tm="0">
                                          <p:val>
                                            <p:strVal val="#ppt_x"/>
                                          </p:val>
                                        </p:tav>
                                        <p:tav tm="100000">
                                          <p:val>
                                            <p:strVal val="#ppt_x"/>
                                          </p:val>
                                        </p:tav>
                                      </p:tavLst>
                                    </p:anim>
                                    <p:anim calcmode="lin" valueType="num">
                                      <p:cBhvr additive="base">
                                        <p:cTn id="15" dur="250" fill="hold"/>
                                        <p:tgtEl>
                                          <p:spTgt spid="9"/>
                                        </p:tgtEl>
                                        <p:attrNameLst>
                                          <p:attrName>ppt_y</p:attrName>
                                        </p:attrNameLst>
                                      </p:cBhvr>
                                      <p:tavLst>
                                        <p:tav tm="0">
                                          <p:val>
                                            <p:strVal val="1+#ppt_h/2"/>
                                          </p:val>
                                        </p:tav>
                                        <p:tav tm="100000">
                                          <p:val>
                                            <p:strVal val="#ppt_y"/>
                                          </p:val>
                                        </p:tav>
                                      </p:tavLst>
                                    </p:anim>
                                  </p:childTnLst>
                                </p:cTn>
                              </p:par>
                            </p:childTnLst>
                          </p:cTn>
                        </p:par>
                        <p:par>
                          <p:cTn id="16" fill="hold">
                            <p:stCondLst>
                              <p:cond delay="1000"/>
                            </p:stCondLst>
                            <p:childTnLst>
                              <p:par>
                                <p:cTn id="17" presetID="22" presetClass="entr" presetSubtype="1"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up)">
                                      <p:cBhvr>
                                        <p:cTn id="19" dur="500"/>
                                        <p:tgtEl>
                                          <p:spTgt spid="5"/>
                                        </p:tgtEl>
                                      </p:cBhvr>
                                    </p:animEffect>
                                  </p:childTnLst>
                                </p:cTn>
                              </p:par>
                              <p:par>
                                <p:cTn id="20" presetID="2" presetClass="entr" presetSubtype="4"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250" fill="hold"/>
                                        <p:tgtEl>
                                          <p:spTgt spid="10"/>
                                        </p:tgtEl>
                                        <p:attrNameLst>
                                          <p:attrName>ppt_x</p:attrName>
                                        </p:attrNameLst>
                                      </p:cBhvr>
                                      <p:tavLst>
                                        <p:tav tm="0">
                                          <p:val>
                                            <p:strVal val="#ppt_x"/>
                                          </p:val>
                                        </p:tav>
                                        <p:tav tm="100000">
                                          <p:val>
                                            <p:strVal val="#ppt_x"/>
                                          </p:val>
                                        </p:tav>
                                      </p:tavLst>
                                    </p:anim>
                                    <p:anim calcmode="lin" valueType="num">
                                      <p:cBhvr additive="base">
                                        <p:cTn id="23" dur="250" fill="hold"/>
                                        <p:tgtEl>
                                          <p:spTgt spid="10"/>
                                        </p:tgtEl>
                                        <p:attrNameLst>
                                          <p:attrName>ppt_y</p:attrName>
                                        </p:attrNameLst>
                                      </p:cBhvr>
                                      <p:tavLst>
                                        <p:tav tm="0">
                                          <p:val>
                                            <p:strVal val="1+#ppt_h/2"/>
                                          </p:val>
                                        </p:tav>
                                        <p:tav tm="100000">
                                          <p:val>
                                            <p:strVal val="#ppt_y"/>
                                          </p:val>
                                        </p:tav>
                                      </p:tavLst>
                                    </p:anim>
                                  </p:childTnLst>
                                </p:cTn>
                              </p:par>
                            </p:childTnLst>
                          </p:cTn>
                        </p:par>
                        <p:par>
                          <p:cTn id="24" fill="hold">
                            <p:stCondLst>
                              <p:cond delay="1500"/>
                            </p:stCondLst>
                            <p:childTnLst>
                              <p:par>
                                <p:cTn id="25" presetID="10" presetClass="entr" presetSubtype="0" fill="hold" grpId="0" nodeType="after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500"/>
                                        <p:tgtEl>
                                          <p:spTgt spid="32"/>
                                        </p:tgtEl>
                                      </p:cBhvr>
                                    </p:animEffect>
                                  </p:childTnLst>
                                </p:cTn>
                              </p:par>
                              <p:par>
                                <p:cTn id="28" presetID="2" presetClass="entr" presetSubtype="4" fill="hold" nodeType="with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additive="base">
                                        <p:cTn id="30" dur="250" fill="hold"/>
                                        <p:tgtEl>
                                          <p:spTgt spid="11"/>
                                        </p:tgtEl>
                                        <p:attrNameLst>
                                          <p:attrName>ppt_x</p:attrName>
                                        </p:attrNameLst>
                                      </p:cBhvr>
                                      <p:tavLst>
                                        <p:tav tm="0">
                                          <p:val>
                                            <p:strVal val="#ppt_x"/>
                                          </p:val>
                                        </p:tav>
                                        <p:tav tm="100000">
                                          <p:val>
                                            <p:strVal val="#ppt_x"/>
                                          </p:val>
                                        </p:tav>
                                      </p:tavLst>
                                    </p:anim>
                                    <p:anim calcmode="lin" valueType="num">
                                      <p:cBhvr additive="base">
                                        <p:cTn id="31" dur="250" fill="hold"/>
                                        <p:tgtEl>
                                          <p:spTgt spid="11"/>
                                        </p:tgtEl>
                                        <p:attrNameLst>
                                          <p:attrName>ppt_y</p:attrName>
                                        </p:attrNameLst>
                                      </p:cBhvr>
                                      <p:tavLst>
                                        <p:tav tm="0">
                                          <p:val>
                                            <p:strVal val="1+#ppt_h/2"/>
                                          </p:val>
                                        </p:tav>
                                        <p:tav tm="100000">
                                          <p:val>
                                            <p:strVal val="#ppt_y"/>
                                          </p:val>
                                        </p:tav>
                                      </p:tavLst>
                                    </p:anim>
                                  </p:childTnLst>
                                </p:cTn>
                              </p:par>
                            </p:childTnLst>
                          </p:cTn>
                        </p:par>
                        <p:par>
                          <p:cTn id="32" fill="hold">
                            <p:stCondLst>
                              <p:cond delay="2000"/>
                            </p:stCondLst>
                            <p:childTnLst>
                              <p:par>
                                <p:cTn id="33" presetID="22" presetClass="entr" presetSubtype="1" fill="hold" nodeType="after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up)">
                                      <p:cBhvr>
                                        <p:cTn id="35" dur="500"/>
                                        <p:tgtEl>
                                          <p:spTgt spid="7"/>
                                        </p:tgtEl>
                                      </p:cBhvr>
                                    </p:animEffect>
                                  </p:childTnLst>
                                </p:cTn>
                              </p:par>
                              <p:par>
                                <p:cTn id="36" presetID="2" presetClass="entr" presetSubtype="4" fill="hold" nodeType="withEffect">
                                  <p:stCondLst>
                                    <p:cond delay="0"/>
                                  </p:stCondLst>
                                  <p:childTnLst>
                                    <p:set>
                                      <p:cBhvr>
                                        <p:cTn id="37" dur="1" fill="hold">
                                          <p:stCondLst>
                                            <p:cond delay="0"/>
                                          </p:stCondLst>
                                        </p:cTn>
                                        <p:tgtEl>
                                          <p:spTgt spid="41"/>
                                        </p:tgtEl>
                                        <p:attrNameLst>
                                          <p:attrName>style.visibility</p:attrName>
                                        </p:attrNameLst>
                                      </p:cBhvr>
                                      <p:to>
                                        <p:strVal val="visible"/>
                                      </p:to>
                                    </p:set>
                                    <p:anim calcmode="lin" valueType="num">
                                      <p:cBhvr additive="base">
                                        <p:cTn id="38" dur="250" fill="hold"/>
                                        <p:tgtEl>
                                          <p:spTgt spid="41"/>
                                        </p:tgtEl>
                                        <p:attrNameLst>
                                          <p:attrName>ppt_x</p:attrName>
                                        </p:attrNameLst>
                                      </p:cBhvr>
                                      <p:tavLst>
                                        <p:tav tm="0">
                                          <p:val>
                                            <p:strVal val="#ppt_x"/>
                                          </p:val>
                                        </p:tav>
                                        <p:tav tm="100000">
                                          <p:val>
                                            <p:strVal val="#ppt_x"/>
                                          </p:val>
                                        </p:tav>
                                      </p:tavLst>
                                    </p:anim>
                                    <p:anim calcmode="lin" valueType="num">
                                      <p:cBhvr additive="base">
                                        <p:cTn id="39" dur="250" fill="hold"/>
                                        <p:tgtEl>
                                          <p:spTgt spid="41"/>
                                        </p:tgtEl>
                                        <p:attrNameLst>
                                          <p:attrName>ppt_y</p:attrName>
                                        </p:attrNameLst>
                                      </p:cBhvr>
                                      <p:tavLst>
                                        <p:tav tm="0">
                                          <p:val>
                                            <p:strVal val="1+#ppt_h/2"/>
                                          </p:val>
                                        </p:tav>
                                        <p:tav tm="100000">
                                          <p:val>
                                            <p:strVal val="#ppt_y"/>
                                          </p:val>
                                        </p:tav>
                                      </p:tavLst>
                                    </p:anim>
                                  </p:childTnLst>
                                </p:cTn>
                              </p:par>
                            </p:childTnLst>
                          </p:cTn>
                        </p:par>
                        <p:par>
                          <p:cTn id="40" fill="hold">
                            <p:stCondLst>
                              <p:cond delay="2500"/>
                            </p:stCondLst>
                            <p:childTnLst>
                              <p:par>
                                <p:cTn id="41" presetID="22" presetClass="entr" presetSubtype="1"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wipe(up)">
                                      <p:cBhvr>
                                        <p:cTn id="43" dur="500"/>
                                        <p:tgtEl>
                                          <p:spTgt spid="8"/>
                                        </p:tgtEl>
                                      </p:cBhvr>
                                    </p:animEffect>
                                  </p:childTnLst>
                                </p:cTn>
                              </p:par>
                              <p:par>
                                <p:cTn id="44" presetID="2" presetClass="entr" presetSubtype="4" fill="hold" nodeType="withEffect">
                                  <p:stCondLst>
                                    <p:cond delay="0"/>
                                  </p:stCondLst>
                                  <p:childTnLst>
                                    <p:set>
                                      <p:cBhvr>
                                        <p:cTn id="45" dur="1" fill="hold">
                                          <p:stCondLst>
                                            <p:cond delay="0"/>
                                          </p:stCondLst>
                                        </p:cTn>
                                        <p:tgtEl>
                                          <p:spTgt spid="42"/>
                                        </p:tgtEl>
                                        <p:attrNameLst>
                                          <p:attrName>style.visibility</p:attrName>
                                        </p:attrNameLst>
                                      </p:cBhvr>
                                      <p:to>
                                        <p:strVal val="visible"/>
                                      </p:to>
                                    </p:set>
                                    <p:anim calcmode="lin" valueType="num">
                                      <p:cBhvr additive="base">
                                        <p:cTn id="46" dur="250" fill="hold"/>
                                        <p:tgtEl>
                                          <p:spTgt spid="42"/>
                                        </p:tgtEl>
                                        <p:attrNameLst>
                                          <p:attrName>ppt_x</p:attrName>
                                        </p:attrNameLst>
                                      </p:cBhvr>
                                      <p:tavLst>
                                        <p:tav tm="0">
                                          <p:val>
                                            <p:strVal val="#ppt_x"/>
                                          </p:val>
                                        </p:tav>
                                        <p:tav tm="100000">
                                          <p:val>
                                            <p:strVal val="#ppt_x"/>
                                          </p:val>
                                        </p:tav>
                                      </p:tavLst>
                                    </p:anim>
                                    <p:anim calcmode="lin" valueType="num">
                                      <p:cBhvr additive="base">
                                        <p:cTn id="47" dur="250" fill="hold"/>
                                        <p:tgtEl>
                                          <p:spTgt spid="42"/>
                                        </p:tgtEl>
                                        <p:attrNameLst>
                                          <p:attrName>ppt_y</p:attrName>
                                        </p:attrNameLst>
                                      </p:cBhvr>
                                      <p:tavLst>
                                        <p:tav tm="0">
                                          <p:val>
                                            <p:strVal val="1+#ppt_h/2"/>
                                          </p:val>
                                        </p:tav>
                                        <p:tav tm="100000">
                                          <p:val>
                                            <p:strVal val="#ppt_y"/>
                                          </p:val>
                                        </p:tav>
                                      </p:tavLst>
                                    </p:anim>
                                  </p:childTnLst>
                                </p:cTn>
                              </p:par>
                            </p:childTnLst>
                          </p:cTn>
                        </p:par>
                        <p:par>
                          <p:cTn id="48" fill="hold">
                            <p:stCondLst>
                              <p:cond delay="3000"/>
                            </p:stCondLst>
                            <p:childTnLst>
                              <p:par>
                                <p:cTn id="49" presetID="1" presetClass="entr" presetSubtype="0" fill="hold" grpId="0" nodeType="afterEffect">
                                  <p:stCondLst>
                                    <p:cond delay="0"/>
                                  </p:stCondLst>
                                  <p:childTnLst>
                                    <p:set>
                                      <p:cBhvr>
                                        <p:cTn id="50" dur="1" fill="hold">
                                          <p:stCondLst>
                                            <p:cond delay="0"/>
                                          </p:stCondLst>
                                        </p:cTn>
                                        <p:tgtEl>
                                          <p:spTgt spid="30"/>
                                        </p:tgtEl>
                                        <p:attrNameLst>
                                          <p:attrName>style.visibility</p:attrName>
                                        </p:attrNameLst>
                                      </p:cBhvr>
                                      <p:to>
                                        <p:strVal val="visible"/>
                                      </p:to>
                                    </p:set>
                                  </p:childTnLst>
                                </p:cTn>
                              </p:par>
                            </p:childTnLst>
                          </p:cTn>
                        </p:par>
                        <p:par>
                          <p:cTn id="51" fill="hold">
                            <p:stCondLst>
                              <p:cond delay="3000"/>
                            </p:stCondLst>
                            <p:childTnLst>
                              <p:par>
                                <p:cTn id="52" presetID="1" presetClass="entr" presetSubtype="0" fill="hold" grpId="0" nodeType="afterEffect">
                                  <p:stCondLst>
                                    <p:cond delay="0"/>
                                  </p:stCondLst>
                                  <p:childTnLst>
                                    <p:set>
                                      <p:cBhvr>
                                        <p:cTn id="53" dur="1" fill="hold">
                                          <p:stCondLst>
                                            <p:cond delay="0"/>
                                          </p:stCondLst>
                                        </p:cTn>
                                        <p:tgtEl>
                                          <p:spTgt spid="31"/>
                                        </p:tgtEl>
                                        <p:attrNameLst>
                                          <p:attrName>style.visibility</p:attrName>
                                        </p:attrNameLst>
                                      </p:cBhvr>
                                      <p:to>
                                        <p:strVal val="visible"/>
                                      </p:to>
                                    </p:set>
                                  </p:childTnLst>
                                </p:cTn>
                              </p:par>
                            </p:childTnLst>
                          </p:cTn>
                        </p:par>
                        <p:par>
                          <p:cTn id="54" fill="hold">
                            <p:stCondLst>
                              <p:cond delay="3000"/>
                            </p:stCondLst>
                            <p:childTnLst>
                              <p:par>
                                <p:cTn id="55" presetID="1" presetClass="entr" presetSubtype="0"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childTnLst>
                                </p:cTn>
                              </p:par>
                            </p:childTnLst>
                          </p:cTn>
                        </p:par>
                        <p:par>
                          <p:cTn id="57" fill="hold">
                            <p:stCondLst>
                              <p:cond delay="3000"/>
                            </p:stCondLst>
                            <p:childTnLst>
                              <p:par>
                                <p:cTn id="58" presetID="1"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childTnLst>
                                </p:cTn>
                              </p:par>
                            </p:childTnLst>
                          </p:cTn>
                        </p:par>
                        <p:par>
                          <p:cTn id="60" fill="hold">
                            <p:stCondLst>
                              <p:cond delay="3000"/>
                            </p:stCondLst>
                            <p:childTnLst>
                              <p:par>
                                <p:cTn id="61" presetID="1" presetClass="entr" presetSubtype="0" fill="hold" grpId="0" nodeType="afterEffect">
                                  <p:stCondLst>
                                    <p:cond delay="0"/>
                                  </p:stCondLst>
                                  <p:childTnLst>
                                    <p:set>
                                      <p:cBhvr>
                                        <p:cTn id="62" dur="1" fill="hold">
                                          <p:stCondLst>
                                            <p:cond delay="0"/>
                                          </p:stCondLst>
                                        </p:cTn>
                                        <p:tgtEl>
                                          <p:spTgt spid="22"/>
                                        </p:tgtEl>
                                        <p:attrNameLst>
                                          <p:attrName>style.visibility</p:attrName>
                                        </p:attrNameLst>
                                      </p:cBhvr>
                                      <p:to>
                                        <p:strVal val="visible"/>
                                      </p:to>
                                    </p:set>
                                  </p:childTnLst>
                                </p:cTn>
                              </p:par>
                            </p:childTnLst>
                          </p:cTn>
                        </p:par>
                        <p:par>
                          <p:cTn id="63" fill="hold">
                            <p:stCondLst>
                              <p:cond delay="3000"/>
                            </p:stCondLst>
                            <p:childTnLst>
                              <p:par>
                                <p:cTn id="64" presetID="1"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childTnLst>
                                </p:cTn>
                              </p:par>
                            </p:childTnLst>
                          </p:cTn>
                        </p:par>
                        <p:par>
                          <p:cTn id="66" fill="hold">
                            <p:stCondLst>
                              <p:cond delay="3000"/>
                            </p:stCondLst>
                            <p:childTnLst>
                              <p:par>
                                <p:cTn id="67" presetID="1" presetClass="entr" presetSubtype="0" fill="hold" grpId="0" nodeType="afterEffect">
                                  <p:stCondLst>
                                    <p:cond delay="0"/>
                                  </p:stCondLst>
                                  <p:childTnLst>
                                    <p:set>
                                      <p:cBhvr>
                                        <p:cTn id="68" dur="1" fill="hold">
                                          <p:stCondLst>
                                            <p:cond delay="0"/>
                                          </p:stCondLst>
                                        </p:cTn>
                                        <p:tgtEl>
                                          <p:spTgt spid="18"/>
                                        </p:tgtEl>
                                        <p:attrNameLst>
                                          <p:attrName>style.visibility</p:attrName>
                                        </p:attrNameLst>
                                      </p:cBhvr>
                                      <p:to>
                                        <p:strVal val="visible"/>
                                      </p:to>
                                    </p:set>
                                  </p:childTnLst>
                                </p:cTn>
                              </p:par>
                            </p:childTnLst>
                          </p:cTn>
                        </p:par>
                        <p:par>
                          <p:cTn id="69" fill="hold">
                            <p:stCondLst>
                              <p:cond delay="3000"/>
                            </p:stCondLst>
                            <p:childTnLst>
                              <p:par>
                                <p:cTn id="70" presetID="1" presetClass="entr" presetSubtype="0" fill="hold" grpId="0" nodeType="afterEffect">
                                  <p:stCondLst>
                                    <p:cond delay="0"/>
                                  </p:stCondLst>
                                  <p:childTnLst>
                                    <p:set>
                                      <p:cBhvr>
                                        <p:cTn id="71" dur="1" fill="hold">
                                          <p:stCondLst>
                                            <p:cond delay="0"/>
                                          </p:stCondLst>
                                        </p:cTn>
                                        <p:tgtEl>
                                          <p:spTgt spid="19"/>
                                        </p:tgtEl>
                                        <p:attrNameLst>
                                          <p:attrName>style.visibility</p:attrName>
                                        </p:attrNameLst>
                                      </p:cBhvr>
                                      <p:to>
                                        <p:strVal val="visible"/>
                                      </p:to>
                                    </p:set>
                                  </p:childTnLst>
                                </p:cTn>
                              </p:par>
                            </p:childTnLst>
                          </p:cTn>
                        </p:par>
                        <p:par>
                          <p:cTn id="72" fill="hold">
                            <p:stCondLst>
                              <p:cond delay="3000"/>
                            </p:stCondLst>
                            <p:childTnLst>
                              <p:par>
                                <p:cTn id="73" presetID="1" presetClass="entr" presetSubtype="0" fill="hold" grpId="0" nodeType="afterEffect">
                                  <p:stCondLst>
                                    <p:cond delay="0"/>
                                  </p:stCondLst>
                                  <p:childTnLst>
                                    <p:set>
                                      <p:cBhvr>
                                        <p:cTn id="74" dur="1" fill="hold">
                                          <p:stCondLst>
                                            <p:cond delay="0"/>
                                          </p:stCondLst>
                                        </p:cTn>
                                        <p:tgtEl>
                                          <p:spTgt spid="14"/>
                                        </p:tgtEl>
                                        <p:attrNameLst>
                                          <p:attrName>style.visibility</p:attrName>
                                        </p:attrNameLst>
                                      </p:cBhvr>
                                      <p:to>
                                        <p:strVal val="visible"/>
                                      </p:to>
                                    </p:set>
                                  </p:childTnLst>
                                </p:cTn>
                              </p:par>
                            </p:childTnLst>
                          </p:cTn>
                        </p:par>
                        <p:par>
                          <p:cTn id="75" fill="hold">
                            <p:stCondLst>
                              <p:cond delay="3000"/>
                            </p:stCondLst>
                            <p:childTnLst>
                              <p:par>
                                <p:cTn id="76" presetID="1" presetClass="entr" presetSubtype="0" fill="hold" grpId="0" nodeType="afterEffect">
                                  <p:stCondLst>
                                    <p:cond delay="0"/>
                                  </p:stCondLst>
                                  <p:childTnLst>
                                    <p:set>
                                      <p:cBhvr>
                                        <p:cTn id="77"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0" grpId="0"/>
      <p:bldP spid="31" grpId="0"/>
      <p:bldP spid="26" grpId="0"/>
      <p:bldP spid="27" grpId="0"/>
      <p:bldP spid="22" grpId="0"/>
      <p:bldP spid="23" grpId="0"/>
      <p:bldP spid="18" grpId="0"/>
      <p:bldP spid="19" grpId="0"/>
      <p:bldP spid="14" grpId="0"/>
      <p:bldP spid="15" grpId="0"/>
      <p:bldP spid="47"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6F04C26-94C5-59A6-FC60-0CDF29A8FB3B}"/>
              </a:ext>
            </a:extLst>
          </p:cNvPr>
          <p:cNvGrpSpPr/>
          <p:nvPr/>
        </p:nvGrpSpPr>
        <p:grpSpPr>
          <a:xfrm>
            <a:off x="2647176" y="1778113"/>
            <a:ext cx="6897647" cy="3301774"/>
            <a:chOff x="584820" y="2242405"/>
            <a:chExt cx="6897647" cy="3301774"/>
          </a:xfrm>
        </p:grpSpPr>
        <p:grpSp>
          <p:nvGrpSpPr>
            <p:cNvPr id="6" name="Group 5">
              <a:extLst>
                <a:ext uri="{FF2B5EF4-FFF2-40B4-BE49-F238E27FC236}">
                  <a16:creationId xmlns:a16="http://schemas.microsoft.com/office/drawing/2014/main" id="{3406D01B-6857-3808-0CC6-B86380E09A1B}"/>
                </a:ext>
              </a:extLst>
            </p:cNvPr>
            <p:cNvGrpSpPr/>
            <p:nvPr/>
          </p:nvGrpSpPr>
          <p:grpSpPr>
            <a:xfrm>
              <a:off x="584820" y="2789828"/>
              <a:ext cx="6897647" cy="2754351"/>
              <a:chOff x="1175836" y="3100039"/>
              <a:chExt cx="6763832" cy="2598253"/>
            </a:xfrm>
          </p:grpSpPr>
          <p:sp>
            <p:nvSpPr>
              <p:cNvPr id="4" name="Rectangle: Rounded Corners 3">
                <a:extLst>
                  <a:ext uri="{FF2B5EF4-FFF2-40B4-BE49-F238E27FC236}">
                    <a16:creationId xmlns:a16="http://schemas.microsoft.com/office/drawing/2014/main" id="{80A7D6ED-DF43-5621-C12A-F6E68051F4B3}"/>
                  </a:ext>
                </a:extLst>
              </p:cNvPr>
              <p:cNvSpPr/>
              <p:nvPr/>
            </p:nvSpPr>
            <p:spPr>
              <a:xfrm>
                <a:off x="1175836" y="3100039"/>
                <a:ext cx="6763832" cy="2598253"/>
              </a:xfrm>
              <a:prstGeom prst="roundRect">
                <a:avLst/>
              </a:prstGeom>
              <a:gradFill>
                <a:gsLst>
                  <a:gs pos="4000">
                    <a:schemeClr val="accent1"/>
                  </a:gs>
                  <a:gs pos="100000">
                    <a:schemeClr val="accent2"/>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3ABFF192-CDC6-AD52-0E00-075CFC125603}"/>
                  </a:ext>
                </a:extLst>
              </p:cNvPr>
              <p:cNvSpPr txBox="1"/>
              <p:nvPr/>
            </p:nvSpPr>
            <p:spPr>
              <a:xfrm>
                <a:off x="1747645" y="3974810"/>
                <a:ext cx="5620214" cy="958102"/>
              </a:xfrm>
              <a:prstGeom prst="rect">
                <a:avLst/>
              </a:prstGeom>
              <a:noFill/>
            </p:spPr>
            <p:txBody>
              <a:bodyPr wrap="square" rtlCol="0">
                <a:spAutoFit/>
              </a:bodyPr>
              <a:lstStyle/>
              <a:p>
                <a:r>
                  <a:rPr lang="en-US" sz="2000" dirty="0">
                    <a:solidFill>
                      <a:schemeClr val="bg1"/>
                    </a:solidFill>
                  </a:rPr>
                  <a:t>We'll go through a few components and features of NetSuite ERP and demonstrate how it may help you streamline your business processes.</a:t>
                </a:r>
              </a:p>
            </p:txBody>
          </p:sp>
        </p:grpSp>
        <p:grpSp>
          <p:nvGrpSpPr>
            <p:cNvPr id="2" name="Group 1">
              <a:extLst>
                <a:ext uri="{FF2B5EF4-FFF2-40B4-BE49-F238E27FC236}">
                  <a16:creationId xmlns:a16="http://schemas.microsoft.com/office/drawing/2014/main" id="{80E54567-0F3E-1707-43A8-850FDCECB42D}"/>
                </a:ext>
              </a:extLst>
            </p:cNvPr>
            <p:cNvGrpSpPr/>
            <p:nvPr/>
          </p:nvGrpSpPr>
          <p:grpSpPr>
            <a:xfrm>
              <a:off x="1167942" y="2242405"/>
              <a:ext cx="5731404" cy="1039091"/>
              <a:chOff x="2797220" y="1632454"/>
              <a:chExt cx="6121400" cy="1039091"/>
            </a:xfrm>
            <a:effectLst/>
          </p:grpSpPr>
          <p:sp>
            <p:nvSpPr>
              <p:cNvPr id="58" name="Rectangle: Rounded Corners 57">
                <a:extLst>
                  <a:ext uri="{FF2B5EF4-FFF2-40B4-BE49-F238E27FC236}">
                    <a16:creationId xmlns:a16="http://schemas.microsoft.com/office/drawing/2014/main" id="{DC36B946-18FF-4046-90F0-F68DA157FFAA}"/>
                  </a:ext>
                </a:extLst>
              </p:cNvPr>
              <p:cNvSpPr/>
              <p:nvPr/>
            </p:nvSpPr>
            <p:spPr>
              <a:xfrm>
                <a:off x="2797220" y="1632454"/>
                <a:ext cx="6121400" cy="1039091"/>
              </a:xfrm>
              <a:prstGeom prst="roundRect">
                <a:avLst/>
              </a:prstGeom>
              <a:gradFill flip="none" rotWithShape="1">
                <a:gsLst>
                  <a:gs pos="4000">
                    <a:schemeClr val="accent1"/>
                  </a:gs>
                  <a:gs pos="100000">
                    <a:schemeClr val="accent2"/>
                  </a:gs>
                </a:gsLst>
                <a:lin ang="2700000" scaled="1"/>
                <a:tileRect/>
              </a:gradFill>
              <a:ln>
                <a:noFill/>
              </a:ln>
              <a:effectLst>
                <a:outerShdw blurRad="127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TextBox 58">
                <a:extLst>
                  <a:ext uri="{FF2B5EF4-FFF2-40B4-BE49-F238E27FC236}">
                    <a16:creationId xmlns:a16="http://schemas.microsoft.com/office/drawing/2014/main" id="{889E4FBD-00EE-47EB-99BF-4C3DBBDE383B}"/>
                  </a:ext>
                </a:extLst>
              </p:cNvPr>
              <p:cNvSpPr txBox="1"/>
              <p:nvPr/>
            </p:nvSpPr>
            <p:spPr>
              <a:xfrm>
                <a:off x="3034186" y="1912230"/>
                <a:ext cx="5647469" cy="647550"/>
              </a:xfrm>
              <a:prstGeom prst="rect">
                <a:avLst/>
              </a:prstGeom>
              <a:noFill/>
            </p:spPr>
            <p:txBody>
              <a:bodyPr wrap="square" rtlCol="0">
                <a:spAutoFit/>
              </a:bodyPr>
              <a:lstStyle/>
              <a:p>
                <a:pPr>
                  <a:lnSpc>
                    <a:spcPct val="80000"/>
                  </a:lnSpc>
                </a:pPr>
                <a:r>
                  <a:rPr lang="en-US" sz="4400" dirty="0">
                    <a:solidFill>
                      <a:schemeClr val="bg1"/>
                    </a:solidFill>
                    <a:latin typeface="Nexa Bold" panose="02000000000000000000" pitchFamily="50" charset="0"/>
                  </a:rPr>
                  <a:t>How to use NetSuite?</a:t>
                </a:r>
              </a:p>
            </p:txBody>
          </p:sp>
        </p:grpSp>
      </p:grpSp>
      <p:pic>
        <p:nvPicPr>
          <p:cNvPr id="3" name="Picture 2" descr="Logo, company name&#10;&#10;Description automatically generated">
            <a:extLst>
              <a:ext uri="{FF2B5EF4-FFF2-40B4-BE49-F238E27FC236}">
                <a16:creationId xmlns:a16="http://schemas.microsoft.com/office/drawing/2014/main" id="{31FBBAF9-C736-8EBC-62B8-CB2F02BC3B9F}"/>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34493" b="32820"/>
          <a:stretch/>
        </p:blipFill>
        <p:spPr bwMode="auto">
          <a:xfrm>
            <a:off x="9992144" y="6000703"/>
            <a:ext cx="1319593" cy="429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4638913"/>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537303E6-813C-D095-4363-E1EEAA5D50B2}"/>
              </a:ext>
            </a:extLst>
          </p:cNvPr>
          <p:cNvGrpSpPr/>
          <p:nvPr/>
        </p:nvGrpSpPr>
        <p:grpSpPr>
          <a:xfrm>
            <a:off x="5030000" y="1168762"/>
            <a:ext cx="2131999" cy="2131999"/>
            <a:chOff x="4367910" y="2868418"/>
            <a:chExt cx="417696" cy="417696"/>
          </a:xfrm>
          <a:gradFill>
            <a:gsLst>
              <a:gs pos="0">
                <a:schemeClr val="accent1">
                  <a:lumMod val="5000"/>
                  <a:lumOff val="95000"/>
                </a:schemeClr>
              </a:gs>
              <a:gs pos="74000">
                <a:schemeClr val="accent1">
                  <a:lumMod val="45000"/>
                  <a:lumOff val="55000"/>
                </a:schemeClr>
              </a:gs>
              <a:gs pos="0">
                <a:schemeClr val="accent1">
                  <a:lumMod val="45000"/>
                  <a:lumOff val="55000"/>
                </a:schemeClr>
              </a:gs>
              <a:gs pos="100000">
                <a:schemeClr val="accent1">
                  <a:lumMod val="30000"/>
                  <a:lumOff val="70000"/>
                </a:schemeClr>
              </a:gs>
            </a:gsLst>
            <a:lin ang="5400000" scaled="1"/>
          </a:gradFill>
        </p:grpSpPr>
        <p:sp>
          <p:nvSpPr>
            <p:cNvPr id="5" name="Oval 4">
              <a:extLst>
                <a:ext uri="{FF2B5EF4-FFF2-40B4-BE49-F238E27FC236}">
                  <a16:creationId xmlns:a16="http://schemas.microsoft.com/office/drawing/2014/main" id="{B64DAA13-A398-F960-2D22-90D374E40DDB}"/>
                </a:ext>
              </a:extLst>
            </p:cNvPr>
            <p:cNvSpPr/>
            <p:nvPr/>
          </p:nvSpPr>
          <p:spPr>
            <a:xfrm>
              <a:off x="4367910" y="2868418"/>
              <a:ext cx="417696" cy="417696"/>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2400"/>
            </a:p>
          </p:txBody>
        </p:sp>
        <p:sp>
          <p:nvSpPr>
            <p:cNvPr id="6" name="TextBox 5">
              <a:extLst>
                <a:ext uri="{FF2B5EF4-FFF2-40B4-BE49-F238E27FC236}">
                  <a16:creationId xmlns:a16="http://schemas.microsoft.com/office/drawing/2014/main" id="{8D0854F5-8BB3-9646-E511-89D407098832}"/>
                </a:ext>
              </a:extLst>
            </p:cNvPr>
            <p:cNvSpPr txBox="1"/>
            <p:nvPr/>
          </p:nvSpPr>
          <p:spPr>
            <a:xfrm>
              <a:off x="4432296" y="2968728"/>
              <a:ext cx="288924" cy="217076"/>
            </a:xfrm>
            <a:prstGeom prst="rect">
              <a:avLst/>
            </a:prstGeom>
            <a:grpFill/>
          </p:spPr>
          <p:txBody>
            <a:bodyPr wrap="square" lIns="0" tIns="0" rIns="0" bIns="0" rtlCol="1" anchor="t" anchorCtr="0">
              <a:spAutoFit/>
            </a:bodyPr>
            <a:lstStyle/>
            <a:p>
              <a:pPr algn="ctr" rtl="0"/>
              <a:r>
                <a:rPr lang="en-US" sz="7200" dirty="0">
                  <a:solidFill>
                    <a:schemeClr val="accent1">
                      <a:lumMod val="50000"/>
                    </a:schemeClr>
                  </a:solidFill>
                  <a:latin typeface="Lato Black" panose="020F0A02020204030203" pitchFamily="34" charset="0"/>
                  <a:ea typeface="Open Sans" pitchFamily="34" charset="0"/>
                  <a:cs typeface="Open Sans" pitchFamily="34" charset="0"/>
                </a:rPr>
                <a:t>06</a:t>
              </a:r>
              <a:endParaRPr lang="ar-SA" sz="1600" dirty="0">
                <a:solidFill>
                  <a:schemeClr val="accent1">
                    <a:lumMod val="50000"/>
                  </a:schemeClr>
                </a:solidFill>
                <a:latin typeface="Lato Black" panose="020F0A02020204030203" pitchFamily="34" charset="0"/>
                <a:ea typeface="Open Sans" pitchFamily="34" charset="0"/>
              </a:endParaRPr>
            </a:p>
          </p:txBody>
        </p:sp>
      </p:grpSp>
      <p:sp>
        <p:nvSpPr>
          <p:cNvPr id="7" name="TextBox 6">
            <a:extLst>
              <a:ext uri="{FF2B5EF4-FFF2-40B4-BE49-F238E27FC236}">
                <a16:creationId xmlns:a16="http://schemas.microsoft.com/office/drawing/2014/main" id="{C5FD7EC4-548B-8D45-4755-B3B48DA8AB52}"/>
              </a:ext>
            </a:extLst>
          </p:cNvPr>
          <p:cNvSpPr txBox="1"/>
          <p:nvPr/>
        </p:nvSpPr>
        <p:spPr>
          <a:xfrm>
            <a:off x="3437362" y="3562815"/>
            <a:ext cx="5317273" cy="1569660"/>
          </a:xfrm>
          <a:prstGeom prst="rect">
            <a:avLst/>
          </a:prstGeom>
          <a:noFill/>
        </p:spPr>
        <p:txBody>
          <a:bodyPr wrap="square" rtlCol="0">
            <a:spAutoFit/>
          </a:bodyPr>
          <a:lstStyle/>
          <a:p>
            <a:pPr algn="ctr"/>
            <a:r>
              <a:rPr lang="en-US" sz="9600" dirty="0">
                <a:solidFill>
                  <a:schemeClr val="accent1">
                    <a:lumMod val="50000"/>
                  </a:schemeClr>
                </a:solidFill>
              </a:rPr>
              <a:t>GO LIVE!</a:t>
            </a:r>
          </a:p>
        </p:txBody>
      </p:sp>
      <p:pic>
        <p:nvPicPr>
          <p:cNvPr id="2" name="Picture 1" descr="Logo, company name&#10;&#10;Description automatically generated">
            <a:extLst>
              <a:ext uri="{FF2B5EF4-FFF2-40B4-BE49-F238E27FC236}">
                <a16:creationId xmlns:a16="http://schemas.microsoft.com/office/drawing/2014/main" id="{0BB62D74-1B67-8F74-EDFC-65277F223F4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1944" b="31319"/>
          <a:stretch/>
        </p:blipFill>
        <p:spPr bwMode="auto">
          <a:xfrm>
            <a:off x="10013241" y="5836740"/>
            <a:ext cx="1261714" cy="4626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5775324"/>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childTnLst>
                                </p:cTn>
                              </p:par>
                            </p:childTnLst>
                          </p:cTn>
                        </p:par>
                        <p:par>
                          <p:cTn id="8" fill="hold">
                            <p:stCondLst>
                              <p:cond delay="2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250" fill="hold"/>
                                        <p:tgtEl>
                                          <p:spTgt spid="7"/>
                                        </p:tgtEl>
                                        <p:attrNameLst>
                                          <p:attrName>ppt_w</p:attrName>
                                        </p:attrNameLst>
                                      </p:cBhvr>
                                      <p:tavLst>
                                        <p:tav tm="0">
                                          <p:val>
                                            <p:fltVal val="0"/>
                                          </p:val>
                                        </p:tav>
                                        <p:tav tm="100000">
                                          <p:val>
                                            <p:strVal val="#ppt_w"/>
                                          </p:val>
                                        </p:tav>
                                      </p:tavLst>
                                    </p:anim>
                                    <p:anim calcmode="lin" valueType="num">
                                      <p:cBhvr>
                                        <p:cTn id="12" dur="250" fill="hold"/>
                                        <p:tgtEl>
                                          <p:spTgt spid="7"/>
                                        </p:tgtEl>
                                        <p:attrNameLst>
                                          <p:attrName>ppt_h</p:attrName>
                                        </p:attrNameLst>
                                      </p:cBhvr>
                                      <p:tavLst>
                                        <p:tav tm="0">
                                          <p:val>
                                            <p:fltVal val="0"/>
                                          </p:val>
                                        </p:tav>
                                        <p:tav tm="100000">
                                          <p:val>
                                            <p:strVal val="#ppt_h"/>
                                          </p:val>
                                        </p:tav>
                                      </p:tavLst>
                                    </p:anim>
                                    <p:animEffect transition="in" filter="fade">
                                      <p:cBhvr>
                                        <p:cTn id="13" dur="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CC30E6F3-45E2-476C-8D59-EECDF9E0F367}"/>
              </a:ext>
            </a:extLst>
          </p:cNvPr>
          <p:cNvSpPr/>
          <p:nvPr/>
        </p:nvSpPr>
        <p:spPr>
          <a:xfrm>
            <a:off x="0" y="4688726"/>
            <a:ext cx="12192000" cy="2186967"/>
          </a:xfrm>
          <a:custGeom>
            <a:avLst/>
            <a:gdLst>
              <a:gd name="connsiteX0" fmla="*/ 0 w 12192000"/>
              <a:gd name="connsiteY0" fmla="*/ 0 h 2186967"/>
              <a:gd name="connsiteX1" fmla="*/ 12192000 w 12192000"/>
              <a:gd name="connsiteY1" fmla="*/ 0 h 2186967"/>
              <a:gd name="connsiteX2" fmla="*/ 12192000 w 12192000"/>
              <a:gd name="connsiteY2" fmla="*/ 2186967 h 2186967"/>
              <a:gd name="connsiteX3" fmla="*/ 0 w 12192000"/>
              <a:gd name="connsiteY3" fmla="*/ 2186967 h 2186967"/>
            </a:gdLst>
            <a:ahLst/>
            <a:cxnLst>
              <a:cxn ang="0">
                <a:pos x="connsiteX0" y="connsiteY0"/>
              </a:cxn>
              <a:cxn ang="0">
                <a:pos x="connsiteX1" y="connsiteY1"/>
              </a:cxn>
              <a:cxn ang="0">
                <a:pos x="connsiteX2" y="connsiteY2"/>
              </a:cxn>
              <a:cxn ang="0">
                <a:pos x="connsiteX3" y="connsiteY3"/>
              </a:cxn>
            </a:cxnLst>
            <a:rect l="l" t="t" r="r" b="b"/>
            <a:pathLst>
              <a:path w="12192000" h="2186967">
                <a:moveTo>
                  <a:pt x="0" y="0"/>
                </a:moveTo>
                <a:lnTo>
                  <a:pt x="12192000" y="0"/>
                </a:lnTo>
                <a:lnTo>
                  <a:pt x="12192000" y="2186967"/>
                </a:lnTo>
                <a:lnTo>
                  <a:pt x="0" y="2186967"/>
                </a:lnTo>
                <a:close/>
              </a:path>
            </a:pathLst>
          </a:custGeom>
          <a:gradFill>
            <a:gsLst>
              <a:gs pos="3000">
                <a:schemeClr val="accent1">
                  <a:alpha val="80000"/>
                </a:schemeClr>
              </a:gs>
              <a:gs pos="100000">
                <a:schemeClr val="accent2">
                  <a:alpha val="88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5">
            <a:extLst>
              <a:ext uri="{FF2B5EF4-FFF2-40B4-BE49-F238E27FC236}">
                <a16:creationId xmlns:a16="http://schemas.microsoft.com/office/drawing/2014/main" id="{78576138-64B7-461D-B631-37C64EE11C14}"/>
              </a:ext>
            </a:extLst>
          </p:cNvPr>
          <p:cNvSpPr>
            <a:spLocks/>
          </p:cNvSpPr>
          <p:nvPr/>
        </p:nvSpPr>
        <p:spPr bwMode="auto">
          <a:xfrm>
            <a:off x="2200604" y="1120996"/>
            <a:ext cx="1536981" cy="1199837"/>
          </a:xfrm>
          <a:custGeom>
            <a:avLst/>
            <a:gdLst>
              <a:gd name="T0" fmla="*/ 321 w 346"/>
              <a:gd name="T1" fmla="*/ 0 h 271"/>
              <a:gd name="T2" fmla="*/ 26 w 346"/>
              <a:gd name="T3" fmla="*/ 0 h 271"/>
              <a:gd name="T4" fmla="*/ 0 w 346"/>
              <a:gd name="T5" fmla="*/ 26 h 271"/>
              <a:gd name="T6" fmla="*/ 0 w 346"/>
              <a:gd name="T7" fmla="*/ 128 h 271"/>
              <a:gd name="T8" fmla="*/ 0 w 346"/>
              <a:gd name="T9" fmla="*/ 132 h 271"/>
              <a:gd name="T10" fmla="*/ 0 w 346"/>
              <a:gd name="T11" fmla="*/ 245 h 271"/>
              <a:gd name="T12" fmla="*/ 26 w 346"/>
              <a:gd name="T13" fmla="*/ 271 h 271"/>
              <a:gd name="T14" fmla="*/ 321 w 346"/>
              <a:gd name="T15" fmla="*/ 271 h 271"/>
              <a:gd name="T16" fmla="*/ 346 w 346"/>
              <a:gd name="T17" fmla="*/ 245 h 271"/>
              <a:gd name="T18" fmla="*/ 346 w 346"/>
              <a:gd name="T19" fmla="*/ 132 h 271"/>
              <a:gd name="T20" fmla="*/ 346 w 346"/>
              <a:gd name="T21" fmla="*/ 128 h 271"/>
              <a:gd name="T22" fmla="*/ 346 w 346"/>
              <a:gd name="T23" fmla="*/ 26 h 271"/>
              <a:gd name="T24" fmla="*/ 321 w 346"/>
              <a:gd name="T25" fmla="*/ 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271">
                <a:moveTo>
                  <a:pt x="321" y="0"/>
                </a:moveTo>
                <a:cubicBezTo>
                  <a:pt x="26" y="0"/>
                  <a:pt x="26" y="0"/>
                  <a:pt x="26" y="0"/>
                </a:cubicBezTo>
                <a:cubicBezTo>
                  <a:pt x="12" y="0"/>
                  <a:pt x="0" y="11"/>
                  <a:pt x="0" y="26"/>
                </a:cubicBezTo>
                <a:cubicBezTo>
                  <a:pt x="0" y="128"/>
                  <a:pt x="0" y="128"/>
                  <a:pt x="0" y="128"/>
                </a:cubicBezTo>
                <a:cubicBezTo>
                  <a:pt x="0" y="132"/>
                  <a:pt x="0" y="132"/>
                  <a:pt x="0" y="132"/>
                </a:cubicBezTo>
                <a:cubicBezTo>
                  <a:pt x="0" y="245"/>
                  <a:pt x="0" y="245"/>
                  <a:pt x="0" y="245"/>
                </a:cubicBezTo>
                <a:cubicBezTo>
                  <a:pt x="0" y="259"/>
                  <a:pt x="12" y="271"/>
                  <a:pt x="26" y="271"/>
                </a:cubicBezTo>
                <a:cubicBezTo>
                  <a:pt x="321" y="271"/>
                  <a:pt x="321" y="271"/>
                  <a:pt x="321" y="271"/>
                </a:cubicBezTo>
                <a:cubicBezTo>
                  <a:pt x="335" y="271"/>
                  <a:pt x="346" y="259"/>
                  <a:pt x="346" y="245"/>
                </a:cubicBezTo>
                <a:cubicBezTo>
                  <a:pt x="346" y="132"/>
                  <a:pt x="346" y="132"/>
                  <a:pt x="346" y="132"/>
                </a:cubicBezTo>
                <a:cubicBezTo>
                  <a:pt x="346" y="128"/>
                  <a:pt x="346" y="128"/>
                  <a:pt x="346" y="128"/>
                </a:cubicBezTo>
                <a:cubicBezTo>
                  <a:pt x="346" y="26"/>
                  <a:pt x="346" y="26"/>
                  <a:pt x="346" y="26"/>
                </a:cubicBezTo>
                <a:cubicBezTo>
                  <a:pt x="346" y="11"/>
                  <a:pt x="335" y="0"/>
                  <a:pt x="321" y="0"/>
                </a:cubicBezTo>
                <a:close/>
              </a:path>
            </a:pathLst>
          </a:custGeom>
          <a:solidFill>
            <a:schemeClr val="accent1">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 name="Freeform 6">
            <a:extLst>
              <a:ext uri="{FF2B5EF4-FFF2-40B4-BE49-F238E27FC236}">
                <a16:creationId xmlns:a16="http://schemas.microsoft.com/office/drawing/2014/main" id="{C12E9046-794F-44FA-B8AF-A37F59B01AA5}"/>
              </a:ext>
            </a:extLst>
          </p:cNvPr>
          <p:cNvSpPr>
            <a:spLocks/>
          </p:cNvSpPr>
          <p:nvPr/>
        </p:nvSpPr>
        <p:spPr bwMode="auto">
          <a:xfrm>
            <a:off x="3084781" y="3383498"/>
            <a:ext cx="742048" cy="1020354"/>
          </a:xfrm>
          <a:custGeom>
            <a:avLst/>
            <a:gdLst>
              <a:gd name="T0" fmla="*/ 449 w 449"/>
              <a:gd name="T1" fmla="*/ 94 h 300"/>
              <a:gd name="T2" fmla="*/ 0 w 449"/>
              <a:gd name="T3" fmla="*/ 300 h 300"/>
              <a:gd name="T4" fmla="*/ 0 w 449"/>
              <a:gd name="T5" fmla="*/ 0 h 300"/>
              <a:gd name="T6" fmla="*/ 449 w 449"/>
              <a:gd name="T7" fmla="*/ 94 h 300"/>
            </a:gdLst>
            <a:ahLst/>
            <a:cxnLst>
              <a:cxn ang="0">
                <a:pos x="T0" y="T1"/>
              </a:cxn>
              <a:cxn ang="0">
                <a:pos x="T2" y="T3"/>
              </a:cxn>
              <a:cxn ang="0">
                <a:pos x="T4" y="T5"/>
              </a:cxn>
              <a:cxn ang="0">
                <a:pos x="T6" y="T7"/>
              </a:cxn>
            </a:cxnLst>
            <a:rect l="0" t="0" r="r" b="b"/>
            <a:pathLst>
              <a:path w="449" h="300">
                <a:moveTo>
                  <a:pt x="449" y="94"/>
                </a:moveTo>
                <a:lnTo>
                  <a:pt x="0" y="300"/>
                </a:lnTo>
                <a:lnTo>
                  <a:pt x="0" y="0"/>
                </a:lnTo>
                <a:lnTo>
                  <a:pt x="449" y="94"/>
                </a:lnTo>
                <a:close/>
              </a:path>
            </a:pathLst>
          </a:custGeom>
          <a:solidFill>
            <a:schemeClr val="bg1">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 name="Freeform 7">
            <a:extLst>
              <a:ext uri="{FF2B5EF4-FFF2-40B4-BE49-F238E27FC236}">
                <a16:creationId xmlns:a16="http://schemas.microsoft.com/office/drawing/2014/main" id="{29C2D345-D54E-4BA7-AF7D-67B31681927D}"/>
              </a:ext>
            </a:extLst>
          </p:cNvPr>
          <p:cNvSpPr>
            <a:spLocks/>
          </p:cNvSpPr>
          <p:nvPr/>
        </p:nvSpPr>
        <p:spPr bwMode="auto">
          <a:xfrm>
            <a:off x="1226670" y="3383498"/>
            <a:ext cx="2600159" cy="881560"/>
          </a:xfrm>
          <a:custGeom>
            <a:avLst/>
            <a:gdLst>
              <a:gd name="T0" fmla="*/ 0 w 449"/>
              <a:gd name="T1" fmla="*/ 177 h 177"/>
              <a:gd name="T2" fmla="*/ 449 w 449"/>
              <a:gd name="T3" fmla="*/ 94 h 177"/>
              <a:gd name="T4" fmla="*/ 0 w 449"/>
              <a:gd name="T5" fmla="*/ 0 h 177"/>
              <a:gd name="T6" fmla="*/ 0 w 449"/>
              <a:gd name="T7" fmla="*/ 177 h 177"/>
            </a:gdLst>
            <a:ahLst/>
            <a:cxnLst>
              <a:cxn ang="0">
                <a:pos x="T0" y="T1"/>
              </a:cxn>
              <a:cxn ang="0">
                <a:pos x="T2" y="T3"/>
              </a:cxn>
              <a:cxn ang="0">
                <a:pos x="T4" y="T5"/>
              </a:cxn>
              <a:cxn ang="0">
                <a:pos x="T6" y="T7"/>
              </a:cxn>
            </a:cxnLst>
            <a:rect l="0" t="0" r="r" b="b"/>
            <a:pathLst>
              <a:path w="449" h="177">
                <a:moveTo>
                  <a:pt x="0" y="177"/>
                </a:moveTo>
                <a:lnTo>
                  <a:pt x="449" y="94"/>
                </a:lnTo>
                <a:lnTo>
                  <a:pt x="0" y="0"/>
                </a:lnTo>
                <a:lnTo>
                  <a:pt x="0" y="177"/>
                </a:lnTo>
                <a:close/>
              </a:path>
            </a:pathLst>
          </a:custGeom>
          <a:solidFill>
            <a:schemeClr val="bg1">
              <a:lumMod val="6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8">
            <a:extLst>
              <a:ext uri="{FF2B5EF4-FFF2-40B4-BE49-F238E27FC236}">
                <a16:creationId xmlns:a16="http://schemas.microsoft.com/office/drawing/2014/main" id="{6F45F934-DB27-4855-ABA7-A40CC9D2C36C}"/>
              </a:ext>
            </a:extLst>
          </p:cNvPr>
          <p:cNvSpPr>
            <a:spLocks/>
          </p:cNvSpPr>
          <p:nvPr/>
        </p:nvSpPr>
        <p:spPr bwMode="auto">
          <a:xfrm>
            <a:off x="1226670" y="975561"/>
            <a:ext cx="2600159" cy="3145524"/>
          </a:xfrm>
          <a:custGeom>
            <a:avLst/>
            <a:gdLst>
              <a:gd name="T0" fmla="*/ 334 w 334"/>
              <a:gd name="T1" fmla="*/ 579 h 579"/>
              <a:gd name="T2" fmla="*/ 63 w 334"/>
              <a:gd name="T3" fmla="*/ 579 h 579"/>
              <a:gd name="T4" fmla="*/ 0 w 334"/>
              <a:gd name="T5" fmla="*/ 516 h 579"/>
              <a:gd name="T6" fmla="*/ 0 w 334"/>
              <a:gd name="T7" fmla="*/ 63 h 579"/>
              <a:gd name="T8" fmla="*/ 63 w 334"/>
              <a:gd name="T9" fmla="*/ 0 h 579"/>
              <a:gd name="T10" fmla="*/ 334 w 334"/>
              <a:gd name="T11" fmla="*/ 0 h 579"/>
              <a:gd name="T12" fmla="*/ 334 w 334"/>
              <a:gd name="T13" fmla="*/ 579 h 579"/>
            </a:gdLst>
            <a:ahLst/>
            <a:cxnLst>
              <a:cxn ang="0">
                <a:pos x="T0" y="T1"/>
              </a:cxn>
              <a:cxn ang="0">
                <a:pos x="T2" y="T3"/>
              </a:cxn>
              <a:cxn ang="0">
                <a:pos x="T4" y="T5"/>
              </a:cxn>
              <a:cxn ang="0">
                <a:pos x="T6" y="T7"/>
              </a:cxn>
              <a:cxn ang="0">
                <a:pos x="T8" y="T9"/>
              </a:cxn>
              <a:cxn ang="0">
                <a:pos x="T10" y="T11"/>
              </a:cxn>
              <a:cxn ang="0">
                <a:pos x="T12" y="T13"/>
              </a:cxn>
            </a:cxnLst>
            <a:rect l="0" t="0" r="r" b="b"/>
            <a:pathLst>
              <a:path w="334" h="579">
                <a:moveTo>
                  <a:pt x="334" y="579"/>
                </a:moveTo>
                <a:cubicBezTo>
                  <a:pt x="63" y="579"/>
                  <a:pt x="63" y="579"/>
                  <a:pt x="63" y="579"/>
                </a:cubicBezTo>
                <a:cubicBezTo>
                  <a:pt x="28" y="579"/>
                  <a:pt x="0" y="551"/>
                  <a:pt x="0" y="516"/>
                </a:cubicBezTo>
                <a:cubicBezTo>
                  <a:pt x="0" y="63"/>
                  <a:pt x="0" y="63"/>
                  <a:pt x="0" y="63"/>
                </a:cubicBezTo>
                <a:cubicBezTo>
                  <a:pt x="0" y="28"/>
                  <a:pt x="28" y="0"/>
                  <a:pt x="63" y="0"/>
                </a:cubicBezTo>
                <a:cubicBezTo>
                  <a:pt x="334" y="0"/>
                  <a:pt x="334" y="0"/>
                  <a:pt x="334" y="0"/>
                </a:cubicBezTo>
                <a:lnTo>
                  <a:pt x="334" y="579"/>
                </a:lnTo>
                <a:close/>
              </a:path>
            </a:pathLst>
          </a:custGeom>
          <a:solidFill>
            <a:schemeClr val="bg1"/>
          </a:solidFill>
          <a:ln>
            <a:noFill/>
          </a:ln>
          <a:effectLst>
            <a:outerShdw blurRad="495300" dist="241300" dir="5400000" sx="92000" sy="92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 name="Freeform 9">
            <a:extLst>
              <a:ext uri="{FF2B5EF4-FFF2-40B4-BE49-F238E27FC236}">
                <a16:creationId xmlns:a16="http://schemas.microsoft.com/office/drawing/2014/main" id="{0162C6CB-32F9-40FB-A052-1321C6D5FBE5}"/>
              </a:ext>
            </a:extLst>
          </p:cNvPr>
          <p:cNvSpPr>
            <a:spLocks/>
          </p:cNvSpPr>
          <p:nvPr/>
        </p:nvSpPr>
        <p:spPr bwMode="auto">
          <a:xfrm>
            <a:off x="1137426" y="969899"/>
            <a:ext cx="2600159" cy="1213764"/>
          </a:xfrm>
          <a:custGeom>
            <a:avLst/>
            <a:gdLst>
              <a:gd name="T0" fmla="*/ 346 w 346"/>
              <a:gd name="T1" fmla="*/ 108 h 216"/>
              <a:gd name="T2" fmla="*/ 267 w 346"/>
              <a:gd name="T3" fmla="*/ 29 h 216"/>
              <a:gd name="T4" fmla="*/ 30 w 346"/>
              <a:gd name="T5" fmla="*/ 29 h 216"/>
              <a:gd name="T6" fmla="*/ 30 w 346"/>
              <a:gd name="T7" fmla="*/ 29 h 216"/>
              <a:gd name="T8" fmla="*/ 0 w 346"/>
              <a:gd name="T9" fmla="*/ 0 h 216"/>
              <a:gd name="T10" fmla="*/ 0 w 346"/>
              <a:gd name="T11" fmla="*/ 29 h 216"/>
              <a:gd name="T12" fmla="*/ 0 w 346"/>
              <a:gd name="T13" fmla="*/ 35 h 216"/>
              <a:gd name="T14" fmla="*/ 0 w 346"/>
              <a:gd name="T15" fmla="*/ 180 h 216"/>
              <a:gd name="T16" fmla="*/ 0 w 346"/>
              <a:gd name="T17" fmla="*/ 187 h 216"/>
              <a:gd name="T18" fmla="*/ 0 w 346"/>
              <a:gd name="T19" fmla="*/ 216 h 216"/>
              <a:gd name="T20" fmla="*/ 28 w 346"/>
              <a:gd name="T21" fmla="*/ 187 h 216"/>
              <a:gd name="T22" fmla="*/ 267 w 346"/>
              <a:gd name="T23" fmla="*/ 187 h 216"/>
              <a:gd name="T24" fmla="*/ 346 w 346"/>
              <a:gd name="T25" fmla="*/ 108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216">
                <a:moveTo>
                  <a:pt x="346" y="108"/>
                </a:moveTo>
                <a:cubicBezTo>
                  <a:pt x="346" y="64"/>
                  <a:pt x="311" y="29"/>
                  <a:pt x="267" y="29"/>
                </a:cubicBezTo>
                <a:cubicBezTo>
                  <a:pt x="30" y="29"/>
                  <a:pt x="30" y="29"/>
                  <a:pt x="30" y="29"/>
                </a:cubicBezTo>
                <a:cubicBezTo>
                  <a:pt x="30" y="29"/>
                  <a:pt x="30" y="29"/>
                  <a:pt x="30" y="29"/>
                </a:cubicBezTo>
                <a:cubicBezTo>
                  <a:pt x="14" y="29"/>
                  <a:pt x="0" y="16"/>
                  <a:pt x="0" y="0"/>
                </a:cubicBezTo>
                <a:cubicBezTo>
                  <a:pt x="0" y="29"/>
                  <a:pt x="0" y="29"/>
                  <a:pt x="0" y="29"/>
                </a:cubicBezTo>
                <a:cubicBezTo>
                  <a:pt x="0" y="35"/>
                  <a:pt x="0" y="35"/>
                  <a:pt x="0" y="35"/>
                </a:cubicBezTo>
                <a:cubicBezTo>
                  <a:pt x="0" y="180"/>
                  <a:pt x="0" y="180"/>
                  <a:pt x="0" y="180"/>
                </a:cubicBezTo>
                <a:cubicBezTo>
                  <a:pt x="0" y="187"/>
                  <a:pt x="0" y="187"/>
                  <a:pt x="0" y="187"/>
                </a:cubicBezTo>
                <a:cubicBezTo>
                  <a:pt x="0" y="216"/>
                  <a:pt x="0" y="216"/>
                  <a:pt x="0" y="216"/>
                </a:cubicBezTo>
                <a:cubicBezTo>
                  <a:pt x="0" y="200"/>
                  <a:pt x="13" y="188"/>
                  <a:pt x="28" y="187"/>
                </a:cubicBezTo>
                <a:cubicBezTo>
                  <a:pt x="267" y="187"/>
                  <a:pt x="267" y="187"/>
                  <a:pt x="267" y="187"/>
                </a:cubicBezTo>
                <a:cubicBezTo>
                  <a:pt x="311" y="187"/>
                  <a:pt x="346" y="152"/>
                  <a:pt x="346" y="108"/>
                </a:cubicBezTo>
                <a:close/>
              </a:path>
            </a:pathLst>
          </a:custGeom>
          <a:gradFill>
            <a:gsLst>
              <a:gs pos="3000">
                <a:schemeClr val="accent1"/>
              </a:gs>
              <a:gs pos="100000">
                <a:schemeClr val="accent2"/>
              </a:gs>
            </a:gsLst>
            <a:lin ang="2700000" scaled="1"/>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Oval 10">
            <a:extLst>
              <a:ext uri="{FF2B5EF4-FFF2-40B4-BE49-F238E27FC236}">
                <a16:creationId xmlns:a16="http://schemas.microsoft.com/office/drawing/2014/main" id="{0D3907F9-E26E-44EB-A200-12E16E9149B1}"/>
              </a:ext>
            </a:extLst>
          </p:cNvPr>
          <p:cNvSpPr>
            <a:spLocks noChangeArrowheads="1"/>
          </p:cNvSpPr>
          <p:nvPr/>
        </p:nvSpPr>
        <p:spPr bwMode="auto">
          <a:xfrm>
            <a:off x="3106266" y="1431697"/>
            <a:ext cx="551991" cy="548686"/>
          </a:xfrm>
          <a:prstGeom prst="ellipse">
            <a:avLst/>
          </a:pr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9" name="TextBox 38">
            <a:extLst>
              <a:ext uri="{FF2B5EF4-FFF2-40B4-BE49-F238E27FC236}">
                <a16:creationId xmlns:a16="http://schemas.microsoft.com/office/drawing/2014/main" id="{817DA38E-5AA2-4704-A7A7-45EA94E33387}"/>
              </a:ext>
            </a:extLst>
          </p:cNvPr>
          <p:cNvSpPr txBox="1"/>
          <p:nvPr/>
        </p:nvSpPr>
        <p:spPr>
          <a:xfrm>
            <a:off x="755793" y="5009294"/>
            <a:ext cx="2874755" cy="458587"/>
          </a:xfrm>
          <a:prstGeom prst="rect">
            <a:avLst/>
          </a:prstGeom>
          <a:noFill/>
        </p:spPr>
        <p:txBody>
          <a:bodyPr wrap="square" rtlCol="0">
            <a:spAutoFit/>
          </a:bodyPr>
          <a:lstStyle/>
          <a:p>
            <a:pPr>
              <a:lnSpc>
                <a:spcPct val="80000"/>
              </a:lnSpc>
            </a:pPr>
            <a:r>
              <a:rPr lang="en-US" sz="2800" dirty="0">
                <a:solidFill>
                  <a:schemeClr val="bg1"/>
                </a:solidFill>
                <a:latin typeface="Nexa Bold" panose="02000000000000000000" pitchFamily="50" charset="0"/>
              </a:rPr>
              <a:t>NetSuite Support</a:t>
            </a:r>
          </a:p>
        </p:txBody>
      </p:sp>
      <p:sp>
        <p:nvSpPr>
          <p:cNvPr id="55" name="Rectangle 54">
            <a:extLst>
              <a:ext uri="{FF2B5EF4-FFF2-40B4-BE49-F238E27FC236}">
                <a16:creationId xmlns:a16="http://schemas.microsoft.com/office/drawing/2014/main" id="{9BDC3C7E-0374-4FC6-A9B0-93E79FE31D29}"/>
              </a:ext>
            </a:extLst>
          </p:cNvPr>
          <p:cNvSpPr/>
          <p:nvPr/>
        </p:nvSpPr>
        <p:spPr>
          <a:xfrm>
            <a:off x="755793" y="5452894"/>
            <a:ext cx="7022971" cy="903196"/>
          </a:xfrm>
          <a:prstGeom prst="rect">
            <a:avLst/>
          </a:prstGeom>
        </p:spPr>
        <p:txBody>
          <a:bodyPr wrap="square">
            <a:spAutoFit/>
          </a:bodyPr>
          <a:lstStyle/>
          <a:p>
            <a:pPr>
              <a:lnSpc>
                <a:spcPct val="130000"/>
              </a:lnSpc>
            </a:pPr>
            <a:r>
              <a:rPr lang="en-US" sz="1400" dirty="0">
                <a:solidFill>
                  <a:schemeClr val="bg1"/>
                </a:solidFill>
                <a:latin typeface="Segoe UI" panose="020B0502040204020203" pitchFamily="34" charset="0"/>
                <a:cs typeface="Segoe UI" panose="020B0502040204020203" pitchFamily="34" charset="0"/>
              </a:rPr>
              <a:t>Our support services are designed to respond to our client's needs. Our service is more than just technical support; it's the collaboration of a multidisciplinary team focused on your business.</a:t>
            </a:r>
          </a:p>
        </p:txBody>
      </p:sp>
      <p:sp>
        <p:nvSpPr>
          <p:cNvPr id="51" name="Oval 50">
            <a:extLst>
              <a:ext uri="{FF2B5EF4-FFF2-40B4-BE49-F238E27FC236}">
                <a16:creationId xmlns:a16="http://schemas.microsoft.com/office/drawing/2014/main" id="{F4DF4497-DFA7-4796-BAC0-85E1F432813E}"/>
              </a:ext>
            </a:extLst>
          </p:cNvPr>
          <p:cNvSpPr/>
          <p:nvPr/>
        </p:nvSpPr>
        <p:spPr>
          <a:xfrm>
            <a:off x="3007028" y="3807012"/>
            <a:ext cx="155505" cy="155505"/>
          </a:xfrm>
          <a:prstGeom prst="ellipse">
            <a:avLst/>
          </a:prstGeom>
          <a:ln w="41275">
            <a:solidFill>
              <a:schemeClr val="bg1"/>
            </a:solidFill>
          </a:ln>
          <a:effectLst>
            <a:outerShdw blurRad="3810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BA67E9B4-D892-4F79-A55F-8D4D9E78CFC7}"/>
              </a:ext>
            </a:extLst>
          </p:cNvPr>
          <p:cNvSpPr/>
          <p:nvPr/>
        </p:nvSpPr>
        <p:spPr>
          <a:xfrm>
            <a:off x="1343293" y="2118135"/>
            <a:ext cx="2230570" cy="1540678"/>
          </a:xfrm>
          <a:prstGeom prst="rect">
            <a:avLst/>
          </a:prstGeom>
        </p:spPr>
        <p:txBody>
          <a:bodyPr wrap="square">
            <a:spAutoFit/>
          </a:bodyPr>
          <a:lstStyle/>
          <a:p>
            <a:pPr>
              <a:lnSpc>
                <a:spcPct val="130000"/>
              </a:lnSpc>
            </a:pPr>
            <a:r>
              <a:rPr lang="en-US" sz="1050" dirty="0">
                <a:solidFill>
                  <a:schemeClr val="bg1">
                    <a:lumMod val="65000"/>
                  </a:schemeClr>
                </a:solidFill>
                <a:latin typeface="Segoe UI" panose="020B0502040204020203" pitchFamily="34" charset="0"/>
                <a:cs typeface="Segoe UI" panose="020B0502040204020203" pitchFamily="34" charset="0"/>
              </a:rPr>
              <a:t>Admin Support offers instruction on utilizing NetSuite for little and big problems. For instance, such assistance could be necessary if a user starts using NetSuite for the first time without prior knowledge of the program.</a:t>
            </a:r>
          </a:p>
        </p:txBody>
      </p:sp>
      <p:sp>
        <p:nvSpPr>
          <p:cNvPr id="71" name="TextBox 70">
            <a:extLst>
              <a:ext uri="{FF2B5EF4-FFF2-40B4-BE49-F238E27FC236}">
                <a16:creationId xmlns:a16="http://schemas.microsoft.com/office/drawing/2014/main" id="{FE3A917B-8349-4E7E-BE5A-D838E48C9156}"/>
              </a:ext>
            </a:extLst>
          </p:cNvPr>
          <p:cNvSpPr txBox="1"/>
          <p:nvPr/>
        </p:nvSpPr>
        <p:spPr>
          <a:xfrm>
            <a:off x="1343293" y="1319394"/>
            <a:ext cx="1663735" cy="584775"/>
          </a:xfrm>
          <a:prstGeom prst="rect">
            <a:avLst/>
          </a:prstGeom>
          <a:noFill/>
        </p:spPr>
        <p:txBody>
          <a:bodyPr wrap="square" rtlCol="0">
            <a:spAutoFit/>
          </a:bodyPr>
          <a:lstStyle/>
          <a:p>
            <a:r>
              <a:rPr lang="en-US" sz="1600" dirty="0">
                <a:solidFill>
                  <a:schemeClr val="bg1"/>
                </a:solidFill>
                <a:latin typeface="Nexa Bold" panose="02000000000000000000" pitchFamily="50" charset="0"/>
              </a:rPr>
              <a:t>Administrator support</a:t>
            </a:r>
          </a:p>
        </p:txBody>
      </p:sp>
      <p:sp>
        <p:nvSpPr>
          <p:cNvPr id="47" name="Freeform 5">
            <a:extLst>
              <a:ext uri="{FF2B5EF4-FFF2-40B4-BE49-F238E27FC236}">
                <a16:creationId xmlns:a16="http://schemas.microsoft.com/office/drawing/2014/main" id="{C19FFD74-AD0D-CA55-449C-525ADAB0183A}"/>
              </a:ext>
            </a:extLst>
          </p:cNvPr>
          <p:cNvSpPr>
            <a:spLocks/>
          </p:cNvSpPr>
          <p:nvPr/>
        </p:nvSpPr>
        <p:spPr bwMode="auto">
          <a:xfrm>
            <a:off x="5955885" y="1115333"/>
            <a:ext cx="1536981" cy="1199837"/>
          </a:xfrm>
          <a:custGeom>
            <a:avLst/>
            <a:gdLst>
              <a:gd name="T0" fmla="*/ 321 w 346"/>
              <a:gd name="T1" fmla="*/ 0 h 271"/>
              <a:gd name="T2" fmla="*/ 26 w 346"/>
              <a:gd name="T3" fmla="*/ 0 h 271"/>
              <a:gd name="T4" fmla="*/ 0 w 346"/>
              <a:gd name="T5" fmla="*/ 26 h 271"/>
              <a:gd name="T6" fmla="*/ 0 w 346"/>
              <a:gd name="T7" fmla="*/ 128 h 271"/>
              <a:gd name="T8" fmla="*/ 0 w 346"/>
              <a:gd name="T9" fmla="*/ 132 h 271"/>
              <a:gd name="T10" fmla="*/ 0 w 346"/>
              <a:gd name="T11" fmla="*/ 245 h 271"/>
              <a:gd name="T12" fmla="*/ 26 w 346"/>
              <a:gd name="T13" fmla="*/ 271 h 271"/>
              <a:gd name="T14" fmla="*/ 321 w 346"/>
              <a:gd name="T15" fmla="*/ 271 h 271"/>
              <a:gd name="T16" fmla="*/ 346 w 346"/>
              <a:gd name="T17" fmla="*/ 245 h 271"/>
              <a:gd name="T18" fmla="*/ 346 w 346"/>
              <a:gd name="T19" fmla="*/ 132 h 271"/>
              <a:gd name="T20" fmla="*/ 346 w 346"/>
              <a:gd name="T21" fmla="*/ 128 h 271"/>
              <a:gd name="T22" fmla="*/ 346 w 346"/>
              <a:gd name="T23" fmla="*/ 26 h 271"/>
              <a:gd name="T24" fmla="*/ 321 w 346"/>
              <a:gd name="T25" fmla="*/ 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271">
                <a:moveTo>
                  <a:pt x="321" y="0"/>
                </a:moveTo>
                <a:cubicBezTo>
                  <a:pt x="26" y="0"/>
                  <a:pt x="26" y="0"/>
                  <a:pt x="26" y="0"/>
                </a:cubicBezTo>
                <a:cubicBezTo>
                  <a:pt x="12" y="0"/>
                  <a:pt x="0" y="11"/>
                  <a:pt x="0" y="26"/>
                </a:cubicBezTo>
                <a:cubicBezTo>
                  <a:pt x="0" y="128"/>
                  <a:pt x="0" y="128"/>
                  <a:pt x="0" y="128"/>
                </a:cubicBezTo>
                <a:cubicBezTo>
                  <a:pt x="0" y="132"/>
                  <a:pt x="0" y="132"/>
                  <a:pt x="0" y="132"/>
                </a:cubicBezTo>
                <a:cubicBezTo>
                  <a:pt x="0" y="245"/>
                  <a:pt x="0" y="245"/>
                  <a:pt x="0" y="245"/>
                </a:cubicBezTo>
                <a:cubicBezTo>
                  <a:pt x="0" y="259"/>
                  <a:pt x="12" y="271"/>
                  <a:pt x="26" y="271"/>
                </a:cubicBezTo>
                <a:cubicBezTo>
                  <a:pt x="321" y="271"/>
                  <a:pt x="321" y="271"/>
                  <a:pt x="321" y="271"/>
                </a:cubicBezTo>
                <a:cubicBezTo>
                  <a:pt x="335" y="271"/>
                  <a:pt x="346" y="259"/>
                  <a:pt x="346" y="245"/>
                </a:cubicBezTo>
                <a:cubicBezTo>
                  <a:pt x="346" y="132"/>
                  <a:pt x="346" y="132"/>
                  <a:pt x="346" y="132"/>
                </a:cubicBezTo>
                <a:cubicBezTo>
                  <a:pt x="346" y="128"/>
                  <a:pt x="346" y="128"/>
                  <a:pt x="346" y="128"/>
                </a:cubicBezTo>
                <a:cubicBezTo>
                  <a:pt x="346" y="26"/>
                  <a:pt x="346" y="26"/>
                  <a:pt x="346" y="26"/>
                </a:cubicBezTo>
                <a:cubicBezTo>
                  <a:pt x="346" y="11"/>
                  <a:pt x="335" y="0"/>
                  <a:pt x="321" y="0"/>
                </a:cubicBezTo>
                <a:close/>
              </a:path>
            </a:pathLst>
          </a:custGeom>
          <a:solidFill>
            <a:schemeClr val="accent1">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8" name="Freeform 6">
            <a:extLst>
              <a:ext uri="{FF2B5EF4-FFF2-40B4-BE49-F238E27FC236}">
                <a16:creationId xmlns:a16="http://schemas.microsoft.com/office/drawing/2014/main" id="{AC634B92-E0EC-E805-3E3E-5FB68FE617C5}"/>
              </a:ext>
            </a:extLst>
          </p:cNvPr>
          <p:cNvSpPr>
            <a:spLocks/>
          </p:cNvSpPr>
          <p:nvPr/>
        </p:nvSpPr>
        <p:spPr bwMode="auto">
          <a:xfrm>
            <a:off x="6840062" y="3377835"/>
            <a:ext cx="742048" cy="1020354"/>
          </a:xfrm>
          <a:custGeom>
            <a:avLst/>
            <a:gdLst>
              <a:gd name="T0" fmla="*/ 449 w 449"/>
              <a:gd name="T1" fmla="*/ 94 h 300"/>
              <a:gd name="T2" fmla="*/ 0 w 449"/>
              <a:gd name="T3" fmla="*/ 300 h 300"/>
              <a:gd name="T4" fmla="*/ 0 w 449"/>
              <a:gd name="T5" fmla="*/ 0 h 300"/>
              <a:gd name="T6" fmla="*/ 449 w 449"/>
              <a:gd name="T7" fmla="*/ 94 h 300"/>
            </a:gdLst>
            <a:ahLst/>
            <a:cxnLst>
              <a:cxn ang="0">
                <a:pos x="T0" y="T1"/>
              </a:cxn>
              <a:cxn ang="0">
                <a:pos x="T2" y="T3"/>
              </a:cxn>
              <a:cxn ang="0">
                <a:pos x="T4" y="T5"/>
              </a:cxn>
              <a:cxn ang="0">
                <a:pos x="T6" y="T7"/>
              </a:cxn>
            </a:cxnLst>
            <a:rect l="0" t="0" r="r" b="b"/>
            <a:pathLst>
              <a:path w="449" h="300">
                <a:moveTo>
                  <a:pt x="449" y="94"/>
                </a:moveTo>
                <a:lnTo>
                  <a:pt x="0" y="300"/>
                </a:lnTo>
                <a:lnTo>
                  <a:pt x="0" y="0"/>
                </a:lnTo>
                <a:lnTo>
                  <a:pt x="449" y="94"/>
                </a:lnTo>
                <a:close/>
              </a:path>
            </a:pathLst>
          </a:custGeom>
          <a:solidFill>
            <a:schemeClr val="bg1">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9" name="Freeform 7">
            <a:extLst>
              <a:ext uri="{FF2B5EF4-FFF2-40B4-BE49-F238E27FC236}">
                <a16:creationId xmlns:a16="http://schemas.microsoft.com/office/drawing/2014/main" id="{AA35B16C-6869-CEC7-095B-2C89EEBC6185}"/>
              </a:ext>
            </a:extLst>
          </p:cNvPr>
          <p:cNvSpPr>
            <a:spLocks/>
          </p:cNvSpPr>
          <p:nvPr/>
        </p:nvSpPr>
        <p:spPr bwMode="auto">
          <a:xfrm>
            <a:off x="4981951" y="3377835"/>
            <a:ext cx="2600159" cy="881560"/>
          </a:xfrm>
          <a:custGeom>
            <a:avLst/>
            <a:gdLst>
              <a:gd name="T0" fmla="*/ 0 w 449"/>
              <a:gd name="T1" fmla="*/ 177 h 177"/>
              <a:gd name="T2" fmla="*/ 449 w 449"/>
              <a:gd name="T3" fmla="*/ 94 h 177"/>
              <a:gd name="T4" fmla="*/ 0 w 449"/>
              <a:gd name="T5" fmla="*/ 0 h 177"/>
              <a:gd name="T6" fmla="*/ 0 w 449"/>
              <a:gd name="T7" fmla="*/ 177 h 177"/>
            </a:gdLst>
            <a:ahLst/>
            <a:cxnLst>
              <a:cxn ang="0">
                <a:pos x="T0" y="T1"/>
              </a:cxn>
              <a:cxn ang="0">
                <a:pos x="T2" y="T3"/>
              </a:cxn>
              <a:cxn ang="0">
                <a:pos x="T4" y="T5"/>
              </a:cxn>
              <a:cxn ang="0">
                <a:pos x="T6" y="T7"/>
              </a:cxn>
            </a:cxnLst>
            <a:rect l="0" t="0" r="r" b="b"/>
            <a:pathLst>
              <a:path w="449" h="177">
                <a:moveTo>
                  <a:pt x="0" y="177"/>
                </a:moveTo>
                <a:lnTo>
                  <a:pt x="449" y="94"/>
                </a:lnTo>
                <a:lnTo>
                  <a:pt x="0" y="0"/>
                </a:lnTo>
                <a:lnTo>
                  <a:pt x="0" y="177"/>
                </a:lnTo>
                <a:close/>
              </a:path>
            </a:pathLst>
          </a:custGeom>
          <a:solidFill>
            <a:schemeClr val="bg1">
              <a:lumMod val="6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0" name="Freeform 8">
            <a:extLst>
              <a:ext uri="{FF2B5EF4-FFF2-40B4-BE49-F238E27FC236}">
                <a16:creationId xmlns:a16="http://schemas.microsoft.com/office/drawing/2014/main" id="{4489AAA4-9D1E-2253-366E-1AD444806224}"/>
              </a:ext>
            </a:extLst>
          </p:cNvPr>
          <p:cNvSpPr>
            <a:spLocks/>
          </p:cNvSpPr>
          <p:nvPr/>
        </p:nvSpPr>
        <p:spPr bwMode="auto">
          <a:xfrm>
            <a:off x="4981951" y="969898"/>
            <a:ext cx="2600159" cy="3145524"/>
          </a:xfrm>
          <a:custGeom>
            <a:avLst/>
            <a:gdLst>
              <a:gd name="T0" fmla="*/ 334 w 334"/>
              <a:gd name="T1" fmla="*/ 579 h 579"/>
              <a:gd name="T2" fmla="*/ 63 w 334"/>
              <a:gd name="T3" fmla="*/ 579 h 579"/>
              <a:gd name="T4" fmla="*/ 0 w 334"/>
              <a:gd name="T5" fmla="*/ 516 h 579"/>
              <a:gd name="T6" fmla="*/ 0 w 334"/>
              <a:gd name="T7" fmla="*/ 63 h 579"/>
              <a:gd name="T8" fmla="*/ 63 w 334"/>
              <a:gd name="T9" fmla="*/ 0 h 579"/>
              <a:gd name="T10" fmla="*/ 334 w 334"/>
              <a:gd name="T11" fmla="*/ 0 h 579"/>
              <a:gd name="T12" fmla="*/ 334 w 334"/>
              <a:gd name="T13" fmla="*/ 579 h 579"/>
            </a:gdLst>
            <a:ahLst/>
            <a:cxnLst>
              <a:cxn ang="0">
                <a:pos x="T0" y="T1"/>
              </a:cxn>
              <a:cxn ang="0">
                <a:pos x="T2" y="T3"/>
              </a:cxn>
              <a:cxn ang="0">
                <a:pos x="T4" y="T5"/>
              </a:cxn>
              <a:cxn ang="0">
                <a:pos x="T6" y="T7"/>
              </a:cxn>
              <a:cxn ang="0">
                <a:pos x="T8" y="T9"/>
              </a:cxn>
              <a:cxn ang="0">
                <a:pos x="T10" y="T11"/>
              </a:cxn>
              <a:cxn ang="0">
                <a:pos x="T12" y="T13"/>
              </a:cxn>
            </a:cxnLst>
            <a:rect l="0" t="0" r="r" b="b"/>
            <a:pathLst>
              <a:path w="334" h="579">
                <a:moveTo>
                  <a:pt x="334" y="579"/>
                </a:moveTo>
                <a:cubicBezTo>
                  <a:pt x="63" y="579"/>
                  <a:pt x="63" y="579"/>
                  <a:pt x="63" y="579"/>
                </a:cubicBezTo>
                <a:cubicBezTo>
                  <a:pt x="28" y="579"/>
                  <a:pt x="0" y="551"/>
                  <a:pt x="0" y="516"/>
                </a:cubicBezTo>
                <a:cubicBezTo>
                  <a:pt x="0" y="63"/>
                  <a:pt x="0" y="63"/>
                  <a:pt x="0" y="63"/>
                </a:cubicBezTo>
                <a:cubicBezTo>
                  <a:pt x="0" y="28"/>
                  <a:pt x="28" y="0"/>
                  <a:pt x="63" y="0"/>
                </a:cubicBezTo>
                <a:cubicBezTo>
                  <a:pt x="334" y="0"/>
                  <a:pt x="334" y="0"/>
                  <a:pt x="334" y="0"/>
                </a:cubicBezTo>
                <a:lnTo>
                  <a:pt x="334" y="579"/>
                </a:lnTo>
                <a:close/>
              </a:path>
            </a:pathLst>
          </a:custGeom>
          <a:solidFill>
            <a:schemeClr val="bg1"/>
          </a:solidFill>
          <a:ln>
            <a:noFill/>
          </a:ln>
          <a:effectLst>
            <a:outerShdw blurRad="495300" dist="241300" dir="5400000" sx="92000" sy="92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2" name="Freeform 9">
            <a:extLst>
              <a:ext uri="{FF2B5EF4-FFF2-40B4-BE49-F238E27FC236}">
                <a16:creationId xmlns:a16="http://schemas.microsoft.com/office/drawing/2014/main" id="{CA965204-378D-4FC1-DA24-C438263D605E}"/>
              </a:ext>
            </a:extLst>
          </p:cNvPr>
          <p:cNvSpPr>
            <a:spLocks/>
          </p:cNvSpPr>
          <p:nvPr/>
        </p:nvSpPr>
        <p:spPr bwMode="auto">
          <a:xfrm>
            <a:off x="4892707" y="964236"/>
            <a:ext cx="2600159" cy="1213764"/>
          </a:xfrm>
          <a:custGeom>
            <a:avLst/>
            <a:gdLst>
              <a:gd name="T0" fmla="*/ 346 w 346"/>
              <a:gd name="T1" fmla="*/ 108 h 216"/>
              <a:gd name="T2" fmla="*/ 267 w 346"/>
              <a:gd name="T3" fmla="*/ 29 h 216"/>
              <a:gd name="T4" fmla="*/ 30 w 346"/>
              <a:gd name="T5" fmla="*/ 29 h 216"/>
              <a:gd name="T6" fmla="*/ 30 w 346"/>
              <a:gd name="T7" fmla="*/ 29 h 216"/>
              <a:gd name="T8" fmla="*/ 0 w 346"/>
              <a:gd name="T9" fmla="*/ 0 h 216"/>
              <a:gd name="T10" fmla="*/ 0 w 346"/>
              <a:gd name="T11" fmla="*/ 29 h 216"/>
              <a:gd name="T12" fmla="*/ 0 w 346"/>
              <a:gd name="T13" fmla="*/ 35 h 216"/>
              <a:gd name="T14" fmla="*/ 0 w 346"/>
              <a:gd name="T15" fmla="*/ 180 h 216"/>
              <a:gd name="T16" fmla="*/ 0 w 346"/>
              <a:gd name="T17" fmla="*/ 187 h 216"/>
              <a:gd name="T18" fmla="*/ 0 w 346"/>
              <a:gd name="T19" fmla="*/ 216 h 216"/>
              <a:gd name="T20" fmla="*/ 28 w 346"/>
              <a:gd name="T21" fmla="*/ 187 h 216"/>
              <a:gd name="T22" fmla="*/ 267 w 346"/>
              <a:gd name="T23" fmla="*/ 187 h 216"/>
              <a:gd name="T24" fmla="*/ 346 w 346"/>
              <a:gd name="T25" fmla="*/ 108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216">
                <a:moveTo>
                  <a:pt x="346" y="108"/>
                </a:moveTo>
                <a:cubicBezTo>
                  <a:pt x="346" y="64"/>
                  <a:pt x="311" y="29"/>
                  <a:pt x="267" y="29"/>
                </a:cubicBezTo>
                <a:cubicBezTo>
                  <a:pt x="30" y="29"/>
                  <a:pt x="30" y="29"/>
                  <a:pt x="30" y="29"/>
                </a:cubicBezTo>
                <a:cubicBezTo>
                  <a:pt x="30" y="29"/>
                  <a:pt x="30" y="29"/>
                  <a:pt x="30" y="29"/>
                </a:cubicBezTo>
                <a:cubicBezTo>
                  <a:pt x="14" y="29"/>
                  <a:pt x="0" y="16"/>
                  <a:pt x="0" y="0"/>
                </a:cubicBezTo>
                <a:cubicBezTo>
                  <a:pt x="0" y="29"/>
                  <a:pt x="0" y="29"/>
                  <a:pt x="0" y="29"/>
                </a:cubicBezTo>
                <a:cubicBezTo>
                  <a:pt x="0" y="35"/>
                  <a:pt x="0" y="35"/>
                  <a:pt x="0" y="35"/>
                </a:cubicBezTo>
                <a:cubicBezTo>
                  <a:pt x="0" y="180"/>
                  <a:pt x="0" y="180"/>
                  <a:pt x="0" y="180"/>
                </a:cubicBezTo>
                <a:cubicBezTo>
                  <a:pt x="0" y="187"/>
                  <a:pt x="0" y="187"/>
                  <a:pt x="0" y="187"/>
                </a:cubicBezTo>
                <a:cubicBezTo>
                  <a:pt x="0" y="216"/>
                  <a:pt x="0" y="216"/>
                  <a:pt x="0" y="216"/>
                </a:cubicBezTo>
                <a:cubicBezTo>
                  <a:pt x="0" y="200"/>
                  <a:pt x="13" y="188"/>
                  <a:pt x="28" y="187"/>
                </a:cubicBezTo>
                <a:cubicBezTo>
                  <a:pt x="267" y="187"/>
                  <a:pt x="267" y="187"/>
                  <a:pt x="267" y="187"/>
                </a:cubicBezTo>
                <a:cubicBezTo>
                  <a:pt x="311" y="187"/>
                  <a:pt x="346" y="152"/>
                  <a:pt x="346" y="108"/>
                </a:cubicBezTo>
                <a:close/>
              </a:path>
            </a:pathLst>
          </a:custGeom>
          <a:gradFill>
            <a:gsLst>
              <a:gs pos="3000">
                <a:schemeClr val="accent1"/>
              </a:gs>
              <a:gs pos="100000">
                <a:schemeClr val="accent2"/>
              </a:gs>
            </a:gsLst>
            <a:lin ang="2700000" scaled="1"/>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3" name="Oval 10">
            <a:extLst>
              <a:ext uri="{FF2B5EF4-FFF2-40B4-BE49-F238E27FC236}">
                <a16:creationId xmlns:a16="http://schemas.microsoft.com/office/drawing/2014/main" id="{732281C8-2D93-3A38-BD91-87770766DF87}"/>
              </a:ext>
            </a:extLst>
          </p:cNvPr>
          <p:cNvSpPr>
            <a:spLocks noChangeArrowheads="1"/>
          </p:cNvSpPr>
          <p:nvPr/>
        </p:nvSpPr>
        <p:spPr bwMode="auto">
          <a:xfrm>
            <a:off x="6861547" y="1426034"/>
            <a:ext cx="551991" cy="548686"/>
          </a:xfrm>
          <a:prstGeom prst="ellipse">
            <a:avLst/>
          </a:pr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6" name="Oval 55">
            <a:extLst>
              <a:ext uri="{FF2B5EF4-FFF2-40B4-BE49-F238E27FC236}">
                <a16:creationId xmlns:a16="http://schemas.microsoft.com/office/drawing/2014/main" id="{FE6325B7-3508-AA68-7102-EB47A1D943D2}"/>
              </a:ext>
            </a:extLst>
          </p:cNvPr>
          <p:cNvSpPr/>
          <p:nvPr/>
        </p:nvSpPr>
        <p:spPr>
          <a:xfrm>
            <a:off x="6762309" y="3801349"/>
            <a:ext cx="155505" cy="155505"/>
          </a:xfrm>
          <a:prstGeom prst="ellipse">
            <a:avLst/>
          </a:prstGeom>
          <a:ln w="41275">
            <a:solidFill>
              <a:schemeClr val="bg1"/>
            </a:solidFill>
          </a:ln>
          <a:effectLst>
            <a:outerShdw blurRad="3810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5A52883A-E789-9E2A-F122-C1A6C3654AEB}"/>
              </a:ext>
            </a:extLst>
          </p:cNvPr>
          <p:cNvSpPr/>
          <p:nvPr/>
        </p:nvSpPr>
        <p:spPr>
          <a:xfrm>
            <a:off x="5086892" y="2165965"/>
            <a:ext cx="1924749" cy="910506"/>
          </a:xfrm>
          <a:prstGeom prst="rect">
            <a:avLst/>
          </a:prstGeom>
        </p:spPr>
        <p:txBody>
          <a:bodyPr wrap="square">
            <a:spAutoFit/>
          </a:bodyPr>
          <a:lstStyle/>
          <a:p>
            <a:pPr>
              <a:lnSpc>
                <a:spcPct val="130000"/>
              </a:lnSpc>
            </a:pPr>
            <a:r>
              <a:rPr lang="en-US" sz="1050" dirty="0">
                <a:solidFill>
                  <a:schemeClr val="bg1">
                    <a:lumMod val="65000"/>
                  </a:schemeClr>
                </a:solidFill>
                <a:latin typeface="Segoe UI" panose="020B0502040204020203" pitchFamily="34" charset="0"/>
                <a:cs typeface="Segoe UI" panose="020B0502040204020203" pitchFamily="34" charset="0"/>
              </a:rPr>
              <a:t>Disruption Management refers to help designed to answer fast to disturbances in the NetSuite environment.</a:t>
            </a:r>
          </a:p>
        </p:txBody>
      </p:sp>
      <p:sp>
        <p:nvSpPr>
          <p:cNvPr id="66" name="TextBox 65">
            <a:extLst>
              <a:ext uri="{FF2B5EF4-FFF2-40B4-BE49-F238E27FC236}">
                <a16:creationId xmlns:a16="http://schemas.microsoft.com/office/drawing/2014/main" id="{5E1ADF8E-DCC9-C6EA-B36E-88B883793811}"/>
              </a:ext>
            </a:extLst>
          </p:cNvPr>
          <p:cNvSpPr txBox="1"/>
          <p:nvPr/>
        </p:nvSpPr>
        <p:spPr>
          <a:xfrm>
            <a:off x="5086892" y="1312223"/>
            <a:ext cx="1675417" cy="584775"/>
          </a:xfrm>
          <a:prstGeom prst="rect">
            <a:avLst/>
          </a:prstGeom>
          <a:noFill/>
        </p:spPr>
        <p:txBody>
          <a:bodyPr wrap="square" rtlCol="0">
            <a:spAutoFit/>
          </a:bodyPr>
          <a:lstStyle/>
          <a:p>
            <a:r>
              <a:rPr lang="en-US" sz="1600" dirty="0">
                <a:solidFill>
                  <a:schemeClr val="bg1"/>
                </a:solidFill>
                <a:latin typeface="Nexa Bold" panose="02000000000000000000" pitchFamily="50" charset="0"/>
              </a:rPr>
              <a:t>Disruption management</a:t>
            </a:r>
          </a:p>
        </p:txBody>
      </p:sp>
      <p:sp>
        <p:nvSpPr>
          <p:cNvPr id="67" name="Freeform 5">
            <a:extLst>
              <a:ext uri="{FF2B5EF4-FFF2-40B4-BE49-F238E27FC236}">
                <a16:creationId xmlns:a16="http://schemas.microsoft.com/office/drawing/2014/main" id="{EFAD4F6A-58F5-30BC-540C-D8340DAB41F2}"/>
              </a:ext>
            </a:extLst>
          </p:cNvPr>
          <p:cNvSpPr>
            <a:spLocks/>
          </p:cNvSpPr>
          <p:nvPr/>
        </p:nvSpPr>
        <p:spPr bwMode="auto">
          <a:xfrm>
            <a:off x="9711166" y="1109670"/>
            <a:ext cx="1536981" cy="1199837"/>
          </a:xfrm>
          <a:custGeom>
            <a:avLst/>
            <a:gdLst>
              <a:gd name="T0" fmla="*/ 321 w 346"/>
              <a:gd name="T1" fmla="*/ 0 h 271"/>
              <a:gd name="T2" fmla="*/ 26 w 346"/>
              <a:gd name="T3" fmla="*/ 0 h 271"/>
              <a:gd name="T4" fmla="*/ 0 w 346"/>
              <a:gd name="T5" fmla="*/ 26 h 271"/>
              <a:gd name="T6" fmla="*/ 0 w 346"/>
              <a:gd name="T7" fmla="*/ 128 h 271"/>
              <a:gd name="T8" fmla="*/ 0 w 346"/>
              <a:gd name="T9" fmla="*/ 132 h 271"/>
              <a:gd name="T10" fmla="*/ 0 w 346"/>
              <a:gd name="T11" fmla="*/ 245 h 271"/>
              <a:gd name="T12" fmla="*/ 26 w 346"/>
              <a:gd name="T13" fmla="*/ 271 h 271"/>
              <a:gd name="T14" fmla="*/ 321 w 346"/>
              <a:gd name="T15" fmla="*/ 271 h 271"/>
              <a:gd name="T16" fmla="*/ 346 w 346"/>
              <a:gd name="T17" fmla="*/ 245 h 271"/>
              <a:gd name="T18" fmla="*/ 346 w 346"/>
              <a:gd name="T19" fmla="*/ 132 h 271"/>
              <a:gd name="T20" fmla="*/ 346 w 346"/>
              <a:gd name="T21" fmla="*/ 128 h 271"/>
              <a:gd name="T22" fmla="*/ 346 w 346"/>
              <a:gd name="T23" fmla="*/ 26 h 271"/>
              <a:gd name="T24" fmla="*/ 321 w 346"/>
              <a:gd name="T25" fmla="*/ 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271">
                <a:moveTo>
                  <a:pt x="321" y="0"/>
                </a:moveTo>
                <a:cubicBezTo>
                  <a:pt x="26" y="0"/>
                  <a:pt x="26" y="0"/>
                  <a:pt x="26" y="0"/>
                </a:cubicBezTo>
                <a:cubicBezTo>
                  <a:pt x="12" y="0"/>
                  <a:pt x="0" y="11"/>
                  <a:pt x="0" y="26"/>
                </a:cubicBezTo>
                <a:cubicBezTo>
                  <a:pt x="0" y="128"/>
                  <a:pt x="0" y="128"/>
                  <a:pt x="0" y="128"/>
                </a:cubicBezTo>
                <a:cubicBezTo>
                  <a:pt x="0" y="132"/>
                  <a:pt x="0" y="132"/>
                  <a:pt x="0" y="132"/>
                </a:cubicBezTo>
                <a:cubicBezTo>
                  <a:pt x="0" y="245"/>
                  <a:pt x="0" y="245"/>
                  <a:pt x="0" y="245"/>
                </a:cubicBezTo>
                <a:cubicBezTo>
                  <a:pt x="0" y="259"/>
                  <a:pt x="12" y="271"/>
                  <a:pt x="26" y="271"/>
                </a:cubicBezTo>
                <a:cubicBezTo>
                  <a:pt x="321" y="271"/>
                  <a:pt x="321" y="271"/>
                  <a:pt x="321" y="271"/>
                </a:cubicBezTo>
                <a:cubicBezTo>
                  <a:pt x="335" y="271"/>
                  <a:pt x="346" y="259"/>
                  <a:pt x="346" y="245"/>
                </a:cubicBezTo>
                <a:cubicBezTo>
                  <a:pt x="346" y="132"/>
                  <a:pt x="346" y="132"/>
                  <a:pt x="346" y="132"/>
                </a:cubicBezTo>
                <a:cubicBezTo>
                  <a:pt x="346" y="128"/>
                  <a:pt x="346" y="128"/>
                  <a:pt x="346" y="128"/>
                </a:cubicBezTo>
                <a:cubicBezTo>
                  <a:pt x="346" y="26"/>
                  <a:pt x="346" y="26"/>
                  <a:pt x="346" y="26"/>
                </a:cubicBezTo>
                <a:cubicBezTo>
                  <a:pt x="346" y="11"/>
                  <a:pt x="335" y="0"/>
                  <a:pt x="321" y="0"/>
                </a:cubicBezTo>
                <a:close/>
              </a:path>
            </a:pathLst>
          </a:custGeom>
          <a:solidFill>
            <a:schemeClr val="accent1">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8" name="Freeform 6">
            <a:extLst>
              <a:ext uri="{FF2B5EF4-FFF2-40B4-BE49-F238E27FC236}">
                <a16:creationId xmlns:a16="http://schemas.microsoft.com/office/drawing/2014/main" id="{090DFE6D-E11A-6039-A5C9-F9599C37306C}"/>
              </a:ext>
            </a:extLst>
          </p:cNvPr>
          <p:cNvSpPr>
            <a:spLocks/>
          </p:cNvSpPr>
          <p:nvPr/>
        </p:nvSpPr>
        <p:spPr bwMode="auto">
          <a:xfrm>
            <a:off x="10595343" y="3372172"/>
            <a:ext cx="742048" cy="1020354"/>
          </a:xfrm>
          <a:custGeom>
            <a:avLst/>
            <a:gdLst>
              <a:gd name="T0" fmla="*/ 449 w 449"/>
              <a:gd name="T1" fmla="*/ 94 h 300"/>
              <a:gd name="T2" fmla="*/ 0 w 449"/>
              <a:gd name="T3" fmla="*/ 300 h 300"/>
              <a:gd name="T4" fmla="*/ 0 w 449"/>
              <a:gd name="T5" fmla="*/ 0 h 300"/>
              <a:gd name="T6" fmla="*/ 449 w 449"/>
              <a:gd name="T7" fmla="*/ 94 h 300"/>
            </a:gdLst>
            <a:ahLst/>
            <a:cxnLst>
              <a:cxn ang="0">
                <a:pos x="T0" y="T1"/>
              </a:cxn>
              <a:cxn ang="0">
                <a:pos x="T2" y="T3"/>
              </a:cxn>
              <a:cxn ang="0">
                <a:pos x="T4" y="T5"/>
              </a:cxn>
              <a:cxn ang="0">
                <a:pos x="T6" y="T7"/>
              </a:cxn>
            </a:cxnLst>
            <a:rect l="0" t="0" r="r" b="b"/>
            <a:pathLst>
              <a:path w="449" h="300">
                <a:moveTo>
                  <a:pt x="449" y="94"/>
                </a:moveTo>
                <a:lnTo>
                  <a:pt x="0" y="300"/>
                </a:lnTo>
                <a:lnTo>
                  <a:pt x="0" y="0"/>
                </a:lnTo>
                <a:lnTo>
                  <a:pt x="449" y="94"/>
                </a:lnTo>
                <a:close/>
              </a:path>
            </a:pathLst>
          </a:custGeom>
          <a:solidFill>
            <a:schemeClr val="bg1">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9" name="Freeform 7">
            <a:extLst>
              <a:ext uri="{FF2B5EF4-FFF2-40B4-BE49-F238E27FC236}">
                <a16:creationId xmlns:a16="http://schemas.microsoft.com/office/drawing/2014/main" id="{1A37A269-BDB0-5D0E-EB2D-B4EFA246A1DB}"/>
              </a:ext>
            </a:extLst>
          </p:cNvPr>
          <p:cNvSpPr>
            <a:spLocks/>
          </p:cNvSpPr>
          <p:nvPr/>
        </p:nvSpPr>
        <p:spPr bwMode="auto">
          <a:xfrm>
            <a:off x="8737232" y="3372172"/>
            <a:ext cx="2600159" cy="881560"/>
          </a:xfrm>
          <a:custGeom>
            <a:avLst/>
            <a:gdLst>
              <a:gd name="T0" fmla="*/ 0 w 449"/>
              <a:gd name="T1" fmla="*/ 177 h 177"/>
              <a:gd name="T2" fmla="*/ 449 w 449"/>
              <a:gd name="T3" fmla="*/ 94 h 177"/>
              <a:gd name="T4" fmla="*/ 0 w 449"/>
              <a:gd name="T5" fmla="*/ 0 h 177"/>
              <a:gd name="T6" fmla="*/ 0 w 449"/>
              <a:gd name="T7" fmla="*/ 177 h 177"/>
            </a:gdLst>
            <a:ahLst/>
            <a:cxnLst>
              <a:cxn ang="0">
                <a:pos x="T0" y="T1"/>
              </a:cxn>
              <a:cxn ang="0">
                <a:pos x="T2" y="T3"/>
              </a:cxn>
              <a:cxn ang="0">
                <a:pos x="T4" y="T5"/>
              </a:cxn>
              <a:cxn ang="0">
                <a:pos x="T6" y="T7"/>
              </a:cxn>
            </a:cxnLst>
            <a:rect l="0" t="0" r="r" b="b"/>
            <a:pathLst>
              <a:path w="449" h="177">
                <a:moveTo>
                  <a:pt x="0" y="177"/>
                </a:moveTo>
                <a:lnTo>
                  <a:pt x="449" y="94"/>
                </a:lnTo>
                <a:lnTo>
                  <a:pt x="0" y="0"/>
                </a:lnTo>
                <a:lnTo>
                  <a:pt x="0" y="177"/>
                </a:lnTo>
                <a:close/>
              </a:path>
            </a:pathLst>
          </a:custGeom>
          <a:solidFill>
            <a:schemeClr val="bg1">
              <a:lumMod val="6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7" name="Freeform 8">
            <a:extLst>
              <a:ext uri="{FF2B5EF4-FFF2-40B4-BE49-F238E27FC236}">
                <a16:creationId xmlns:a16="http://schemas.microsoft.com/office/drawing/2014/main" id="{852C97E4-4DC2-4FED-5835-8EA5E3881A94}"/>
              </a:ext>
            </a:extLst>
          </p:cNvPr>
          <p:cNvSpPr>
            <a:spLocks/>
          </p:cNvSpPr>
          <p:nvPr/>
        </p:nvSpPr>
        <p:spPr bwMode="auto">
          <a:xfrm>
            <a:off x="8737232" y="964235"/>
            <a:ext cx="2600159" cy="3145524"/>
          </a:xfrm>
          <a:custGeom>
            <a:avLst/>
            <a:gdLst>
              <a:gd name="T0" fmla="*/ 334 w 334"/>
              <a:gd name="T1" fmla="*/ 579 h 579"/>
              <a:gd name="T2" fmla="*/ 63 w 334"/>
              <a:gd name="T3" fmla="*/ 579 h 579"/>
              <a:gd name="T4" fmla="*/ 0 w 334"/>
              <a:gd name="T5" fmla="*/ 516 h 579"/>
              <a:gd name="T6" fmla="*/ 0 w 334"/>
              <a:gd name="T7" fmla="*/ 63 h 579"/>
              <a:gd name="T8" fmla="*/ 63 w 334"/>
              <a:gd name="T9" fmla="*/ 0 h 579"/>
              <a:gd name="T10" fmla="*/ 334 w 334"/>
              <a:gd name="T11" fmla="*/ 0 h 579"/>
              <a:gd name="T12" fmla="*/ 334 w 334"/>
              <a:gd name="T13" fmla="*/ 579 h 579"/>
            </a:gdLst>
            <a:ahLst/>
            <a:cxnLst>
              <a:cxn ang="0">
                <a:pos x="T0" y="T1"/>
              </a:cxn>
              <a:cxn ang="0">
                <a:pos x="T2" y="T3"/>
              </a:cxn>
              <a:cxn ang="0">
                <a:pos x="T4" y="T5"/>
              </a:cxn>
              <a:cxn ang="0">
                <a:pos x="T6" y="T7"/>
              </a:cxn>
              <a:cxn ang="0">
                <a:pos x="T8" y="T9"/>
              </a:cxn>
              <a:cxn ang="0">
                <a:pos x="T10" y="T11"/>
              </a:cxn>
              <a:cxn ang="0">
                <a:pos x="T12" y="T13"/>
              </a:cxn>
            </a:cxnLst>
            <a:rect l="0" t="0" r="r" b="b"/>
            <a:pathLst>
              <a:path w="334" h="579">
                <a:moveTo>
                  <a:pt x="334" y="579"/>
                </a:moveTo>
                <a:cubicBezTo>
                  <a:pt x="63" y="579"/>
                  <a:pt x="63" y="579"/>
                  <a:pt x="63" y="579"/>
                </a:cubicBezTo>
                <a:cubicBezTo>
                  <a:pt x="28" y="579"/>
                  <a:pt x="0" y="551"/>
                  <a:pt x="0" y="516"/>
                </a:cubicBezTo>
                <a:cubicBezTo>
                  <a:pt x="0" y="63"/>
                  <a:pt x="0" y="63"/>
                  <a:pt x="0" y="63"/>
                </a:cubicBezTo>
                <a:cubicBezTo>
                  <a:pt x="0" y="28"/>
                  <a:pt x="28" y="0"/>
                  <a:pt x="63" y="0"/>
                </a:cubicBezTo>
                <a:cubicBezTo>
                  <a:pt x="334" y="0"/>
                  <a:pt x="334" y="0"/>
                  <a:pt x="334" y="0"/>
                </a:cubicBezTo>
                <a:lnTo>
                  <a:pt x="334" y="579"/>
                </a:lnTo>
                <a:close/>
              </a:path>
            </a:pathLst>
          </a:custGeom>
          <a:solidFill>
            <a:schemeClr val="bg1"/>
          </a:solidFill>
          <a:ln>
            <a:noFill/>
          </a:ln>
          <a:effectLst>
            <a:outerShdw blurRad="495300" dist="241300" dir="5400000" sx="92000" sy="92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2" name="Freeform 9">
            <a:extLst>
              <a:ext uri="{FF2B5EF4-FFF2-40B4-BE49-F238E27FC236}">
                <a16:creationId xmlns:a16="http://schemas.microsoft.com/office/drawing/2014/main" id="{FD6112D8-CF9B-2E44-D166-FA0C3E061329}"/>
              </a:ext>
            </a:extLst>
          </p:cNvPr>
          <p:cNvSpPr>
            <a:spLocks/>
          </p:cNvSpPr>
          <p:nvPr/>
        </p:nvSpPr>
        <p:spPr bwMode="auto">
          <a:xfrm>
            <a:off x="8647988" y="958573"/>
            <a:ext cx="2600159" cy="1213764"/>
          </a:xfrm>
          <a:custGeom>
            <a:avLst/>
            <a:gdLst>
              <a:gd name="T0" fmla="*/ 346 w 346"/>
              <a:gd name="T1" fmla="*/ 108 h 216"/>
              <a:gd name="T2" fmla="*/ 267 w 346"/>
              <a:gd name="T3" fmla="*/ 29 h 216"/>
              <a:gd name="T4" fmla="*/ 30 w 346"/>
              <a:gd name="T5" fmla="*/ 29 h 216"/>
              <a:gd name="T6" fmla="*/ 30 w 346"/>
              <a:gd name="T7" fmla="*/ 29 h 216"/>
              <a:gd name="T8" fmla="*/ 0 w 346"/>
              <a:gd name="T9" fmla="*/ 0 h 216"/>
              <a:gd name="T10" fmla="*/ 0 w 346"/>
              <a:gd name="T11" fmla="*/ 29 h 216"/>
              <a:gd name="T12" fmla="*/ 0 w 346"/>
              <a:gd name="T13" fmla="*/ 35 h 216"/>
              <a:gd name="T14" fmla="*/ 0 w 346"/>
              <a:gd name="T15" fmla="*/ 180 h 216"/>
              <a:gd name="T16" fmla="*/ 0 w 346"/>
              <a:gd name="T17" fmla="*/ 187 h 216"/>
              <a:gd name="T18" fmla="*/ 0 w 346"/>
              <a:gd name="T19" fmla="*/ 216 h 216"/>
              <a:gd name="T20" fmla="*/ 28 w 346"/>
              <a:gd name="T21" fmla="*/ 187 h 216"/>
              <a:gd name="T22" fmla="*/ 267 w 346"/>
              <a:gd name="T23" fmla="*/ 187 h 216"/>
              <a:gd name="T24" fmla="*/ 346 w 346"/>
              <a:gd name="T25" fmla="*/ 108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216">
                <a:moveTo>
                  <a:pt x="346" y="108"/>
                </a:moveTo>
                <a:cubicBezTo>
                  <a:pt x="346" y="64"/>
                  <a:pt x="311" y="29"/>
                  <a:pt x="267" y="29"/>
                </a:cubicBezTo>
                <a:cubicBezTo>
                  <a:pt x="30" y="29"/>
                  <a:pt x="30" y="29"/>
                  <a:pt x="30" y="29"/>
                </a:cubicBezTo>
                <a:cubicBezTo>
                  <a:pt x="30" y="29"/>
                  <a:pt x="30" y="29"/>
                  <a:pt x="30" y="29"/>
                </a:cubicBezTo>
                <a:cubicBezTo>
                  <a:pt x="14" y="29"/>
                  <a:pt x="0" y="16"/>
                  <a:pt x="0" y="0"/>
                </a:cubicBezTo>
                <a:cubicBezTo>
                  <a:pt x="0" y="29"/>
                  <a:pt x="0" y="29"/>
                  <a:pt x="0" y="29"/>
                </a:cubicBezTo>
                <a:cubicBezTo>
                  <a:pt x="0" y="35"/>
                  <a:pt x="0" y="35"/>
                  <a:pt x="0" y="35"/>
                </a:cubicBezTo>
                <a:cubicBezTo>
                  <a:pt x="0" y="180"/>
                  <a:pt x="0" y="180"/>
                  <a:pt x="0" y="180"/>
                </a:cubicBezTo>
                <a:cubicBezTo>
                  <a:pt x="0" y="187"/>
                  <a:pt x="0" y="187"/>
                  <a:pt x="0" y="187"/>
                </a:cubicBezTo>
                <a:cubicBezTo>
                  <a:pt x="0" y="216"/>
                  <a:pt x="0" y="216"/>
                  <a:pt x="0" y="216"/>
                </a:cubicBezTo>
                <a:cubicBezTo>
                  <a:pt x="0" y="200"/>
                  <a:pt x="13" y="188"/>
                  <a:pt x="28" y="187"/>
                </a:cubicBezTo>
                <a:cubicBezTo>
                  <a:pt x="267" y="187"/>
                  <a:pt x="267" y="187"/>
                  <a:pt x="267" y="187"/>
                </a:cubicBezTo>
                <a:cubicBezTo>
                  <a:pt x="311" y="187"/>
                  <a:pt x="346" y="152"/>
                  <a:pt x="346" y="108"/>
                </a:cubicBezTo>
                <a:close/>
              </a:path>
            </a:pathLst>
          </a:custGeom>
          <a:gradFill>
            <a:gsLst>
              <a:gs pos="3000">
                <a:schemeClr val="accent1"/>
              </a:gs>
              <a:gs pos="100000">
                <a:schemeClr val="accent2"/>
              </a:gs>
            </a:gsLst>
            <a:lin ang="2700000" scaled="1"/>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5" name="Oval 10">
            <a:extLst>
              <a:ext uri="{FF2B5EF4-FFF2-40B4-BE49-F238E27FC236}">
                <a16:creationId xmlns:a16="http://schemas.microsoft.com/office/drawing/2014/main" id="{444C25B9-7638-65C5-6F76-19D6E4394268}"/>
              </a:ext>
            </a:extLst>
          </p:cNvPr>
          <p:cNvSpPr>
            <a:spLocks noChangeArrowheads="1"/>
          </p:cNvSpPr>
          <p:nvPr/>
        </p:nvSpPr>
        <p:spPr bwMode="auto">
          <a:xfrm>
            <a:off x="10616828" y="1420371"/>
            <a:ext cx="551991" cy="548686"/>
          </a:xfrm>
          <a:prstGeom prst="ellipse">
            <a:avLst/>
          </a:pr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6" name="Oval 85">
            <a:extLst>
              <a:ext uri="{FF2B5EF4-FFF2-40B4-BE49-F238E27FC236}">
                <a16:creationId xmlns:a16="http://schemas.microsoft.com/office/drawing/2014/main" id="{E186941D-4DDD-C79C-32F5-F39BB0344524}"/>
              </a:ext>
            </a:extLst>
          </p:cNvPr>
          <p:cNvSpPr/>
          <p:nvPr/>
        </p:nvSpPr>
        <p:spPr>
          <a:xfrm>
            <a:off x="10517590" y="3795686"/>
            <a:ext cx="155505" cy="155505"/>
          </a:xfrm>
          <a:prstGeom prst="ellipse">
            <a:avLst/>
          </a:prstGeom>
          <a:ln w="41275">
            <a:solidFill>
              <a:schemeClr val="bg1"/>
            </a:solidFill>
          </a:ln>
          <a:effectLst>
            <a:outerShdw blurRad="3810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6EEF408C-6B82-5CC7-5B79-65C466E454A3}"/>
              </a:ext>
            </a:extLst>
          </p:cNvPr>
          <p:cNvSpPr/>
          <p:nvPr/>
        </p:nvSpPr>
        <p:spPr>
          <a:xfrm>
            <a:off x="8826080" y="2217635"/>
            <a:ext cx="2228494" cy="1120563"/>
          </a:xfrm>
          <a:prstGeom prst="rect">
            <a:avLst/>
          </a:prstGeom>
        </p:spPr>
        <p:txBody>
          <a:bodyPr wrap="square">
            <a:spAutoFit/>
          </a:bodyPr>
          <a:lstStyle/>
          <a:p>
            <a:pPr>
              <a:lnSpc>
                <a:spcPct val="130000"/>
              </a:lnSpc>
            </a:pPr>
            <a:r>
              <a:rPr lang="en-US" sz="1050" dirty="0">
                <a:solidFill>
                  <a:schemeClr val="bg1">
                    <a:lumMod val="65000"/>
                  </a:schemeClr>
                </a:solidFill>
                <a:latin typeface="Segoe UI" panose="020B0502040204020203" pitchFamily="34" charset="0"/>
                <a:cs typeface="Segoe UI" panose="020B0502040204020203" pitchFamily="34" charset="0"/>
              </a:rPr>
              <a:t>Whenever we view a change as advantageous to a customer's business, we advise it. NetSuite is frequently improved as the customer's business evolves.</a:t>
            </a:r>
          </a:p>
        </p:txBody>
      </p:sp>
      <p:sp>
        <p:nvSpPr>
          <p:cNvPr id="88" name="TextBox 87">
            <a:extLst>
              <a:ext uri="{FF2B5EF4-FFF2-40B4-BE49-F238E27FC236}">
                <a16:creationId xmlns:a16="http://schemas.microsoft.com/office/drawing/2014/main" id="{1814219A-87D2-B096-6A54-3102B0D90BAF}"/>
              </a:ext>
            </a:extLst>
          </p:cNvPr>
          <p:cNvSpPr txBox="1"/>
          <p:nvPr/>
        </p:nvSpPr>
        <p:spPr>
          <a:xfrm>
            <a:off x="8826080" y="1176837"/>
            <a:ext cx="1814828" cy="830997"/>
          </a:xfrm>
          <a:prstGeom prst="rect">
            <a:avLst/>
          </a:prstGeom>
          <a:noFill/>
        </p:spPr>
        <p:txBody>
          <a:bodyPr wrap="square" rtlCol="0">
            <a:spAutoFit/>
          </a:bodyPr>
          <a:lstStyle/>
          <a:p>
            <a:r>
              <a:rPr lang="en-US" sz="1600" dirty="0">
                <a:solidFill>
                  <a:schemeClr val="bg1"/>
                </a:solidFill>
                <a:latin typeface="Nexa Bold" panose="02000000000000000000" pitchFamily="50" charset="0"/>
              </a:rPr>
              <a:t>Change and development management</a:t>
            </a:r>
          </a:p>
        </p:txBody>
      </p:sp>
      <p:pic>
        <p:nvPicPr>
          <p:cNvPr id="89" name="Picture 88" descr="Logo, company name&#10;&#10;Description automatically generated">
            <a:extLst>
              <a:ext uri="{FF2B5EF4-FFF2-40B4-BE49-F238E27FC236}">
                <a16:creationId xmlns:a16="http://schemas.microsoft.com/office/drawing/2014/main" id="{2D26953E-45B9-6813-366C-0CCA1DB095D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1944" b="31319"/>
          <a:stretch/>
        </p:blipFill>
        <p:spPr bwMode="auto">
          <a:xfrm>
            <a:off x="10075677" y="5815558"/>
            <a:ext cx="1261714" cy="4626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1996492"/>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showMasterSp="0">
  <p:cSld>
    <p:bg>
      <p:bgPr>
        <a:gradFill>
          <a:gsLst>
            <a:gs pos="16000">
              <a:schemeClr val="accent1">
                <a:alpha val="27000"/>
              </a:schemeClr>
            </a:gs>
            <a:gs pos="100000">
              <a:schemeClr val="accent1">
                <a:lumMod val="60000"/>
                <a:lumOff val="40000"/>
              </a:schemeClr>
            </a:gs>
          </a:gsLst>
          <a:lin ang="2700000" scaled="1"/>
        </a:grad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F821F060-97E6-4B59-8CC7-86E4B2882F57}"/>
              </a:ext>
            </a:extLst>
          </p:cNvPr>
          <p:cNvSpPr/>
          <p:nvPr/>
        </p:nvSpPr>
        <p:spPr>
          <a:xfrm>
            <a:off x="0" y="1991645"/>
            <a:ext cx="12192000" cy="2644878"/>
          </a:xfrm>
          <a:prstGeom prst="roundRect">
            <a:avLst>
              <a:gd name="adj" fmla="val 6641"/>
            </a:avLst>
          </a:prstGeom>
          <a:gradFill>
            <a:gsLst>
              <a:gs pos="16000">
                <a:schemeClr val="accent1">
                  <a:alpha val="27000"/>
                </a:schemeClr>
              </a:gs>
              <a:gs pos="100000">
                <a:schemeClr val="accent1">
                  <a:lumMod val="60000"/>
                  <a:lumOff val="40000"/>
                </a:schemeClr>
              </a:gs>
            </a:gsLst>
            <a:lin ang="2700000" scaled="1"/>
          </a:gradFill>
          <a:ln>
            <a:noFill/>
          </a:ln>
          <a:effectLst>
            <a:outerShdw blurRad="1270000" dist="711200" dir="5400000" sx="85000" sy="85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00" b="1" dirty="0">
              <a:solidFill>
                <a:schemeClr val="bg1">
                  <a:lumMod val="95000"/>
                  <a:alpha val="40000"/>
                </a:schemeClr>
              </a:solidFill>
              <a:latin typeface="+mj-lt"/>
            </a:endParaRPr>
          </a:p>
        </p:txBody>
      </p:sp>
      <p:sp>
        <p:nvSpPr>
          <p:cNvPr id="44" name="TextBox 43">
            <a:extLst>
              <a:ext uri="{FF2B5EF4-FFF2-40B4-BE49-F238E27FC236}">
                <a16:creationId xmlns:a16="http://schemas.microsoft.com/office/drawing/2014/main" id="{F266592F-D4B2-44A7-BA95-664865C12F7A}"/>
              </a:ext>
            </a:extLst>
          </p:cNvPr>
          <p:cNvSpPr txBox="1"/>
          <p:nvPr/>
        </p:nvSpPr>
        <p:spPr>
          <a:xfrm>
            <a:off x="2508734" y="2965078"/>
            <a:ext cx="7174531" cy="698012"/>
          </a:xfrm>
          <a:prstGeom prst="rect">
            <a:avLst/>
          </a:prstGeom>
          <a:noFill/>
        </p:spPr>
        <p:txBody>
          <a:bodyPr wrap="square" rtlCol="0">
            <a:spAutoFit/>
          </a:bodyPr>
          <a:lstStyle/>
          <a:p>
            <a:pPr algn="ctr">
              <a:lnSpc>
                <a:spcPct val="80000"/>
              </a:lnSpc>
            </a:pPr>
            <a:r>
              <a:rPr lang="en-US" sz="4800" dirty="0">
                <a:solidFill>
                  <a:schemeClr val="bg1"/>
                </a:solidFill>
                <a:latin typeface="Nexa Bold" panose="02000000000000000000" pitchFamily="50" charset="0"/>
              </a:rPr>
              <a:t>How to Learn NetSuite?</a:t>
            </a:r>
          </a:p>
        </p:txBody>
      </p:sp>
      <p:grpSp>
        <p:nvGrpSpPr>
          <p:cNvPr id="4" name="Group 3">
            <a:extLst>
              <a:ext uri="{FF2B5EF4-FFF2-40B4-BE49-F238E27FC236}">
                <a16:creationId xmlns:a16="http://schemas.microsoft.com/office/drawing/2014/main" id="{487CE3A8-8E60-3F66-762E-A11A2434B243}"/>
              </a:ext>
            </a:extLst>
          </p:cNvPr>
          <p:cNvGrpSpPr/>
          <p:nvPr/>
        </p:nvGrpSpPr>
        <p:grpSpPr>
          <a:xfrm>
            <a:off x="37168" y="3816908"/>
            <a:ext cx="12117662" cy="819615"/>
            <a:chOff x="3802566" y="4114800"/>
            <a:chExt cx="5241073" cy="1639229"/>
          </a:xfrm>
        </p:grpSpPr>
        <p:sp>
          <p:nvSpPr>
            <p:cNvPr id="2" name="Rectangle: Rounded Corners 1">
              <a:extLst>
                <a:ext uri="{FF2B5EF4-FFF2-40B4-BE49-F238E27FC236}">
                  <a16:creationId xmlns:a16="http://schemas.microsoft.com/office/drawing/2014/main" id="{264188C3-51F6-53E6-BE66-A23407BC2E77}"/>
                </a:ext>
              </a:extLst>
            </p:cNvPr>
            <p:cNvSpPr/>
            <p:nvPr/>
          </p:nvSpPr>
          <p:spPr>
            <a:xfrm>
              <a:off x="3802566" y="4114800"/>
              <a:ext cx="5241073" cy="1639229"/>
            </a:xfrm>
            <a:prstGeom prst="roundRect">
              <a:avLst/>
            </a:prstGeom>
            <a:solidFill>
              <a:schemeClr val="accent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TextBox 2">
              <a:extLst>
                <a:ext uri="{FF2B5EF4-FFF2-40B4-BE49-F238E27FC236}">
                  <a16:creationId xmlns:a16="http://schemas.microsoft.com/office/drawing/2014/main" id="{B5D06825-B4C1-D675-D51E-13FE93EEDFD6}"/>
                </a:ext>
              </a:extLst>
            </p:cNvPr>
            <p:cNvSpPr txBox="1"/>
            <p:nvPr/>
          </p:nvSpPr>
          <p:spPr>
            <a:xfrm>
              <a:off x="4360126" y="4334250"/>
              <a:ext cx="4125952" cy="1292661"/>
            </a:xfrm>
            <a:prstGeom prst="rect">
              <a:avLst/>
            </a:prstGeom>
            <a:noFill/>
          </p:spPr>
          <p:txBody>
            <a:bodyPr wrap="square" rtlCol="0">
              <a:spAutoFit/>
            </a:bodyPr>
            <a:lstStyle/>
            <a:p>
              <a:pPr algn="ctr"/>
              <a:r>
                <a:rPr lang="en-US" dirty="0">
                  <a:solidFill>
                    <a:schemeClr val="bg1"/>
                  </a:solidFill>
                </a:rPr>
                <a:t>We offer tailor-made NetSuite training sessions, which include training on Standard NetSuite, on your customized NetSuite, and workflows.</a:t>
              </a:r>
            </a:p>
          </p:txBody>
        </p:sp>
      </p:grpSp>
      <p:pic>
        <p:nvPicPr>
          <p:cNvPr id="5" name="Picture 4" descr="Logo, company name&#10;&#10;Description automatically generated">
            <a:extLst>
              <a:ext uri="{FF2B5EF4-FFF2-40B4-BE49-F238E27FC236}">
                <a16:creationId xmlns:a16="http://schemas.microsoft.com/office/drawing/2014/main" id="{E8A9D5C9-ED32-76BB-2E99-8F6F5A69594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1944" b="31319"/>
          <a:stretch/>
        </p:blipFill>
        <p:spPr bwMode="auto">
          <a:xfrm>
            <a:off x="10057845" y="5747531"/>
            <a:ext cx="1261714" cy="4626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3858985"/>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846993" y="713678"/>
            <a:ext cx="6282152" cy="869795"/>
          </a:xfrm>
        </p:spPr>
        <p:txBody>
          <a:bodyPr/>
          <a:lstStyle/>
          <a:p>
            <a:r>
              <a:rPr lang="en-US" dirty="0"/>
              <a:t>OUR NETSUITE TRAINING </a:t>
            </a:r>
            <a:r>
              <a:rPr lang="en-US" dirty="0">
                <a:solidFill>
                  <a:schemeClr val="accent2"/>
                </a:solidFill>
              </a:rPr>
              <a:t>BY DEPARTMENT</a:t>
            </a:r>
          </a:p>
        </p:txBody>
      </p:sp>
      <p:sp>
        <p:nvSpPr>
          <p:cNvPr id="5" name="TextBox 4"/>
          <p:cNvSpPr txBox="1"/>
          <p:nvPr/>
        </p:nvSpPr>
        <p:spPr>
          <a:xfrm>
            <a:off x="2837025" y="2663491"/>
            <a:ext cx="2762401" cy="208519"/>
          </a:xfrm>
          <a:prstGeom prst="rect">
            <a:avLst/>
          </a:prstGeom>
          <a:noFill/>
        </p:spPr>
        <p:txBody>
          <a:bodyPr wrap="square" lIns="0" tIns="0" rIns="0" bIns="0" rtlCol="0">
            <a:spAutoFit/>
          </a:bodyPr>
          <a:lstStyle/>
          <a:p>
            <a:pPr algn="just">
              <a:lnSpc>
                <a:spcPts val="1600"/>
              </a:lnSpc>
              <a:spcAft>
                <a:spcPts val="1600"/>
              </a:spcAft>
            </a:pPr>
            <a:r>
              <a:rPr lang="en-US" sz="2000" b="1" cap="all" spc="27" dirty="0">
                <a:solidFill>
                  <a:schemeClr val="accent2">
                    <a:lumMod val="50000"/>
                  </a:schemeClr>
                </a:solidFill>
                <a:latin typeface="Lato" panose="020F0502020204030203" pitchFamily="34" charset="0"/>
              </a:rPr>
              <a:t>Operations</a:t>
            </a:r>
          </a:p>
        </p:txBody>
      </p:sp>
      <p:sp>
        <p:nvSpPr>
          <p:cNvPr id="6" name="TextBox 5"/>
          <p:cNvSpPr txBox="1"/>
          <p:nvPr/>
        </p:nvSpPr>
        <p:spPr>
          <a:xfrm>
            <a:off x="2837025" y="2910135"/>
            <a:ext cx="2762401" cy="794513"/>
          </a:xfrm>
          <a:prstGeom prst="rect">
            <a:avLst/>
          </a:prstGeom>
          <a:noFill/>
        </p:spPr>
        <p:txBody>
          <a:bodyPr wrap="square" lIns="0" tIns="0" rIns="0" bIns="0" rtlCol="0">
            <a:spAutoFit/>
          </a:bodyPr>
          <a:lstStyle/>
          <a:p>
            <a:pPr>
              <a:lnSpc>
                <a:spcPct val="150000"/>
              </a:lnSpc>
              <a:spcAft>
                <a:spcPts val="1600"/>
              </a:spcAft>
            </a:pPr>
            <a:r>
              <a:rPr lang="en-US" sz="1200" dirty="0">
                <a:solidFill>
                  <a:schemeClr val="accent2">
                    <a:lumMod val="75000"/>
                  </a:schemeClr>
                </a:solidFill>
                <a:latin typeface="Lato" panose="020F0502020204030203" pitchFamily="34" charset="0"/>
              </a:rPr>
              <a:t>We offer inventory, procurement, project management, sales, marketing, and after-sales training.</a:t>
            </a:r>
          </a:p>
        </p:txBody>
      </p:sp>
      <p:sp>
        <p:nvSpPr>
          <p:cNvPr id="8" name="TextBox 7"/>
          <p:cNvSpPr txBox="1"/>
          <p:nvPr/>
        </p:nvSpPr>
        <p:spPr>
          <a:xfrm>
            <a:off x="2837025" y="4441772"/>
            <a:ext cx="2762401" cy="208519"/>
          </a:xfrm>
          <a:prstGeom prst="rect">
            <a:avLst/>
          </a:prstGeom>
          <a:noFill/>
        </p:spPr>
        <p:txBody>
          <a:bodyPr wrap="square" lIns="0" tIns="0" rIns="0" bIns="0" rtlCol="0">
            <a:spAutoFit/>
          </a:bodyPr>
          <a:lstStyle/>
          <a:p>
            <a:pPr algn="just">
              <a:lnSpc>
                <a:spcPts val="1600"/>
              </a:lnSpc>
              <a:spcAft>
                <a:spcPts val="1600"/>
              </a:spcAft>
            </a:pPr>
            <a:r>
              <a:rPr lang="en-US" sz="2000" b="1" cap="all" spc="27" dirty="0">
                <a:solidFill>
                  <a:schemeClr val="accent2">
                    <a:lumMod val="50000"/>
                  </a:schemeClr>
                </a:solidFill>
                <a:latin typeface="Lato" panose="020F0502020204030203" pitchFamily="34" charset="0"/>
              </a:rPr>
              <a:t>Finance</a:t>
            </a:r>
          </a:p>
        </p:txBody>
      </p:sp>
      <p:sp>
        <p:nvSpPr>
          <p:cNvPr id="9" name="TextBox 8"/>
          <p:cNvSpPr txBox="1"/>
          <p:nvPr/>
        </p:nvSpPr>
        <p:spPr>
          <a:xfrm>
            <a:off x="2837025" y="4688416"/>
            <a:ext cx="2762401" cy="1071512"/>
          </a:xfrm>
          <a:prstGeom prst="rect">
            <a:avLst/>
          </a:prstGeom>
          <a:noFill/>
        </p:spPr>
        <p:txBody>
          <a:bodyPr wrap="square" lIns="0" tIns="0" rIns="0" bIns="0" rtlCol="0">
            <a:spAutoFit/>
          </a:bodyPr>
          <a:lstStyle/>
          <a:p>
            <a:pPr>
              <a:lnSpc>
                <a:spcPct val="150000"/>
              </a:lnSpc>
              <a:spcAft>
                <a:spcPts val="1600"/>
              </a:spcAft>
            </a:pPr>
            <a:r>
              <a:rPr lang="en-US" sz="1200" dirty="0">
                <a:solidFill>
                  <a:schemeClr val="accent2">
                    <a:lumMod val="75000"/>
                  </a:schemeClr>
                </a:solidFill>
                <a:latin typeface="Lato" panose="020F0502020204030203" pitchFamily="34" charset="0"/>
              </a:rPr>
              <a:t>We deliver our accounting unit the training they require: AP, AR, Bank reconciliation, month/year end, journal entries, fixed assets, and more.</a:t>
            </a:r>
          </a:p>
        </p:txBody>
      </p:sp>
      <p:sp>
        <p:nvSpPr>
          <p:cNvPr id="11" name="TextBox 10"/>
          <p:cNvSpPr txBox="1"/>
          <p:nvPr/>
        </p:nvSpPr>
        <p:spPr>
          <a:xfrm>
            <a:off x="7582607" y="4400507"/>
            <a:ext cx="2762401" cy="208519"/>
          </a:xfrm>
          <a:prstGeom prst="rect">
            <a:avLst/>
          </a:prstGeom>
          <a:noFill/>
        </p:spPr>
        <p:txBody>
          <a:bodyPr wrap="square" lIns="0" tIns="0" rIns="0" bIns="0" rtlCol="0">
            <a:spAutoFit/>
          </a:bodyPr>
          <a:lstStyle/>
          <a:p>
            <a:pPr algn="just">
              <a:lnSpc>
                <a:spcPts val="1600"/>
              </a:lnSpc>
              <a:spcAft>
                <a:spcPts val="1600"/>
              </a:spcAft>
            </a:pPr>
            <a:r>
              <a:rPr lang="en-US" sz="2000" b="1" cap="all" spc="27" dirty="0">
                <a:solidFill>
                  <a:schemeClr val="accent2">
                    <a:lumMod val="50000"/>
                  </a:schemeClr>
                </a:solidFill>
                <a:latin typeface="Lato" panose="020F0502020204030203" pitchFamily="34" charset="0"/>
              </a:rPr>
              <a:t>IT</a:t>
            </a:r>
          </a:p>
        </p:txBody>
      </p:sp>
      <p:sp>
        <p:nvSpPr>
          <p:cNvPr id="12" name="TextBox 11"/>
          <p:cNvSpPr txBox="1"/>
          <p:nvPr/>
        </p:nvSpPr>
        <p:spPr>
          <a:xfrm>
            <a:off x="7582607" y="4647151"/>
            <a:ext cx="2762401" cy="1071512"/>
          </a:xfrm>
          <a:prstGeom prst="rect">
            <a:avLst/>
          </a:prstGeom>
          <a:noFill/>
        </p:spPr>
        <p:txBody>
          <a:bodyPr wrap="square" lIns="0" tIns="0" rIns="0" bIns="0" rtlCol="0">
            <a:spAutoFit/>
          </a:bodyPr>
          <a:lstStyle/>
          <a:p>
            <a:pPr>
              <a:lnSpc>
                <a:spcPct val="150000"/>
              </a:lnSpc>
              <a:spcAft>
                <a:spcPts val="1600"/>
              </a:spcAft>
            </a:pPr>
            <a:r>
              <a:rPr lang="en-US" sz="1200" dirty="0">
                <a:solidFill>
                  <a:schemeClr val="accent2">
                    <a:lumMod val="75000"/>
                  </a:schemeClr>
                </a:solidFill>
                <a:latin typeface="Lato" panose="020F0502020204030203" pitchFamily="34" charset="0"/>
              </a:rPr>
              <a:t>We enhance your IT team's expertise in NetSuite concerning security, user limitations, audit trails, reports, dashboards, and saved searches.</a:t>
            </a:r>
          </a:p>
        </p:txBody>
      </p:sp>
      <p:sp>
        <p:nvSpPr>
          <p:cNvPr id="14" name="TextBox 13"/>
          <p:cNvSpPr txBox="1"/>
          <p:nvPr/>
        </p:nvSpPr>
        <p:spPr>
          <a:xfrm>
            <a:off x="7582606" y="2663491"/>
            <a:ext cx="2762401" cy="208519"/>
          </a:xfrm>
          <a:prstGeom prst="rect">
            <a:avLst/>
          </a:prstGeom>
          <a:noFill/>
        </p:spPr>
        <p:txBody>
          <a:bodyPr wrap="square" lIns="0" tIns="0" rIns="0" bIns="0" rtlCol="0">
            <a:spAutoFit/>
          </a:bodyPr>
          <a:lstStyle/>
          <a:p>
            <a:pPr algn="just">
              <a:lnSpc>
                <a:spcPts val="1600"/>
              </a:lnSpc>
              <a:spcAft>
                <a:spcPts val="1600"/>
              </a:spcAft>
            </a:pPr>
            <a:r>
              <a:rPr lang="en-US" sz="2000" b="1" cap="all" spc="27" dirty="0">
                <a:solidFill>
                  <a:schemeClr val="accent2">
                    <a:lumMod val="50000"/>
                  </a:schemeClr>
                </a:solidFill>
                <a:latin typeface="Lato" panose="020F0502020204030203" pitchFamily="34" charset="0"/>
              </a:rPr>
              <a:t>Management</a:t>
            </a:r>
          </a:p>
        </p:txBody>
      </p:sp>
      <p:sp>
        <p:nvSpPr>
          <p:cNvPr id="15" name="TextBox 14"/>
          <p:cNvSpPr txBox="1"/>
          <p:nvPr/>
        </p:nvSpPr>
        <p:spPr>
          <a:xfrm>
            <a:off x="7582606" y="2910135"/>
            <a:ext cx="2762401" cy="1071512"/>
          </a:xfrm>
          <a:prstGeom prst="rect">
            <a:avLst/>
          </a:prstGeom>
          <a:noFill/>
        </p:spPr>
        <p:txBody>
          <a:bodyPr wrap="square" lIns="0" tIns="0" rIns="0" bIns="0" rtlCol="0">
            <a:spAutoFit/>
          </a:bodyPr>
          <a:lstStyle/>
          <a:p>
            <a:pPr>
              <a:lnSpc>
                <a:spcPct val="150000"/>
              </a:lnSpc>
              <a:spcAft>
                <a:spcPts val="1600"/>
              </a:spcAft>
            </a:pPr>
            <a:r>
              <a:rPr lang="en-US" sz="1200" dirty="0">
                <a:solidFill>
                  <a:schemeClr val="accent2">
                    <a:lumMod val="75000"/>
                  </a:schemeClr>
                </a:solidFill>
                <a:latin typeface="Lato" panose="020F0502020204030203" pitchFamily="34" charset="0"/>
              </a:rPr>
              <a:t>We provide the training your departmental leaders and directors need to monitor their company activity on NetSuite.</a:t>
            </a:r>
          </a:p>
        </p:txBody>
      </p:sp>
      <p:sp>
        <p:nvSpPr>
          <p:cNvPr id="26" name="Oval 25"/>
          <p:cNvSpPr/>
          <p:nvPr/>
        </p:nvSpPr>
        <p:spPr>
          <a:xfrm>
            <a:off x="6592575" y="4244536"/>
            <a:ext cx="728979" cy="728979"/>
          </a:xfrm>
          <a:prstGeom prst="ellipse">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Oval 28"/>
          <p:cNvSpPr/>
          <p:nvPr/>
        </p:nvSpPr>
        <p:spPr>
          <a:xfrm>
            <a:off x="1843876" y="4244535"/>
            <a:ext cx="728979" cy="728979"/>
          </a:xfrm>
          <a:prstGeom prst="ellipse">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Oval 31"/>
          <p:cNvSpPr/>
          <p:nvPr/>
        </p:nvSpPr>
        <p:spPr>
          <a:xfrm>
            <a:off x="1846993" y="2436131"/>
            <a:ext cx="728979" cy="728979"/>
          </a:xfrm>
          <a:prstGeom prst="ellipse">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8" name="Oval 37"/>
          <p:cNvSpPr/>
          <p:nvPr/>
        </p:nvSpPr>
        <p:spPr>
          <a:xfrm>
            <a:off x="6592574" y="2403260"/>
            <a:ext cx="728979" cy="728979"/>
          </a:xfrm>
          <a:prstGeom prst="ellipse">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3" name="Picture 2" descr="Logo, company name&#10;&#10;Description automatically generated">
            <a:extLst>
              <a:ext uri="{FF2B5EF4-FFF2-40B4-BE49-F238E27FC236}">
                <a16:creationId xmlns:a16="http://schemas.microsoft.com/office/drawing/2014/main" id="{C553D194-BD7F-4159-1549-32AE6FA35A88}"/>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34493" b="32820"/>
          <a:stretch/>
        </p:blipFill>
        <p:spPr bwMode="auto">
          <a:xfrm>
            <a:off x="524283" y="6052939"/>
            <a:ext cx="1319593" cy="429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746261"/>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843876" y="592826"/>
            <a:ext cx="7352763" cy="901438"/>
          </a:xfrm>
        </p:spPr>
        <p:txBody>
          <a:bodyPr/>
          <a:lstStyle/>
          <a:p>
            <a:r>
              <a:rPr lang="en-US" dirty="0"/>
              <a:t>NETSUITE TRAINING FOR AUDITORS </a:t>
            </a:r>
            <a:r>
              <a:rPr lang="en-US" dirty="0">
                <a:solidFill>
                  <a:schemeClr val="accent2"/>
                </a:solidFill>
              </a:rPr>
              <a:t>AND ACCOUNTING FIRMS</a:t>
            </a:r>
          </a:p>
          <a:p>
            <a:endParaRPr lang="en-US" dirty="0">
              <a:solidFill>
                <a:schemeClr val="accent2"/>
              </a:solidFill>
            </a:endParaRPr>
          </a:p>
        </p:txBody>
      </p:sp>
      <p:sp>
        <p:nvSpPr>
          <p:cNvPr id="5" name="TextBox 4"/>
          <p:cNvSpPr txBox="1"/>
          <p:nvPr/>
        </p:nvSpPr>
        <p:spPr>
          <a:xfrm>
            <a:off x="2837025" y="2228595"/>
            <a:ext cx="3494497" cy="208519"/>
          </a:xfrm>
          <a:prstGeom prst="rect">
            <a:avLst/>
          </a:prstGeom>
          <a:noFill/>
        </p:spPr>
        <p:txBody>
          <a:bodyPr wrap="square" lIns="0" tIns="0" rIns="0" bIns="0" rtlCol="0">
            <a:spAutoFit/>
          </a:bodyPr>
          <a:lstStyle/>
          <a:p>
            <a:pPr algn="just">
              <a:lnSpc>
                <a:spcPts val="1600"/>
              </a:lnSpc>
              <a:spcAft>
                <a:spcPts val="1600"/>
              </a:spcAft>
            </a:pPr>
            <a:r>
              <a:rPr lang="en-US" sz="2000" b="1" cap="all" spc="27" dirty="0">
                <a:solidFill>
                  <a:schemeClr val="accent2">
                    <a:lumMod val="50000"/>
                  </a:schemeClr>
                </a:solidFill>
                <a:latin typeface="Lato" panose="020F0502020204030203" pitchFamily="34" charset="0"/>
              </a:rPr>
              <a:t>Operations</a:t>
            </a:r>
          </a:p>
        </p:txBody>
      </p:sp>
      <p:sp>
        <p:nvSpPr>
          <p:cNvPr id="6" name="TextBox 5"/>
          <p:cNvSpPr txBox="1"/>
          <p:nvPr/>
        </p:nvSpPr>
        <p:spPr>
          <a:xfrm>
            <a:off x="2837025" y="2475239"/>
            <a:ext cx="3494497" cy="1348511"/>
          </a:xfrm>
          <a:prstGeom prst="rect">
            <a:avLst/>
          </a:prstGeom>
          <a:noFill/>
        </p:spPr>
        <p:txBody>
          <a:bodyPr wrap="square" lIns="0" tIns="0" rIns="0" bIns="0" rtlCol="0">
            <a:spAutoFit/>
          </a:bodyPr>
          <a:lstStyle/>
          <a:p>
            <a:pPr>
              <a:lnSpc>
                <a:spcPct val="150000"/>
              </a:lnSpc>
              <a:spcAft>
                <a:spcPts val="1600"/>
              </a:spcAft>
            </a:pPr>
            <a:r>
              <a:rPr lang="en-US" sz="1200" dirty="0">
                <a:solidFill>
                  <a:schemeClr val="accent2">
                    <a:lumMod val="75000"/>
                  </a:schemeClr>
                </a:solidFill>
                <a:latin typeface="Lato" panose="020F0502020204030203" pitchFamily="34" charset="0"/>
              </a:rPr>
              <a:t>You will become familiar with the NetSuite process flows and execute test case scenarios. Marketing, sales, after-sales, staff activities, inventories, purchasing, project management, and manufacturing are a few of the subjects addressed.</a:t>
            </a:r>
          </a:p>
        </p:txBody>
      </p:sp>
      <p:sp>
        <p:nvSpPr>
          <p:cNvPr id="8" name="TextBox 7"/>
          <p:cNvSpPr txBox="1"/>
          <p:nvPr/>
        </p:nvSpPr>
        <p:spPr>
          <a:xfrm>
            <a:off x="2837025" y="4441772"/>
            <a:ext cx="2762401" cy="208519"/>
          </a:xfrm>
          <a:prstGeom prst="rect">
            <a:avLst/>
          </a:prstGeom>
          <a:noFill/>
        </p:spPr>
        <p:txBody>
          <a:bodyPr wrap="square" lIns="0" tIns="0" rIns="0" bIns="0" rtlCol="0">
            <a:spAutoFit/>
          </a:bodyPr>
          <a:lstStyle/>
          <a:p>
            <a:pPr algn="just">
              <a:lnSpc>
                <a:spcPts val="1600"/>
              </a:lnSpc>
              <a:spcAft>
                <a:spcPts val="1600"/>
              </a:spcAft>
            </a:pPr>
            <a:r>
              <a:rPr lang="en-US" sz="2000" b="1" cap="all" spc="27" dirty="0">
                <a:solidFill>
                  <a:schemeClr val="accent2">
                    <a:lumMod val="50000"/>
                  </a:schemeClr>
                </a:solidFill>
                <a:latin typeface="Lato" panose="020F0502020204030203" pitchFamily="34" charset="0"/>
              </a:rPr>
              <a:t>Finance</a:t>
            </a:r>
          </a:p>
        </p:txBody>
      </p:sp>
      <p:sp>
        <p:nvSpPr>
          <p:cNvPr id="9" name="TextBox 8"/>
          <p:cNvSpPr txBox="1"/>
          <p:nvPr/>
        </p:nvSpPr>
        <p:spPr>
          <a:xfrm>
            <a:off x="2837025" y="4688416"/>
            <a:ext cx="3258975" cy="1625510"/>
          </a:xfrm>
          <a:prstGeom prst="rect">
            <a:avLst/>
          </a:prstGeom>
          <a:noFill/>
        </p:spPr>
        <p:txBody>
          <a:bodyPr wrap="square" lIns="0" tIns="0" rIns="0" bIns="0" rtlCol="0">
            <a:spAutoFit/>
          </a:bodyPr>
          <a:lstStyle/>
          <a:p>
            <a:pPr>
              <a:lnSpc>
                <a:spcPct val="150000"/>
              </a:lnSpc>
              <a:spcAft>
                <a:spcPts val="1600"/>
              </a:spcAft>
            </a:pPr>
            <a:r>
              <a:rPr lang="en-US" sz="1200" dirty="0">
                <a:solidFill>
                  <a:schemeClr val="accent2">
                    <a:lumMod val="75000"/>
                  </a:schemeClr>
                </a:solidFill>
                <a:latin typeface="Lato" panose="020F0502020204030203" pitchFamily="34" charset="0"/>
              </a:rPr>
              <a:t>We'll teach you about the chart of accounts, different currencies, accounting periods, payables and receivables, bank reconciliation, month-end closing procedures, revenue recognition, fixed assets, and financial reporting setup.</a:t>
            </a:r>
          </a:p>
        </p:txBody>
      </p:sp>
      <p:sp>
        <p:nvSpPr>
          <p:cNvPr id="11" name="TextBox 10"/>
          <p:cNvSpPr txBox="1"/>
          <p:nvPr/>
        </p:nvSpPr>
        <p:spPr>
          <a:xfrm>
            <a:off x="7582607" y="4400507"/>
            <a:ext cx="2762401" cy="208519"/>
          </a:xfrm>
          <a:prstGeom prst="rect">
            <a:avLst/>
          </a:prstGeom>
          <a:noFill/>
        </p:spPr>
        <p:txBody>
          <a:bodyPr wrap="square" lIns="0" tIns="0" rIns="0" bIns="0" rtlCol="0">
            <a:spAutoFit/>
          </a:bodyPr>
          <a:lstStyle/>
          <a:p>
            <a:pPr algn="just">
              <a:lnSpc>
                <a:spcPts val="1600"/>
              </a:lnSpc>
              <a:spcAft>
                <a:spcPts val="1600"/>
              </a:spcAft>
            </a:pPr>
            <a:r>
              <a:rPr lang="en-US" sz="2000" b="1" cap="all" spc="27" dirty="0">
                <a:solidFill>
                  <a:schemeClr val="accent2">
                    <a:lumMod val="50000"/>
                  </a:schemeClr>
                </a:solidFill>
                <a:latin typeface="Lato" panose="020F0502020204030203" pitchFamily="34" charset="0"/>
              </a:rPr>
              <a:t>IT</a:t>
            </a:r>
          </a:p>
        </p:txBody>
      </p:sp>
      <p:sp>
        <p:nvSpPr>
          <p:cNvPr id="12" name="TextBox 11"/>
          <p:cNvSpPr txBox="1"/>
          <p:nvPr/>
        </p:nvSpPr>
        <p:spPr>
          <a:xfrm>
            <a:off x="7582607" y="4647151"/>
            <a:ext cx="3494496" cy="1348511"/>
          </a:xfrm>
          <a:prstGeom prst="rect">
            <a:avLst/>
          </a:prstGeom>
          <a:noFill/>
        </p:spPr>
        <p:txBody>
          <a:bodyPr wrap="square" lIns="0" tIns="0" rIns="0" bIns="0" rtlCol="0">
            <a:spAutoFit/>
          </a:bodyPr>
          <a:lstStyle/>
          <a:p>
            <a:pPr>
              <a:lnSpc>
                <a:spcPct val="150000"/>
              </a:lnSpc>
              <a:spcAft>
                <a:spcPts val="1600"/>
              </a:spcAft>
            </a:pPr>
            <a:r>
              <a:rPr lang="en-US" sz="1200" dirty="0">
                <a:solidFill>
                  <a:schemeClr val="accent2">
                    <a:lumMod val="75000"/>
                  </a:schemeClr>
                </a:solidFill>
                <a:latin typeface="Lato" panose="020F0502020204030203" pitchFamily="34" charset="0"/>
              </a:rPr>
              <a:t>We instruct consultants to alter forms, add fields, and make new tables. We provide best practice guidance on system security, audit trails, and personnel limits. Additionally discussed are SuiteScript, workflows, and integration.</a:t>
            </a:r>
          </a:p>
        </p:txBody>
      </p:sp>
      <p:sp>
        <p:nvSpPr>
          <p:cNvPr id="14" name="TextBox 13"/>
          <p:cNvSpPr txBox="1"/>
          <p:nvPr/>
        </p:nvSpPr>
        <p:spPr>
          <a:xfrm>
            <a:off x="7582606" y="2228595"/>
            <a:ext cx="3494497" cy="208519"/>
          </a:xfrm>
          <a:prstGeom prst="rect">
            <a:avLst/>
          </a:prstGeom>
          <a:noFill/>
        </p:spPr>
        <p:txBody>
          <a:bodyPr wrap="square" lIns="0" tIns="0" rIns="0" bIns="0" rtlCol="0">
            <a:spAutoFit/>
          </a:bodyPr>
          <a:lstStyle/>
          <a:p>
            <a:pPr algn="just">
              <a:lnSpc>
                <a:spcPts val="1600"/>
              </a:lnSpc>
              <a:spcAft>
                <a:spcPts val="1600"/>
              </a:spcAft>
            </a:pPr>
            <a:r>
              <a:rPr lang="en-US" sz="2000" b="1" cap="all" spc="27" dirty="0">
                <a:solidFill>
                  <a:schemeClr val="accent2">
                    <a:lumMod val="50000"/>
                  </a:schemeClr>
                </a:solidFill>
                <a:latin typeface="Lato" panose="020F0502020204030203" pitchFamily="34" charset="0"/>
              </a:rPr>
              <a:t>Management</a:t>
            </a:r>
          </a:p>
        </p:txBody>
      </p:sp>
      <p:sp>
        <p:nvSpPr>
          <p:cNvPr id="15" name="TextBox 14"/>
          <p:cNvSpPr txBox="1"/>
          <p:nvPr/>
        </p:nvSpPr>
        <p:spPr>
          <a:xfrm>
            <a:off x="7582606" y="2475239"/>
            <a:ext cx="3858545" cy="1348511"/>
          </a:xfrm>
          <a:prstGeom prst="rect">
            <a:avLst/>
          </a:prstGeom>
          <a:noFill/>
        </p:spPr>
        <p:txBody>
          <a:bodyPr wrap="square" lIns="0" tIns="0" rIns="0" bIns="0" rtlCol="0">
            <a:spAutoFit/>
          </a:bodyPr>
          <a:lstStyle/>
          <a:p>
            <a:pPr>
              <a:lnSpc>
                <a:spcPct val="150000"/>
              </a:lnSpc>
              <a:spcAft>
                <a:spcPts val="1600"/>
              </a:spcAft>
            </a:pPr>
            <a:r>
              <a:rPr lang="en-US" sz="1200" dirty="0">
                <a:solidFill>
                  <a:schemeClr val="accent2">
                    <a:lumMod val="75000"/>
                  </a:schemeClr>
                </a:solidFill>
                <a:latin typeface="Lato" panose="020F0502020204030203" pitchFamily="34" charset="0"/>
              </a:rPr>
              <a:t>You will become an expert at using your dashboards, reports, and saved searches to provide your NetSuite customers with unheard-of reporting levels. We will teach you about performance evaluations, email notifications, approval protocols, and report scheduling.</a:t>
            </a:r>
          </a:p>
        </p:txBody>
      </p:sp>
      <p:sp>
        <p:nvSpPr>
          <p:cNvPr id="26" name="Oval 25"/>
          <p:cNvSpPr/>
          <p:nvPr/>
        </p:nvSpPr>
        <p:spPr>
          <a:xfrm>
            <a:off x="6592575" y="4244536"/>
            <a:ext cx="728979" cy="728979"/>
          </a:xfrm>
          <a:prstGeom prst="ellipse">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Oval 28"/>
          <p:cNvSpPr/>
          <p:nvPr/>
        </p:nvSpPr>
        <p:spPr>
          <a:xfrm>
            <a:off x="1843876" y="4244535"/>
            <a:ext cx="728979" cy="728979"/>
          </a:xfrm>
          <a:prstGeom prst="ellipse">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Oval 31"/>
          <p:cNvSpPr/>
          <p:nvPr/>
        </p:nvSpPr>
        <p:spPr>
          <a:xfrm>
            <a:off x="1846993" y="2001235"/>
            <a:ext cx="725862" cy="728979"/>
          </a:xfrm>
          <a:prstGeom prst="ellipse">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8" name="Oval 37"/>
          <p:cNvSpPr/>
          <p:nvPr/>
        </p:nvSpPr>
        <p:spPr>
          <a:xfrm>
            <a:off x="6592574" y="1968364"/>
            <a:ext cx="728979" cy="728979"/>
          </a:xfrm>
          <a:prstGeom prst="ellipse">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3" name="Picture 2" descr="Logo, company name&#10;&#10;Description automatically generated">
            <a:extLst>
              <a:ext uri="{FF2B5EF4-FFF2-40B4-BE49-F238E27FC236}">
                <a16:creationId xmlns:a16="http://schemas.microsoft.com/office/drawing/2014/main" id="{43B780B8-88BF-360C-ED5C-47BA40A28825}"/>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34493" b="32820"/>
          <a:stretch/>
        </p:blipFill>
        <p:spPr bwMode="auto">
          <a:xfrm>
            <a:off x="524283" y="5995662"/>
            <a:ext cx="1319593" cy="429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6179156"/>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showMasterSp="0">
  <p:cSld>
    <p:bg>
      <p:bgPr>
        <a:gradFill>
          <a:gsLst>
            <a:gs pos="3000">
              <a:schemeClr val="accent1">
                <a:alpha val="80000"/>
              </a:schemeClr>
            </a:gs>
            <a:gs pos="70000">
              <a:schemeClr val="accent2">
                <a:alpha val="88000"/>
              </a:schemeClr>
            </a:gs>
          </a:gsLst>
          <a:lin ang="2700000" scaled="1"/>
        </a:gradFill>
        <a:effectLst/>
      </p:bgPr>
    </p:bg>
    <p:spTree>
      <p:nvGrpSpPr>
        <p:cNvPr id="1" name=""/>
        <p:cNvGrpSpPr/>
        <p:nvPr/>
      </p:nvGrpSpPr>
      <p:grpSpPr>
        <a:xfrm>
          <a:off x="0" y="0"/>
          <a:ext cx="0" cy="0"/>
          <a:chOff x="0" y="0"/>
          <a:chExt cx="0" cy="0"/>
        </a:xfrm>
      </p:grpSpPr>
      <p:sp>
        <p:nvSpPr>
          <p:cNvPr id="123" name="Freeform: Shape 122">
            <a:extLst>
              <a:ext uri="{FF2B5EF4-FFF2-40B4-BE49-F238E27FC236}">
                <a16:creationId xmlns:a16="http://schemas.microsoft.com/office/drawing/2014/main" id="{37154563-DA5A-4B6F-BC70-9714FCED706B}"/>
              </a:ext>
            </a:extLst>
          </p:cNvPr>
          <p:cNvSpPr/>
          <p:nvPr/>
        </p:nvSpPr>
        <p:spPr>
          <a:xfrm>
            <a:off x="0" y="0"/>
            <a:ext cx="12192000" cy="6501161"/>
          </a:xfrm>
          <a:custGeom>
            <a:avLst/>
            <a:gdLst>
              <a:gd name="connsiteX0" fmla="*/ 0 w 12192000"/>
              <a:gd name="connsiteY0" fmla="*/ 0 h 4625916"/>
              <a:gd name="connsiteX1" fmla="*/ 12192000 w 12192000"/>
              <a:gd name="connsiteY1" fmla="*/ 0 h 4625916"/>
              <a:gd name="connsiteX2" fmla="*/ 12192000 w 12192000"/>
              <a:gd name="connsiteY2" fmla="*/ 1531409 h 4625916"/>
              <a:gd name="connsiteX3" fmla="*/ 0 w 12192000"/>
              <a:gd name="connsiteY3" fmla="*/ 4625916 h 4625916"/>
            </a:gdLst>
            <a:ahLst/>
            <a:cxnLst>
              <a:cxn ang="0">
                <a:pos x="connsiteX0" y="connsiteY0"/>
              </a:cxn>
              <a:cxn ang="0">
                <a:pos x="connsiteX1" y="connsiteY1"/>
              </a:cxn>
              <a:cxn ang="0">
                <a:pos x="connsiteX2" y="connsiteY2"/>
              </a:cxn>
              <a:cxn ang="0">
                <a:pos x="connsiteX3" y="connsiteY3"/>
              </a:cxn>
            </a:cxnLst>
            <a:rect l="l" t="t" r="r" b="b"/>
            <a:pathLst>
              <a:path w="12192000" h="4625916">
                <a:moveTo>
                  <a:pt x="0" y="0"/>
                </a:moveTo>
                <a:lnTo>
                  <a:pt x="12192000" y="0"/>
                </a:lnTo>
                <a:lnTo>
                  <a:pt x="12192000" y="1531409"/>
                </a:lnTo>
                <a:lnTo>
                  <a:pt x="0" y="4625916"/>
                </a:lnTo>
                <a:close/>
              </a:path>
            </a:pathLst>
          </a:custGeom>
          <a:gradFill flip="none" rotWithShape="1">
            <a:gsLst>
              <a:gs pos="3000">
                <a:schemeClr val="accent1">
                  <a:alpha val="80000"/>
                </a:schemeClr>
              </a:gs>
              <a:gs pos="100000">
                <a:schemeClr val="accent2">
                  <a:alpha val="88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TextBox 126">
            <a:extLst>
              <a:ext uri="{FF2B5EF4-FFF2-40B4-BE49-F238E27FC236}">
                <a16:creationId xmlns:a16="http://schemas.microsoft.com/office/drawing/2014/main" id="{384CE9AF-0AE5-45BF-A839-26245548D424}"/>
              </a:ext>
            </a:extLst>
          </p:cNvPr>
          <p:cNvSpPr txBox="1"/>
          <p:nvPr/>
        </p:nvSpPr>
        <p:spPr>
          <a:xfrm>
            <a:off x="1582874" y="1627743"/>
            <a:ext cx="3961930" cy="773738"/>
          </a:xfrm>
          <a:prstGeom prst="rect">
            <a:avLst/>
          </a:prstGeom>
          <a:noFill/>
        </p:spPr>
        <p:txBody>
          <a:bodyPr wrap="square" rtlCol="0">
            <a:spAutoFit/>
          </a:bodyPr>
          <a:lstStyle/>
          <a:p>
            <a:pPr algn="ctr">
              <a:lnSpc>
                <a:spcPct val="80000"/>
              </a:lnSpc>
            </a:pPr>
            <a:r>
              <a:rPr lang="en-US" sz="5400" dirty="0">
                <a:solidFill>
                  <a:schemeClr val="bg1"/>
                </a:solidFill>
                <a:latin typeface="Nexa Bold" panose="02000000000000000000" pitchFamily="50" charset="0"/>
              </a:rPr>
              <a:t>About Folio3</a:t>
            </a:r>
          </a:p>
        </p:txBody>
      </p:sp>
      <p:sp>
        <p:nvSpPr>
          <p:cNvPr id="128" name="Rectangle: Rounded Corners 127">
            <a:extLst>
              <a:ext uri="{FF2B5EF4-FFF2-40B4-BE49-F238E27FC236}">
                <a16:creationId xmlns:a16="http://schemas.microsoft.com/office/drawing/2014/main" id="{BAB98068-CF64-42E2-968E-558049783191}"/>
              </a:ext>
            </a:extLst>
          </p:cNvPr>
          <p:cNvSpPr/>
          <p:nvPr/>
        </p:nvSpPr>
        <p:spPr>
          <a:xfrm>
            <a:off x="974925" y="1994702"/>
            <a:ext cx="497681" cy="71119"/>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 name="Rectangle 128">
            <a:extLst>
              <a:ext uri="{FF2B5EF4-FFF2-40B4-BE49-F238E27FC236}">
                <a16:creationId xmlns:a16="http://schemas.microsoft.com/office/drawing/2014/main" id="{CF09D864-62A4-40D4-8DC3-D55C712D48FE}"/>
              </a:ext>
            </a:extLst>
          </p:cNvPr>
          <p:cNvSpPr/>
          <p:nvPr/>
        </p:nvSpPr>
        <p:spPr>
          <a:xfrm>
            <a:off x="1582873" y="2599381"/>
            <a:ext cx="3961931" cy="1659237"/>
          </a:xfrm>
          <a:prstGeom prst="rect">
            <a:avLst/>
          </a:prstGeom>
        </p:spPr>
        <p:txBody>
          <a:bodyPr wrap="square">
            <a:spAutoFit/>
          </a:bodyPr>
          <a:lstStyle/>
          <a:p>
            <a:pPr algn="ctr">
              <a:lnSpc>
                <a:spcPct val="130000"/>
              </a:lnSpc>
            </a:pPr>
            <a:r>
              <a:rPr lang="en-US" sz="1600" dirty="0">
                <a:solidFill>
                  <a:schemeClr val="bg1"/>
                </a:solidFill>
                <a:latin typeface="Segoe UI" panose="020B0502040204020203" pitchFamily="34" charset="0"/>
                <a:cs typeface="Segoe UI" panose="020B0502040204020203" pitchFamily="34" charset="0"/>
              </a:rPr>
              <a:t>We are a Certified NetSuite Alliance Partner</a:t>
            </a:r>
          </a:p>
          <a:p>
            <a:pPr algn="ctr">
              <a:lnSpc>
                <a:spcPct val="130000"/>
              </a:lnSpc>
            </a:pPr>
            <a:endParaRPr lang="en-US" sz="1600" dirty="0">
              <a:solidFill>
                <a:schemeClr val="bg1"/>
              </a:solidFill>
              <a:latin typeface="Segoe UI" panose="020B0502040204020203" pitchFamily="34" charset="0"/>
              <a:cs typeface="Segoe UI" panose="020B0502040204020203" pitchFamily="34" charset="0"/>
            </a:endParaRPr>
          </a:p>
          <a:p>
            <a:pPr algn="ctr">
              <a:lnSpc>
                <a:spcPct val="130000"/>
              </a:lnSpc>
            </a:pPr>
            <a:r>
              <a:rPr lang="en-US" sz="1600" dirty="0">
                <a:solidFill>
                  <a:schemeClr val="bg1"/>
                </a:solidFill>
                <a:latin typeface="Segoe UI" panose="020B0502040204020203" pitchFamily="34" charset="0"/>
                <a:cs typeface="Segoe UI" panose="020B0502040204020203" pitchFamily="34" charset="0"/>
              </a:rPr>
              <a:t>We are an Experienced NetSuite Partner with Deep Domain Expertise</a:t>
            </a:r>
          </a:p>
        </p:txBody>
      </p:sp>
      <p:pic>
        <p:nvPicPr>
          <p:cNvPr id="29" name="Picture 28" descr="A picture containing text&#10;&#10;Description automatically generated">
            <a:extLst>
              <a:ext uri="{FF2B5EF4-FFF2-40B4-BE49-F238E27FC236}">
                <a16:creationId xmlns:a16="http://schemas.microsoft.com/office/drawing/2014/main" id="{DA548C99-FDC0-EAA2-3BE3-31382AF533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96114" y="444702"/>
            <a:ext cx="3837746" cy="5968596"/>
          </a:xfrm>
          <a:prstGeom prst="rect">
            <a:avLst/>
          </a:prstGeom>
        </p:spPr>
      </p:pic>
      <p:pic>
        <p:nvPicPr>
          <p:cNvPr id="2" name="Picture 1" descr="Logo, company name&#10;&#10;Description automatically generated">
            <a:extLst>
              <a:ext uri="{FF2B5EF4-FFF2-40B4-BE49-F238E27FC236}">
                <a16:creationId xmlns:a16="http://schemas.microsoft.com/office/drawing/2014/main" id="{238F6272-371A-CA07-6547-0ABD46AF67E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1944" b="31319"/>
          <a:stretch/>
        </p:blipFill>
        <p:spPr bwMode="auto">
          <a:xfrm>
            <a:off x="727283" y="5864244"/>
            <a:ext cx="1261714" cy="4626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32223"/>
      </p:ext>
    </p:extLst>
  </p:cSld>
  <p:clrMapOvr>
    <a:masterClrMapping/>
  </p:clrMapOvr>
  <p:transition spd="slow">
    <p:push dir="u"/>
  </p:transition>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F2E8DB-D3C4-4697-9C0C-3AECB7327D9A}"/>
              </a:ext>
            </a:extLst>
          </p:cNvPr>
          <p:cNvSpPr/>
          <p:nvPr/>
        </p:nvSpPr>
        <p:spPr>
          <a:xfrm>
            <a:off x="-72793" y="-20503"/>
            <a:ext cx="8421374" cy="6889653"/>
          </a:xfrm>
          <a:prstGeom prst="rect">
            <a:avLst/>
          </a:prstGeom>
          <a:gradFill flip="none" rotWithShape="1">
            <a:gsLst>
              <a:gs pos="50000">
                <a:schemeClr val="accent1"/>
              </a:gs>
              <a:gs pos="10000">
                <a:schemeClr val="tx1">
                  <a:lumMod val="85000"/>
                  <a:lumOff val="15000"/>
                  <a:alpha val="92000"/>
                </a:schemeClr>
              </a:gs>
              <a:gs pos="100000">
                <a:schemeClr val="tx1">
                  <a:lumMod val="85000"/>
                  <a:lumOff val="15000"/>
                  <a:alpha val="93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grpSp>
        <p:nvGrpSpPr>
          <p:cNvPr id="22529" name="Group 22528">
            <a:extLst>
              <a:ext uri="{FF2B5EF4-FFF2-40B4-BE49-F238E27FC236}">
                <a16:creationId xmlns:a16="http://schemas.microsoft.com/office/drawing/2014/main" id="{ACFE5530-054E-446C-A460-140B3411C201}"/>
              </a:ext>
            </a:extLst>
          </p:cNvPr>
          <p:cNvGrpSpPr/>
          <p:nvPr/>
        </p:nvGrpSpPr>
        <p:grpSpPr>
          <a:xfrm>
            <a:off x="7448977" y="-167268"/>
            <a:ext cx="4743023" cy="7025268"/>
            <a:chOff x="8705850" y="0"/>
            <a:chExt cx="3486150" cy="6858000"/>
          </a:xfrm>
          <a:solidFill>
            <a:schemeClr val="bg1"/>
          </a:solidFill>
        </p:grpSpPr>
        <p:sp>
          <p:nvSpPr>
            <p:cNvPr id="3" name="Rectangle 2">
              <a:extLst>
                <a:ext uri="{FF2B5EF4-FFF2-40B4-BE49-F238E27FC236}">
                  <a16:creationId xmlns:a16="http://schemas.microsoft.com/office/drawing/2014/main" id="{E24DA264-D3B2-4D3D-8F9C-9C8C6A5974F8}"/>
                </a:ext>
              </a:extLst>
            </p:cNvPr>
            <p:cNvSpPr/>
            <p:nvPr/>
          </p:nvSpPr>
          <p:spPr>
            <a:xfrm>
              <a:off x="8877300" y="0"/>
              <a:ext cx="3314700" cy="6858000"/>
            </a:xfrm>
            <a:prstGeom prst="rect">
              <a:avLst/>
            </a:prstGeom>
            <a:grpFill/>
            <a:ln>
              <a:noFill/>
            </a:ln>
            <a:effectLst>
              <a:outerShdw blurRad="571500" dist="38100" dir="10800000" algn="r" rotWithShape="0">
                <a:schemeClr val="tx1">
                  <a:lumMod val="65000"/>
                  <a:lumOff val="3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 name="Isosceles Triangle 3">
              <a:extLst>
                <a:ext uri="{FF2B5EF4-FFF2-40B4-BE49-F238E27FC236}">
                  <a16:creationId xmlns:a16="http://schemas.microsoft.com/office/drawing/2014/main" id="{657BE174-A606-426D-A1A3-C4A078ACCA1E}"/>
                </a:ext>
              </a:extLst>
            </p:cNvPr>
            <p:cNvSpPr/>
            <p:nvPr/>
          </p:nvSpPr>
          <p:spPr>
            <a:xfrm rot="16200000" flipH="1">
              <a:off x="8658225" y="758009"/>
              <a:ext cx="266700" cy="17145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12" name="Oval 11">
            <a:extLst>
              <a:ext uri="{FF2B5EF4-FFF2-40B4-BE49-F238E27FC236}">
                <a16:creationId xmlns:a16="http://schemas.microsoft.com/office/drawing/2014/main" id="{0233BC79-3BE2-4BB5-8985-C17CB8AE7AFD}"/>
              </a:ext>
            </a:extLst>
          </p:cNvPr>
          <p:cNvSpPr/>
          <p:nvPr/>
        </p:nvSpPr>
        <p:spPr>
          <a:xfrm>
            <a:off x="9011373" y="1969814"/>
            <a:ext cx="494252" cy="494252"/>
          </a:xfrm>
          <a:prstGeom prst="ellipse">
            <a:avLst/>
          </a:prstGeom>
          <a:gradFill>
            <a:gsLst>
              <a:gs pos="3000">
                <a:schemeClr val="accent1"/>
              </a:gs>
              <a:gs pos="100000">
                <a:schemeClr val="accent2"/>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d-ID"/>
          </a:p>
        </p:txBody>
      </p:sp>
      <p:sp>
        <p:nvSpPr>
          <p:cNvPr id="17" name="Oval 16">
            <a:extLst>
              <a:ext uri="{FF2B5EF4-FFF2-40B4-BE49-F238E27FC236}">
                <a16:creationId xmlns:a16="http://schemas.microsoft.com/office/drawing/2014/main" id="{FBA323CE-D3B6-4F81-B0D8-27279017DC32}"/>
              </a:ext>
            </a:extLst>
          </p:cNvPr>
          <p:cNvSpPr/>
          <p:nvPr/>
        </p:nvSpPr>
        <p:spPr>
          <a:xfrm>
            <a:off x="9056983" y="4207468"/>
            <a:ext cx="494252" cy="494252"/>
          </a:xfrm>
          <a:prstGeom prst="ellipse">
            <a:avLst/>
          </a:prstGeom>
          <a:gradFill>
            <a:gsLst>
              <a:gs pos="3000">
                <a:schemeClr val="accent1"/>
              </a:gs>
              <a:gs pos="100000">
                <a:schemeClr val="accent2"/>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d-ID"/>
          </a:p>
        </p:txBody>
      </p:sp>
      <p:sp>
        <p:nvSpPr>
          <p:cNvPr id="27" name="Oval 26">
            <a:extLst>
              <a:ext uri="{FF2B5EF4-FFF2-40B4-BE49-F238E27FC236}">
                <a16:creationId xmlns:a16="http://schemas.microsoft.com/office/drawing/2014/main" id="{9725F815-1ED9-4A90-AE17-90C20570FC0F}"/>
              </a:ext>
            </a:extLst>
          </p:cNvPr>
          <p:cNvSpPr/>
          <p:nvPr/>
        </p:nvSpPr>
        <p:spPr>
          <a:xfrm>
            <a:off x="9048750" y="3064398"/>
            <a:ext cx="494252" cy="494252"/>
          </a:xfrm>
          <a:prstGeom prst="ellipse">
            <a:avLst/>
          </a:prstGeom>
          <a:gradFill>
            <a:gsLst>
              <a:gs pos="3000">
                <a:schemeClr val="accent1"/>
              </a:gs>
              <a:gs pos="100000">
                <a:schemeClr val="accent2"/>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d-ID" dirty="0"/>
          </a:p>
        </p:txBody>
      </p:sp>
      <p:sp>
        <p:nvSpPr>
          <p:cNvPr id="35" name="TextBox 34">
            <a:extLst>
              <a:ext uri="{FF2B5EF4-FFF2-40B4-BE49-F238E27FC236}">
                <a16:creationId xmlns:a16="http://schemas.microsoft.com/office/drawing/2014/main" id="{F73405B6-9821-4B6B-9517-4DF80606EEF5}"/>
              </a:ext>
            </a:extLst>
          </p:cNvPr>
          <p:cNvSpPr txBox="1"/>
          <p:nvPr/>
        </p:nvSpPr>
        <p:spPr>
          <a:xfrm>
            <a:off x="721075" y="903311"/>
            <a:ext cx="4743023" cy="1101840"/>
          </a:xfrm>
          <a:prstGeom prst="rect">
            <a:avLst/>
          </a:prstGeom>
          <a:noFill/>
        </p:spPr>
        <p:txBody>
          <a:bodyPr wrap="square" rtlCol="0">
            <a:spAutoFit/>
          </a:bodyPr>
          <a:lstStyle/>
          <a:p>
            <a:pPr>
              <a:lnSpc>
                <a:spcPct val="80000"/>
              </a:lnSpc>
            </a:pPr>
            <a:r>
              <a:rPr lang="en-US" sz="8000" dirty="0">
                <a:solidFill>
                  <a:schemeClr val="bg2"/>
                </a:solidFill>
                <a:latin typeface="Nexa Bold" panose="02000000000000000000" pitchFamily="50" charset="0"/>
              </a:rPr>
              <a:t>Contact us</a:t>
            </a:r>
          </a:p>
        </p:txBody>
      </p:sp>
      <p:cxnSp>
        <p:nvCxnSpPr>
          <p:cNvPr id="36" name="Straight Connector 35">
            <a:extLst>
              <a:ext uri="{FF2B5EF4-FFF2-40B4-BE49-F238E27FC236}">
                <a16:creationId xmlns:a16="http://schemas.microsoft.com/office/drawing/2014/main" id="{887FF85F-1BAC-4FBB-B5D3-1CA2F932D0FE}"/>
              </a:ext>
            </a:extLst>
          </p:cNvPr>
          <p:cNvCxnSpPr>
            <a:cxnSpLocks/>
          </p:cNvCxnSpPr>
          <p:nvPr/>
        </p:nvCxnSpPr>
        <p:spPr>
          <a:xfrm>
            <a:off x="826722" y="784757"/>
            <a:ext cx="382318"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EAF6A44B-B2AC-4AC4-A3DC-EAF698BF3DC8}"/>
              </a:ext>
            </a:extLst>
          </p:cNvPr>
          <p:cNvSpPr txBox="1"/>
          <p:nvPr/>
        </p:nvSpPr>
        <p:spPr>
          <a:xfrm>
            <a:off x="9505625" y="1640991"/>
            <a:ext cx="2479366" cy="589072"/>
          </a:xfrm>
          <a:prstGeom prst="rect">
            <a:avLst/>
          </a:prstGeom>
          <a:noFill/>
        </p:spPr>
        <p:txBody>
          <a:bodyPr wrap="square" rtlCol="0">
            <a:spAutoFit/>
          </a:bodyPr>
          <a:lstStyle/>
          <a:p>
            <a:pPr>
              <a:lnSpc>
                <a:spcPct val="150000"/>
              </a:lnSpc>
            </a:pPr>
            <a:r>
              <a:rPr lang="en-US" sz="2400" dirty="0">
                <a:solidFill>
                  <a:schemeClr val="accent2">
                    <a:lumMod val="75000"/>
                  </a:schemeClr>
                </a:solidFill>
                <a:latin typeface="Nexa Bold" panose="02000000000000000000" pitchFamily="50" charset="0"/>
              </a:rPr>
              <a:t>Email Address</a:t>
            </a:r>
          </a:p>
        </p:txBody>
      </p:sp>
      <p:sp>
        <p:nvSpPr>
          <p:cNvPr id="49" name="Rectangle 48">
            <a:extLst>
              <a:ext uri="{FF2B5EF4-FFF2-40B4-BE49-F238E27FC236}">
                <a16:creationId xmlns:a16="http://schemas.microsoft.com/office/drawing/2014/main" id="{F6B3DB68-264A-474B-A203-12BCB8AE2F6A}"/>
              </a:ext>
            </a:extLst>
          </p:cNvPr>
          <p:cNvSpPr/>
          <p:nvPr/>
        </p:nvSpPr>
        <p:spPr>
          <a:xfrm>
            <a:off x="9425881" y="2095944"/>
            <a:ext cx="2582978" cy="415819"/>
          </a:xfrm>
          <a:prstGeom prst="rect">
            <a:avLst/>
          </a:prstGeom>
        </p:spPr>
        <p:txBody>
          <a:bodyPr wrap="square">
            <a:spAutoFit/>
          </a:bodyPr>
          <a:lstStyle/>
          <a:p>
            <a:pPr>
              <a:lnSpc>
                <a:spcPct val="150000"/>
              </a:lnSpc>
            </a:pPr>
            <a:r>
              <a:rPr lang="id-ID" sz="1600" dirty="0">
                <a:solidFill>
                  <a:schemeClr val="accent2">
                    <a:lumMod val="75000"/>
                  </a:schemeClr>
                </a:solidFill>
                <a:latin typeface="Segoe UI" panose="020B0502040204020203" pitchFamily="34" charset="0"/>
                <a:cs typeface="Segoe UI" panose="020B0502040204020203" pitchFamily="34" charset="0"/>
              </a:rPr>
              <a:t> netsuite.sales@folio3.com</a:t>
            </a:r>
          </a:p>
        </p:txBody>
      </p:sp>
      <p:sp>
        <p:nvSpPr>
          <p:cNvPr id="51" name="TextBox 50">
            <a:extLst>
              <a:ext uri="{FF2B5EF4-FFF2-40B4-BE49-F238E27FC236}">
                <a16:creationId xmlns:a16="http://schemas.microsoft.com/office/drawing/2014/main" id="{5C1DFA59-9859-413F-8067-93D2DC66F861}"/>
              </a:ext>
            </a:extLst>
          </p:cNvPr>
          <p:cNvSpPr txBox="1"/>
          <p:nvPr/>
        </p:nvSpPr>
        <p:spPr>
          <a:xfrm>
            <a:off x="9551235" y="2886191"/>
            <a:ext cx="2479364" cy="589072"/>
          </a:xfrm>
          <a:prstGeom prst="rect">
            <a:avLst/>
          </a:prstGeom>
          <a:noFill/>
        </p:spPr>
        <p:txBody>
          <a:bodyPr wrap="square" rtlCol="0">
            <a:spAutoFit/>
          </a:bodyPr>
          <a:lstStyle/>
          <a:p>
            <a:pPr>
              <a:lnSpc>
                <a:spcPct val="150000"/>
              </a:lnSpc>
            </a:pPr>
            <a:r>
              <a:rPr lang="en-US" sz="2400" dirty="0">
                <a:solidFill>
                  <a:schemeClr val="accent2">
                    <a:lumMod val="75000"/>
                  </a:schemeClr>
                </a:solidFill>
                <a:latin typeface="Nexa Bold" panose="02000000000000000000" pitchFamily="50" charset="0"/>
              </a:rPr>
              <a:t>Phone Number</a:t>
            </a:r>
          </a:p>
        </p:txBody>
      </p:sp>
      <p:sp>
        <p:nvSpPr>
          <p:cNvPr id="52" name="Rectangle 51">
            <a:extLst>
              <a:ext uri="{FF2B5EF4-FFF2-40B4-BE49-F238E27FC236}">
                <a16:creationId xmlns:a16="http://schemas.microsoft.com/office/drawing/2014/main" id="{BB2EA49D-EF39-4210-9409-B85974DE472E}"/>
              </a:ext>
            </a:extLst>
          </p:cNvPr>
          <p:cNvSpPr/>
          <p:nvPr/>
        </p:nvSpPr>
        <p:spPr>
          <a:xfrm>
            <a:off x="9505625" y="3382736"/>
            <a:ext cx="1862182" cy="415819"/>
          </a:xfrm>
          <a:prstGeom prst="rect">
            <a:avLst/>
          </a:prstGeom>
        </p:spPr>
        <p:txBody>
          <a:bodyPr wrap="square">
            <a:spAutoFit/>
          </a:bodyPr>
          <a:lstStyle/>
          <a:p>
            <a:pPr>
              <a:lnSpc>
                <a:spcPct val="150000"/>
              </a:lnSpc>
            </a:pPr>
            <a:r>
              <a:rPr lang="id-ID" sz="1600" dirty="0">
                <a:solidFill>
                  <a:schemeClr val="accent2">
                    <a:lumMod val="75000"/>
                  </a:schemeClr>
                </a:solidFill>
                <a:latin typeface="Segoe UI" panose="020B0502040204020203" pitchFamily="34" charset="0"/>
                <a:cs typeface="Segoe UI" panose="020B0502040204020203" pitchFamily="34" charset="0"/>
              </a:rPr>
              <a:t>+1 (408) 365-4638</a:t>
            </a:r>
          </a:p>
        </p:txBody>
      </p:sp>
      <p:sp>
        <p:nvSpPr>
          <p:cNvPr id="54" name="TextBox 53">
            <a:extLst>
              <a:ext uri="{FF2B5EF4-FFF2-40B4-BE49-F238E27FC236}">
                <a16:creationId xmlns:a16="http://schemas.microsoft.com/office/drawing/2014/main" id="{EFE4F6C2-C93B-43B7-B176-032A7394F30B}"/>
              </a:ext>
            </a:extLst>
          </p:cNvPr>
          <p:cNvSpPr txBox="1"/>
          <p:nvPr/>
        </p:nvSpPr>
        <p:spPr>
          <a:xfrm>
            <a:off x="9551235" y="4080456"/>
            <a:ext cx="2348031" cy="589072"/>
          </a:xfrm>
          <a:prstGeom prst="rect">
            <a:avLst/>
          </a:prstGeom>
          <a:noFill/>
        </p:spPr>
        <p:txBody>
          <a:bodyPr wrap="square" rtlCol="0">
            <a:spAutoFit/>
          </a:bodyPr>
          <a:lstStyle/>
          <a:p>
            <a:pPr>
              <a:lnSpc>
                <a:spcPct val="150000"/>
              </a:lnSpc>
            </a:pPr>
            <a:r>
              <a:rPr lang="en-US" sz="2400" dirty="0">
                <a:solidFill>
                  <a:schemeClr val="accent2">
                    <a:lumMod val="75000"/>
                  </a:schemeClr>
                </a:solidFill>
                <a:latin typeface="Nexa Bold" panose="02000000000000000000" pitchFamily="50" charset="0"/>
              </a:rPr>
              <a:t>Website Address</a:t>
            </a:r>
          </a:p>
        </p:txBody>
      </p:sp>
      <p:sp>
        <p:nvSpPr>
          <p:cNvPr id="55" name="Rectangle 54">
            <a:extLst>
              <a:ext uri="{FF2B5EF4-FFF2-40B4-BE49-F238E27FC236}">
                <a16:creationId xmlns:a16="http://schemas.microsoft.com/office/drawing/2014/main" id="{CC484B12-A3EE-4BFC-B6E2-300CA7432FF2}"/>
              </a:ext>
            </a:extLst>
          </p:cNvPr>
          <p:cNvSpPr/>
          <p:nvPr/>
        </p:nvSpPr>
        <p:spPr>
          <a:xfrm>
            <a:off x="9505625" y="4524746"/>
            <a:ext cx="2348031" cy="415819"/>
          </a:xfrm>
          <a:prstGeom prst="rect">
            <a:avLst/>
          </a:prstGeom>
        </p:spPr>
        <p:txBody>
          <a:bodyPr wrap="square">
            <a:spAutoFit/>
          </a:bodyPr>
          <a:lstStyle/>
          <a:p>
            <a:pPr>
              <a:lnSpc>
                <a:spcPct val="150000"/>
              </a:lnSpc>
            </a:pPr>
            <a:r>
              <a:rPr lang="id-ID" sz="1600" dirty="0">
                <a:solidFill>
                  <a:schemeClr val="accent2">
                    <a:lumMod val="75000"/>
                  </a:schemeClr>
                </a:solidFill>
                <a:latin typeface="Segoe UI" panose="020B0502040204020203" pitchFamily="34" charset="0"/>
                <a:cs typeface="Segoe UI" panose="020B0502040204020203" pitchFamily="34" charset="0"/>
              </a:rPr>
              <a:t> Netsuite.folio3.com</a:t>
            </a:r>
          </a:p>
        </p:txBody>
      </p:sp>
      <p:pic>
        <p:nvPicPr>
          <p:cNvPr id="11" name="Picture 10" descr="Logo, company name&#10;&#10;Description automatically generated">
            <a:extLst>
              <a:ext uri="{FF2B5EF4-FFF2-40B4-BE49-F238E27FC236}">
                <a16:creationId xmlns:a16="http://schemas.microsoft.com/office/drawing/2014/main" id="{54170300-8C30-F1CF-95D3-4F28C14BC87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1944" b="31319"/>
          <a:stretch/>
        </p:blipFill>
        <p:spPr bwMode="auto">
          <a:xfrm>
            <a:off x="721075" y="5841942"/>
            <a:ext cx="1261714" cy="4626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9939405"/>
      </p:ext>
    </p:extLst>
  </p:cSld>
  <p:clrMapOvr>
    <a:masterClrMapping/>
  </p:clrMapOvr>
  <p:transition spd="slow">
    <p:wipe/>
  </p:transition>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412B0490-A1FD-5E6F-9C22-03DFA08C585F}"/>
              </a:ext>
            </a:extLst>
          </p:cNvPr>
          <p:cNvGrpSpPr/>
          <p:nvPr/>
        </p:nvGrpSpPr>
        <p:grpSpPr>
          <a:xfrm>
            <a:off x="2844164" y="954405"/>
            <a:ext cx="6503671" cy="4949189"/>
            <a:chOff x="4343398" y="762900"/>
            <a:chExt cx="6503671" cy="4949189"/>
          </a:xfrm>
        </p:grpSpPr>
        <p:sp>
          <p:nvSpPr>
            <p:cNvPr id="13" name="Freeform 5">
              <a:extLst>
                <a:ext uri="{FF2B5EF4-FFF2-40B4-BE49-F238E27FC236}">
                  <a16:creationId xmlns:a16="http://schemas.microsoft.com/office/drawing/2014/main" id="{B569A04A-02F4-41C7-A703-77182EEAD84E}"/>
                </a:ext>
              </a:extLst>
            </p:cNvPr>
            <p:cNvSpPr>
              <a:spLocks/>
            </p:cNvSpPr>
            <p:nvPr/>
          </p:nvSpPr>
          <p:spPr bwMode="auto">
            <a:xfrm flipH="1">
              <a:off x="4343398" y="762900"/>
              <a:ext cx="6503671" cy="4949189"/>
            </a:xfrm>
            <a:custGeom>
              <a:avLst/>
              <a:gdLst>
                <a:gd name="T0" fmla="*/ 252 w 3308"/>
                <a:gd name="T1" fmla="*/ 70 h 2016"/>
                <a:gd name="T2" fmla="*/ 8 w 3308"/>
                <a:gd name="T3" fmla="*/ 1958 h 2016"/>
                <a:gd name="T4" fmla="*/ 56 w 3308"/>
                <a:gd name="T5" fmla="*/ 2014 h 2016"/>
                <a:gd name="T6" fmla="*/ 3252 w 3308"/>
                <a:gd name="T7" fmla="*/ 1792 h 2016"/>
                <a:gd name="T8" fmla="*/ 3300 w 3308"/>
                <a:gd name="T9" fmla="*/ 1714 h 2016"/>
                <a:gd name="T10" fmla="*/ 3132 w 3308"/>
                <a:gd name="T11" fmla="*/ 372 h 2016"/>
                <a:gd name="T12" fmla="*/ 3044 w 3308"/>
                <a:gd name="T13" fmla="*/ 298 h 2016"/>
                <a:gd name="T14" fmla="*/ 350 w 3308"/>
                <a:gd name="T15" fmla="*/ 14 h 2016"/>
                <a:gd name="T16" fmla="*/ 252 w 3308"/>
                <a:gd name="T17" fmla="*/ 70 h 2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08" h="2016">
                  <a:moveTo>
                    <a:pt x="252" y="70"/>
                  </a:moveTo>
                  <a:cubicBezTo>
                    <a:pt x="8" y="1958"/>
                    <a:pt x="8" y="1958"/>
                    <a:pt x="8" y="1958"/>
                  </a:cubicBezTo>
                  <a:cubicBezTo>
                    <a:pt x="8" y="1958"/>
                    <a:pt x="0" y="2016"/>
                    <a:pt x="56" y="2014"/>
                  </a:cubicBezTo>
                  <a:cubicBezTo>
                    <a:pt x="112" y="2012"/>
                    <a:pt x="3252" y="1792"/>
                    <a:pt x="3252" y="1792"/>
                  </a:cubicBezTo>
                  <a:cubicBezTo>
                    <a:pt x="3252" y="1792"/>
                    <a:pt x="3308" y="1780"/>
                    <a:pt x="3300" y="1714"/>
                  </a:cubicBezTo>
                  <a:cubicBezTo>
                    <a:pt x="3292" y="1648"/>
                    <a:pt x="3132" y="372"/>
                    <a:pt x="3132" y="372"/>
                  </a:cubicBezTo>
                  <a:cubicBezTo>
                    <a:pt x="3132" y="372"/>
                    <a:pt x="3128" y="310"/>
                    <a:pt x="3044" y="298"/>
                  </a:cubicBezTo>
                  <a:cubicBezTo>
                    <a:pt x="2960" y="286"/>
                    <a:pt x="350" y="14"/>
                    <a:pt x="350" y="14"/>
                  </a:cubicBezTo>
                  <a:cubicBezTo>
                    <a:pt x="350" y="14"/>
                    <a:pt x="268" y="0"/>
                    <a:pt x="252" y="70"/>
                  </a:cubicBezTo>
                  <a:close/>
                </a:path>
              </a:pathLst>
            </a:custGeom>
            <a:gradFill>
              <a:gsLst>
                <a:gs pos="0">
                  <a:schemeClr val="accent1"/>
                </a:gs>
                <a:gs pos="100000">
                  <a:schemeClr val="accent2"/>
                </a:gs>
              </a:gsLst>
              <a:lin ang="2700000" scaled="1"/>
            </a:gradFill>
            <a:ln w="9525">
              <a:noFill/>
              <a:round/>
              <a:headEnd/>
              <a:tailEnd/>
            </a:ln>
            <a:effectLst>
              <a:outerShdw blurRad="1130300" dist="965200" dir="5400000" sx="81000" sy="81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15" name="TextBox 14">
              <a:extLst>
                <a:ext uri="{FF2B5EF4-FFF2-40B4-BE49-F238E27FC236}">
                  <a16:creationId xmlns:a16="http://schemas.microsoft.com/office/drawing/2014/main" id="{982CBF6B-332E-4F6C-B5D2-B0046C0DB87F}"/>
                </a:ext>
              </a:extLst>
            </p:cNvPr>
            <p:cNvSpPr txBox="1"/>
            <p:nvPr/>
          </p:nvSpPr>
          <p:spPr>
            <a:xfrm>
              <a:off x="4847304" y="1421614"/>
              <a:ext cx="5291106" cy="3631763"/>
            </a:xfrm>
            <a:prstGeom prst="rect">
              <a:avLst/>
            </a:prstGeom>
            <a:noFill/>
          </p:spPr>
          <p:txBody>
            <a:bodyPr wrap="square" rtlCol="0" anchor="ctr">
              <a:spAutoFit/>
            </a:bodyPr>
            <a:lstStyle/>
            <a:p>
              <a:pPr algn="ctr"/>
              <a:r>
                <a:rPr lang="en-US" sz="11500" dirty="0">
                  <a:solidFill>
                    <a:schemeClr val="bg1"/>
                  </a:solidFill>
                  <a:latin typeface="Nexa Bold" panose="02000000000000000000" pitchFamily="50" charset="0"/>
                </a:rPr>
                <a:t>Thank you</a:t>
              </a:r>
            </a:p>
          </p:txBody>
        </p:sp>
      </p:grpSp>
      <p:pic>
        <p:nvPicPr>
          <p:cNvPr id="2" name="Picture 2" descr="Logo, company name&#10;&#10;Description automatically generated">
            <a:extLst>
              <a:ext uri="{FF2B5EF4-FFF2-40B4-BE49-F238E27FC236}">
                <a16:creationId xmlns:a16="http://schemas.microsoft.com/office/drawing/2014/main" id="{4F1A2509-6166-8CF2-D73A-BB130E967142}"/>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34493" b="32820"/>
          <a:stretch/>
        </p:blipFill>
        <p:spPr bwMode="auto">
          <a:xfrm>
            <a:off x="564993" y="5910146"/>
            <a:ext cx="1319593" cy="429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94815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p:cSld>
    <p:bg>
      <p:bgPr>
        <a:gradFill>
          <a:gsLst>
            <a:gs pos="84000">
              <a:schemeClr val="bg2">
                <a:alpha val="54000"/>
                <a:lumMod val="96000"/>
              </a:schemeClr>
            </a:gs>
            <a:gs pos="54000">
              <a:schemeClr val="accent1"/>
            </a:gs>
            <a:gs pos="55000">
              <a:schemeClr val="bg2">
                <a:alpha val="54000"/>
                <a:lumMod val="96000"/>
              </a:schemeClr>
            </a:gs>
          </a:gsLst>
          <a:lin ang="2700000" scaled="1"/>
        </a:gra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3B6DEAA-228B-4221-9DE6-B2215754AC7B}"/>
              </a:ext>
            </a:extLst>
          </p:cNvPr>
          <p:cNvSpPr txBox="1"/>
          <p:nvPr/>
        </p:nvSpPr>
        <p:spPr>
          <a:xfrm>
            <a:off x="690821" y="830217"/>
            <a:ext cx="4252283" cy="690638"/>
          </a:xfrm>
          <a:prstGeom prst="rect">
            <a:avLst/>
          </a:prstGeom>
          <a:noFill/>
        </p:spPr>
        <p:txBody>
          <a:bodyPr wrap="square" rtlCol="0">
            <a:spAutoFit/>
          </a:bodyPr>
          <a:lstStyle/>
          <a:p>
            <a:pPr>
              <a:lnSpc>
                <a:spcPct val="80000"/>
              </a:lnSpc>
            </a:pPr>
            <a:r>
              <a:rPr lang="en-US" sz="2400" dirty="0">
                <a:solidFill>
                  <a:schemeClr val="bg1"/>
                </a:solidFill>
                <a:latin typeface="Nexa Bold" panose="02000000000000000000" pitchFamily="50" charset="0"/>
              </a:rPr>
              <a:t>How To Enable Non-G/L Changes To Closed Periods</a:t>
            </a:r>
          </a:p>
        </p:txBody>
      </p:sp>
      <p:sp>
        <p:nvSpPr>
          <p:cNvPr id="6" name="Rectangle 5">
            <a:extLst>
              <a:ext uri="{FF2B5EF4-FFF2-40B4-BE49-F238E27FC236}">
                <a16:creationId xmlns:a16="http://schemas.microsoft.com/office/drawing/2014/main" id="{46AF86D2-933C-44CC-9420-1E8BB40FB9F0}"/>
              </a:ext>
            </a:extLst>
          </p:cNvPr>
          <p:cNvSpPr/>
          <p:nvPr/>
        </p:nvSpPr>
        <p:spPr>
          <a:xfrm>
            <a:off x="690821" y="1520855"/>
            <a:ext cx="4137657" cy="1463349"/>
          </a:xfrm>
          <a:prstGeom prst="rect">
            <a:avLst/>
          </a:prstGeom>
        </p:spPr>
        <p:txBody>
          <a:bodyPr wrap="square">
            <a:spAutoFit/>
          </a:bodyPr>
          <a:lstStyle/>
          <a:p>
            <a:pPr>
              <a:lnSpc>
                <a:spcPct val="130000"/>
              </a:lnSpc>
            </a:pPr>
            <a:r>
              <a:rPr lang="en-US" sz="1400" dirty="0">
                <a:solidFill>
                  <a:schemeClr val="bg1"/>
                </a:solidFill>
                <a:latin typeface="Segoe UI" panose="020B0502040204020203" pitchFamily="34" charset="0"/>
                <a:cs typeface="Segoe UI" panose="020B0502040204020203" pitchFamily="34" charset="0"/>
              </a:rPr>
              <a:t>You might want to change a PO number or add a memo without crediting and reissuing the invoices. Furthermore, this setting is necessary for some ISV solutions to sync their data with locked and closed periods.</a:t>
            </a:r>
          </a:p>
        </p:txBody>
      </p:sp>
      <p:sp>
        <p:nvSpPr>
          <p:cNvPr id="2" name="TextBox 1">
            <a:extLst>
              <a:ext uri="{FF2B5EF4-FFF2-40B4-BE49-F238E27FC236}">
                <a16:creationId xmlns:a16="http://schemas.microsoft.com/office/drawing/2014/main" id="{91F2659A-1ED6-8061-B291-DDC4F0984E5E}"/>
              </a:ext>
            </a:extLst>
          </p:cNvPr>
          <p:cNvSpPr txBox="1"/>
          <p:nvPr/>
        </p:nvSpPr>
        <p:spPr>
          <a:xfrm>
            <a:off x="6136335" y="3837328"/>
            <a:ext cx="5234194" cy="690638"/>
          </a:xfrm>
          <a:prstGeom prst="rect">
            <a:avLst/>
          </a:prstGeom>
          <a:noFill/>
        </p:spPr>
        <p:txBody>
          <a:bodyPr wrap="square" rtlCol="0">
            <a:spAutoFit/>
          </a:bodyPr>
          <a:lstStyle/>
          <a:p>
            <a:pPr algn="r">
              <a:lnSpc>
                <a:spcPct val="80000"/>
              </a:lnSpc>
            </a:pPr>
            <a:r>
              <a:rPr lang="en-US" sz="2400" dirty="0">
                <a:solidFill>
                  <a:schemeClr val="accent1"/>
                </a:solidFill>
                <a:latin typeface="Nexa Bold" panose="02000000000000000000" pitchFamily="50" charset="0"/>
              </a:rPr>
              <a:t>How to Enable the Updated NetSuite Bank Reconciliation Process</a:t>
            </a:r>
          </a:p>
        </p:txBody>
      </p:sp>
      <p:sp>
        <p:nvSpPr>
          <p:cNvPr id="4" name="Rectangle 3">
            <a:extLst>
              <a:ext uri="{FF2B5EF4-FFF2-40B4-BE49-F238E27FC236}">
                <a16:creationId xmlns:a16="http://schemas.microsoft.com/office/drawing/2014/main" id="{CD36F0E8-D05D-3451-59E9-104E1950B05A}"/>
              </a:ext>
            </a:extLst>
          </p:cNvPr>
          <p:cNvSpPr/>
          <p:nvPr/>
        </p:nvSpPr>
        <p:spPr>
          <a:xfrm>
            <a:off x="6757639" y="4527966"/>
            <a:ext cx="4612890" cy="2023503"/>
          </a:xfrm>
          <a:prstGeom prst="rect">
            <a:avLst/>
          </a:prstGeom>
        </p:spPr>
        <p:txBody>
          <a:bodyPr wrap="square">
            <a:spAutoFit/>
          </a:bodyPr>
          <a:lstStyle/>
          <a:p>
            <a:pPr algn="r">
              <a:lnSpc>
                <a:spcPct val="130000"/>
              </a:lnSpc>
            </a:pPr>
            <a:r>
              <a:rPr lang="en-US" sz="1400" dirty="0">
                <a:solidFill>
                  <a:schemeClr val="accent1"/>
                </a:solidFill>
                <a:latin typeface="Segoe UI" panose="020B0502040204020203" pitchFamily="34" charset="0"/>
                <a:cs typeface="Segoe UI" panose="020B0502040204020203" pitchFamily="34" charset="0"/>
              </a:rPr>
              <a:t>It can be challenging to streamline your bank reconciliation procedure, which is where NetSuite comes in. You can monitor and manage all your bank accounts with NetSuite's comprehensive platform from a single location. NetSuite is a perfect option for busy executives and professionals because it is user-friendly and straightforward.</a:t>
            </a:r>
          </a:p>
        </p:txBody>
      </p:sp>
      <p:pic>
        <p:nvPicPr>
          <p:cNvPr id="3" name="Picture 2" descr="Logo, company name&#10;&#10;Description automatically generated">
            <a:extLst>
              <a:ext uri="{FF2B5EF4-FFF2-40B4-BE49-F238E27FC236}">
                <a16:creationId xmlns:a16="http://schemas.microsoft.com/office/drawing/2014/main" id="{2B2DF010-9423-97C8-DED2-A26168F6EAC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1944" b="31319"/>
          <a:stretch/>
        </p:blipFill>
        <p:spPr bwMode="auto">
          <a:xfrm>
            <a:off x="9800295" y="598916"/>
            <a:ext cx="1261714" cy="4626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0761729"/>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250"/>
                                        <p:tgtEl>
                                          <p:spTgt spid="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linds(horizontal)">
                                      <p:cBhvr>
                                        <p:cTn id="10" dur="250"/>
                                        <p:tgtEl>
                                          <p:spTgt spid="2"/>
                                        </p:tgtEl>
                                      </p:cBhvr>
                                    </p:animEffect>
                                  </p:childTnLst>
                                </p:cTn>
                              </p:par>
                            </p:childTnLst>
                          </p:cTn>
                        </p:par>
                        <p:par>
                          <p:cTn id="11" fill="hold">
                            <p:stCondLst>
                              <p:cond delay="250"/>
                            </p:stCondLst>
                            <p:childTnLst>
                              <p:par>
                                <p:cTn id="12" presetID="16" presetClass="entr" presetSubtype="21"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250"/>
                                        <p:tgtEl>
                                          <p:spTgt spid="6"/>
                                        </p:tgtEl>
                                      </p:cBhvr>
                                    </p:animEffect>
                                  </p:childTnLst>
                                </p:cTn>
                              </p:par>
                            </p:childTnLst>
                          </p:cTn>
                        </p:par>
                        <p:par>
                          <p:cTn id="15" fill="hold">
                            <p:stCondLst>
                              <p:cond delay="500"/>
                            </p:stCondLst>
                            <p:childTnLst>
                              <p:par>
                                <p:cTn id="16" presetID="16" presetClass="entr" presetSubtype="21"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2"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gradFill>
          <a:gsLst>
            <a:gs pos="4000">
              <a:schemeClr val="accent1"/>
            </a:gs>
            <a:gs pos="100000">
              <a:schemeClr val="accent2"/>
            </a:gs>
          </a:gsLst>
          <a:lin ang="2700000" scaled="1"/>
        </a:gra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3B6DEAA-228B-4221-9DE6-B2215754AC7B}"/>
              </a:ext>
            </a:extLst>
          </p:cNvPr>
          <p:cNvSpPr txBox="1"/>
          <p:nvPr/>
        </p:nvSpPr>
        <p:spPr>
          <a:xfrm>
            <a:off x="690821" y="1343172"/>
            <a:ext cx="4895940" cy="690638"/>
          </a:xfrm>
          <a:prstGeom prst="rect">
            <a:avLst/>
          </a:prstGeom>
          <a:noFill/>
        </p:spPr>
        <p:txBody>
          <a:bodyPr wrap="square" rtlCol="0">
            <a:spAutoFit/>
          </a:bodyPr>
          <a:lstStyle/>
          <a:p>
            <a:pPr>
              <a:lnSpc>
                <a:spcPct val="80000"/>
              </a:lnSpc>
            </a:pPr>
            <a:r>
              <a:rPr lang="en-US" sz="2400" dirty="0">
                <a:solidFill>
                  <a:schemeClr val="bg1"/>
                </a:solidFill>
                <a:latin typeface="Nexa Bold" panose="02000000000000000000" pitchFamily="50" charset="0"/>
              </a:rPr>
              <a:t>Automated Order-to-Delivery Cycle with NetSuite</a:t>
            </a:r>
          </a:p>
        </p:txBody>
      </p:sp>
      <p:sp>
        <p:nvSpPr>
          <p:cNvPr id="6" name="Rectangle 5">
            <a:extLst>
              <a:ext uri="{FF2B5EF4-FFF2-40B4-BE49-F238E27FC236}">
                <a16:creationId xmlns:a16="http://schemas.microsoft.com/office/drawing/2014/main" id="{46AF86D2-933C-44CC-9420-1E8BB40FB9F0}"/>
              </a:ext>
            </a:extLst>
          </p:cNvPr>
          <p:cNvSpPr/>
          <p:nvPr/>
        </p:nvSpPr>
        <p:spPr>
          <a:xfrm>
            <a:off x="690821" y="2033810"/>
            <a:ext cx="5018603" cy="2023503"/>
          </a:xfrm>
          <a:prstGeom prst="rect">
            <a:avLst/>
          </a:prstGeom>
        </p:spPr>
        <p:txBody>
          <a:bodyPr wrap="square">
            <a:spAutoFit/>
          </a:bodyPr>
          <a:lstStyle/>
          <a:p>
            <a:pPr>
              <a:lnSpc>
                <a:spcPct val="130000"/>
              </a:lnSpc>
            </a:pPr>
            <a:r>
              <a:rPr lang="en-US" sz="1400" dirty="0">
                <a:solidFill>
                  <a:schemeClr val="bg1"/>
                </a:solidFill>
                <a:latin typeface="Segoe UI" panose="020B0502040204020203" pitchFamily="34" charset="0"/>
                <a:cs typeface="Segoe UI" panose="020B0502040204020203" pitchFamily="34" charset="0"/>
              </a:rPr>
              <a:t>Your order-to-delivery process may function more efficiently and effectively than ever with the correct automation. From order entry to shipping and tracking, NetSuite provides a wide range of automation capabilities that can help optimize your order processing. You can save time and money while enhancing the efficiency of your order-to-delivery process by automating it.</a:t>
            </a:r>
          </a:p>
        </p:txBody>
      </p:sp>
      <p:pic>
        <p:nvPicPr>
          <p:cNvPr id="3" name="Picture 2" descr="Logo, company name&#10;&#10;Description automatically generated">
            <a:extLst>
              <a:ext uri="{FF2B5EF4-FFF2-40B4-BE49-F238E27FC236}">
                <a16:creationId xmlns:a16="http://schemas.microsoft.com/office/drawing/2014/main" id="{603F4AEE-28DB-DFC4-FA00-F1D70D2F909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1944" b="31319"/>
          <a:stretch/>
        </p:blipFill>
        <p:spPr bwMode="auto">
          <a:xfrm>
            <a:off x="690821" y="5881345"/>
            <a:ext cx="1261714" cy="4626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4693045"/>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50"/>
                                        <p:tgtEl>
                                          <p:spTgt spid="5"/>
                                        </p:tgtEl>
                                      </p:cBhvr>
                                    </p:animEffect>
                                  </p:childTnLst>
                                </p:cTn>
                              </p:par>
                            </p:childTnLst>
                          </p:cTn>
                        </p:par>
                        <p:par>
                          <p:cTn id="8" fill="hold">
                            <p:stCondLst>
                              <p:cond delay="250"/>
                            </p:stCondLst>
                            <p:childTnLst>
                              <p:par>
                                <p:cTn id="9" presetID="1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250"/>
                                        <p:tgtEl>
                                          <p:spTgt spid="6"/>
                                        </p:tgtEl>
                                        <p:attrNameLst>
                                          <p:attrName>ppt_x</p:attrName>
                                        </p:attrNameLst>
                                      </p:cBhvr>
                                      <p:tavLst>
                                        <p:tav tm="0">
                                          <p:val>
                                            <p:strVal val="#ppt_x-#ppt_w*1.125000"/>
                                          </p:val>
                                        </p:tav>
                                        <p:tav tm="100000">
                                          <p:val>
                                            <p:strVal val="#ppt_x"/>
                                          </p:val>
                                        </p:tav>
                                      </p:tavLst>
                                    </p:anim>
                                    <p:animEffect transition="in" filter="wipe(right)">
                                      <p:cBhvr>
                                        <p:cTn id="12" dur="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60000"/>
                <a:lumOff val="40000"/>
              </a:schemeClr>
            </a:gs>
            <a:gs pos="93000">
              <a:schemeClr val="accent1">
                <a:lumMod val="89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3B6DEAA-228B-4221-9DE6-B2215754AC7B}"/>
              </a:ext>
            </a:extLst>
          </p:cNvPr>
          <p:cNvSpPr txBox="1"/>
          <p:nvPr/>
        </p:nvSpPr>
        <p:spPr>
          <a:xfrm>
            <a:off x="690821" y="1005996"/>
            <a:ext cx="4627136" cy="395173"/>
          </a:xfrm>
          <a:prstGeom prst="rect">
            <a:avLst/>
          </a:prstGeom>
          <a:noFill/>
        </p:spPr>
        <p:txBody>
          <a:bodyPr wrap="square" rtlCol="0">
            <a:spAutoFit/>
          </a:bodyPr>
          <a:lstStyle/>
          <a:p>
            <a:pPr>
              <a:lnSpc>
                <a:spcPct val="80000"/>
              </a:lnSpc>
            </a:pPr>
            <a:r>
              <a:rPr lang="en-US" sz="2400" dirty="0">
                <a:solidFill>
                  <a:schemeClr val="bg1"/>
                </a:solidFill>
                <a:latin typeface="Nexa Bold" panose="02000000000000000000" pitchFamily="50" charset="0"/>
              </a:rPr>
              <a:t>Renaming Records in NetSuite</a:t>
            </a:r>
          </a:p>
        </p:txBody>
      </p:sp>
      <p:sp>
        <p:nvSpPr>
          <p:cNvPr id="6" name="Rectangle 5">
            <a:extLst>
              <a:ext uri="{FF2B5EF4-FFF2-40B4-BE49-F238E27FC236}">
                <a16:creationId xmlns:a16="http://schemas.microsoft.com/office/drawing/2014/main" id="{46AF86D2-933C-44CC-9420-1E8BB40FB9F0}"/>
              </a:ext>
            </a:extLst>
          </p:cNvPr>
          <p:cNvSpPr/>
          <p:nvPr/>
        </p:nvSpPr>
        <p:spPr>
          <a:xfrm>
            <a:off x="690822" y="1484761"/>
            <a:ext cx="4627136" cy="1463349"/>
          </a:xfrm>
          <a:prstGeom prst="rect">
            <a:avLst/>
          </a:prstGeom>
        </p:spPr>
        <p:txBody>
          <a:bodyPr wrap="square">
            <a:spAutoFit/>
          </a:bodyPr>
          <a:lstStyle/>
          <a:p>
            <a:pPr>
              <a:lnSpc>
                <a:spcPct val="130000"/>
              </a:lnSpc>
            </a:pPr>
            <a:r>
              <a:rPr lang="en-US" sz="1400" dirty="0">
                <a:solidFill>
                  <a:schemeClr val="bg1"/>
                </a:solidFill>
                <a:latin typeface="Segoe UI" panose="020B0502040204020203" pitchFamily="34" charset="0"/>
                <a:cs typeface="Segoe UI" panose="020B0502040204020203" pitchFamily="34" charset="0"/>
              </a:rPr>
              <a:t>One of NetSuite's cloud-based ERP software's most crucial features is the ability to make changes quickly. Analyze record renaming in NetSuite to change your data and transaction names from NetSuite's standard nomenclature to ones that fit your company's language.</a:t>
            </a:r>
          </a:p>
        </p:txBody>
      </p:sp>
      <p:sp>
        <p:nvSpPr>
          <p:cNvPr id="2" name="TextBox 1">
            <a:extLst>
              <a:ext uri="{FF2B5EF4-FFF2-40B4-BE49-F238E27FC236}">
                <a16:creationId xmlns:a16="http://schemas.microsoft.com/office/drawing/2014/main" id="{91F2659A-1ED6-8061-B291-DDC4F0984E5E}"/>
              </a:ext>
            </a:extLst>
          </p:cNvPr>
          <p:cNvSpPr txBox="1"/>
          <p:nvPr/>
        </p:nvSpPr>
        <p:spPr>
          <a:xfrm>
            <a:off x="6388768" y="3245815"/>
            <a:ext cx="5112409" cy="690638"/>
          </a:xfrm>
          <a:prstGeom prst="rect">
            <a:avLst/>
          </a:prstGeom>
          <a:noFill/>
        </p:spPr>
        <p:txBody>
          <a:bodyPr wrap="square" rtlCol="0">
            <a:spAutoFit/>
          </a:bodyPr>
          <a:lstStyle/>
          <a:p>
            <a:pPr algn="r">
              <a:lnSpc>
                <a:spcPct val="80000"/>
              </a:lnSpc>
            </a:pPr>
            <a:r>
              <a:rPr lang="en-US" sz="2400" dirty="0">
                <a:solidFill>
                  <a:schemeClr val="bg1"/>
                </a:solidFill>
                <a:latin typeface="Nexa Bold" panose="02000000000000000000" pitchFamily="50" charset="0"/>
              </a:rPr>
              <a:t>Saved Searches: Powerful and Underutilized</a:t>
            </a:r>
          </a:p>
        </p:txBody>
      </p:sp>
      <p:sp>
        <p:nvSpPr>
          <p:cNvPr id="4" name="Rectangle 3">
            <a:extLst>
              <a:ext uri="{FF2B5EF4-FFF2-40B4-BE49-F238E27FC236}">
                <a16:creationId xmlns:a16="http://schemas.microsoft.com/office/drawing/2014/main" id="{CD36F0E8-D05D-3451-59E9-104E1950B05A}"/>
              </a:ext>
            </a:extLst>
          </p:cNvPr>
          <p:cNvSpPr/>
          <p:nvPr/>
        </p:nvSpPr>
        <p:spPr>
          <a:xfrm>
            <a:off x="6388768" y="3936453"/>
            <a:ext cx="5112410" cy="1743426"/>
          </a:xfrm>
          <a:prstGeom prst="rect">
            <a:avLst/>
          </a:prstGeom>
        </p:spPr>
        <p:txBody>
          <a:bodyPr wrap="square">
            <a:spAutoFit/>
          </a:bodyPr>
          <a:lstStyle/>
          <a:p>
            <a:pPr algn="r">
              <a:lnSpc>
                <a:spcPct val="130000"/>
              </a:lnSpc>
            </a:pPr>
            <a:r>
              <a:rPr lang="en-US" sz="1400" dirty="0">
                <a:solidFill>
                  <a:schemeClr val="bg1"/>
                </a:solidFill>
                <a:latin typeface="Segoe UI" panose="020B0502040204020203" pitchFamily="34" charset="0"/>
                <a:cs typeface="Segoe UI" panose="020B0502040204020203" pitchFamily="34" charset="0"/>
              </a:rPr>
              <a:t>Any NetSuite account must include saved searches. Using any device, you may quickly and effortlessly access your data and business processes. NetSuite stores your searches, so you don't have to repeat them whenever you run a report from a primary preceding assignment or are working on a paper from home and need to refer to your work from the office.</a:t>
            </a:r>
          </a:p>
        </p:txBody>
      </p:sp>
      <p:pic>
        <p:nvPicPr>
          <p:cNvPr id="3" name="Picture 2" descr="Logo, company name&#10;&#10;Description automatically generated">
            <a:extLst>
              <a:ext uri="{FF2B5EF4-FFF2-40B4-BE49-F238E27FC236}">
                <a16:creationId xmlns:a16="http://schemas.microsoft.com/office/drawing/2014/main" id="{0A8C647F-A63E-2126-BF5A-AC991D16765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1944" b="31319"/>
          <a:stretch/>
        </p:blipFill>
        <p:spPr bwMode="auto">
          <a:xfrm>
            <a:off x="690821" y="5777430"/>
            <a:ext cx="1261714" cy="4626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0077123"/>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250"/>
                                        <p:tgtEl>
                                          <p:spTgt spid="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linds(horizontal)">
                                      <p:cBhvr>
                                        <p:cTn id="10" dur="250"/>
                                        <p:tgtEl>
                                          <p:spTgt spid="2"/>
                                        </p:tgtEl>
                                      </p:cBhvr>
                                    </p:animEffect>
                                  </p:childTnLst>
                                </p:cTn>
                              </p:par>
                            </p:childTnLst>
                          </p:cTn>
                        </p:par>
                        <p:par>
                          <p:cTn id="11" fill="hold">
                            <p:stCondLst>
                              <p:cond delay="250"/>
                            </p:stCondLst>
                            <p:childTnLst>
                              <p:par>
                                <p:cTn id="12" presetID="16" presetClass="entr" presetSubtype="21"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250"/>
                                        <p:tgtEl>
                                          <p:spTgt spid="6"/>
                                        </p:tgtEl>
                                      </p:cBhvr>
                                    </p:animEffect>
                                  </p:childTnLst>
                                </p:cTn>
                              </p:par>
                            </p:childTnLst>
                          </p:cTn>
                        </p:par>
                        <p:par>
                          <p:cTn id="15" fill="hold">
                            <p:stCondLst>
                              <p:cond delay="500"/>
                            </p:stCondLst>
                            <p:childTnLst>
                              <p:par>
                                <p:cTn id="16" presetID="16" presetClass="entr" presetSubtype="21"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2"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3B6DEAA-228B-4221-9DE6-B2215754AC7B}"/>
              </a:ext>
            </a:extLst>
          </p:cNvPr>
          <p:cNvSpPr txBox="1"/>
          <p:nvPr/>
        </p:nvSpPr>
        <p:spPr>
          <a:xfrm>
            <a:off x="690821" y="830217"/>
            <a:ext cx="5118964" cy="690638"/>
          </a:xfrm>
          <a:prstGeom prst="rect">
            <a:avLst/>
          </a:prstGeom>
          <a:noFill/>
        </p:spPr>
        <p:txBody>
          <a:bodyPr wrap="square" rtlCol="0">
            <a:spAutoFit/>
          </a:bodyPr>
          <a:lstStyle/>
          <a:p>
            <a:pPr>
              <a:lnSpc>
                <a:spcPct val="80000"/>
              </a:lnSpc>
            </a:pPr>
            <a:r>
              <a:rPr lang="en-US" sz="2400" dirty="0">
                <a:solidFill>
                  <a:schemeClr val="accent1">
                    <a:lumMod val="50000"/>
                  </a:schemeClr>
                </a:solidFill>
                <a:latin typeface="Nexa Bold" panose="02000000000000000000" pitchFamily="50" charset="0"/>
              </a:rPr>
              <a:t>From AdWords to NetSuite - Implement Pay Per Click Campaign data into CRM.</a:t>
            </a:r>
          </a:p>
        </p:txBody>
      </p:sp>
      <p:sp>
        <p:nvSpPr>
          <p:cNvPr id="6" name="Rectangle 5">
            <a:extLst>
              <a:ext uri="{FF2B5EF4-FFF2-40B4-BE49-F238E27FC236}">
                <a16:creationId xmlns:a16="http://schemas.microsoft.com/office/drawing/2014/main" id="{46AF86D2-933C-44CC-9420-1E8BB40FB9F0}"/>
              </a:ext>
            </a:extLst>
          </p:cNvPr>
          <p:cNvSpPr/>
          <p:nvPr/>
        </p:nvSpPr>
        <p:spPr>
          <a:xfrm>
            <a:off x="690821" y="1520855"/>
            <a:ext cx="5118964" cy="2023503"/>
          </a:xfrm>
          <a:prstGeom prst="rect">
            <a:avLst/>
          </a:prstGeom>
        </p:spPr>
        <p:txBody>
          <a:bodyPr wrap="square">
            <a:spAutoFit/>
          </a:bodyPr>
          <a:lstStyle/>
          <a:p>
            <a:pPr>
              <a:lnSpc>
                <a:spcPct val="130000"/>
              </a:lnSpc>
            </a:pPr>
            <a:r>
              <a:rPr lang="en-US" sz="1400" dirty="0">
                <a:solidFill>
                  <a:schemeClr val="accent1">
                    <a:lumMod val="50000"/>
                  </a:schemeClr>
                </a:solidFill>
                <a:latin typeface="Segoe UI" panose="020B0502040204020203" pitchFamily="34" charset="0"/>
                <a:cs typeface="Segoe UI" panose="020B0502040204020203" pitchFamily="34" charset="0"/>
              </a:rPr>
              <a:t>Pay Per Click data could now be imported directly into NetSuite CRM using a customized integrated marketing solution. The lead generation process gains vital insight by adding additional critical elements like campaigns and keywords with metrics like clicks, prices, and conversion rates. This makes it possible to create reliable reporting using just one of the software.</a:t>
            </a:r>
          </a:p>
        </p:txBody>
      </p:sp>
      <p:sp>
        <p:nvSpPr>
          <p:cNvPr id="2" name="TextBox 1">
            <a:extLst>
              <a:ext uri="{FF2B5EF4-FFF2-40B4-BE49-F238E27FC236}">
                <a16:creationId xmlns:a16="http://schemas.microsoft.com/office/drawing/2014/main" id="{91F2659A-1ED6-8061-B291-DDC4F0984E5E}"/>
              </a:ext>
            </a:extLst>
          </p:cNvPr>
          <p:cNvSpPr txBox="1"/>
          <p:nvPr/>
        </p:nvSpPr>
        <p:spPr>
          <a:xfrm>
            <a:off x="6501161" y="3837328"/>
            <a:ext cx="4869368" cy="395173"/>
          </a:xfrm>
          <a:prstGeom prst="rect">
            <a:avLst/>
          </a:prstGeom>
          <a:noFill/>
        </p:spPr>
        <p:txBody>
          <a:bodyPr wrap="square" rtlCol="0">
            <a:spAutoFit/>
          </a:bodyPr>
          <a:lstStyle/>
          <a:p>
            <a:pPr algn="r">
              <a:lnSpc>
                <a:spcPct val="80000"/>
              </a:lnSpc>
            </a:pPr>
            <a:r>
              <a:rPr lang="en-US" sz="2400" dirty="0">
                <a:solidFill>
                  <a:schemeClr val="accent1">
                    <a:lumMod val="50000"/>
                  </a:schemeClr>
                </a:solidFill>
                <a:latin typeface="Nexa Bold" panose="02000000000000000000" pitchFamily="50" charset="0"/>
              </a:rPr>
              <a:t>SuiteScript and SuiteFlow</a:t>
            </a:r>
          </a:p>
        </p:txBody>
      </p:sp>
      <p:sp>
        <p:nvSpPr>
          <p:cNvPr id="4" name="Rectangle 3">
            <a:extLst>
              <a:ext uri="{FF2B5EF4-FFF2-40B4-BE49-F238E27FC236}">
                <a16:creationId xmlns:a16="http://schemas.microsoft.com/office/drawing/2014/main" id="{CD36F0E8-D05D-3451-59E9-104E1950B05A}"/>
              </a:ext>
            </a:extLst>
          </p:cNvPr>
          <p:cNvSpPr/>
          <p:nvPr/>
        </p:nvSpPr>
        <p:spPr>
          <a:xfrm>
            <a:off x="6501161" y="4232501"/>
            <a:ext cx="4869368" cy="2023503"/>
          </a:xfrm>
          <a:prstGeom prst="rect">
            <a:avLst/>
          </a:prstGeom>
        </p:spPr>
        <p:txBody>
          <a:bodyPr wrap="square">
            <a:spAutoFit/>
          </a:bodyPr>
          <a:lstStyle/>
          <a:p>
            <a:pPr algn="r">
              <a:lnSpc>
                <a:spcPct val="130000"/>
              </a:lnSpc>
            </a:pPr>
            <a:r>
              <a:rPr lang="en-US" sz="1400" dirty="0">
                <a:solidFill>
                  <a:schemeClr val="accent1">
                    <a:lumMod val="50000"/>
                  </a:schemeClr>
                </a:solidFill>
                <a:latin typeface="Segoe UI" panose="020B0502040204020203" pitchFamily="34" charset="0"/>
                <a:cs typeface="Segoe UI" panose="020B0502040204020203" pitchFamily="34" charset="0"/>
              </a:rPr>
              <a:t>Users can build and share code with other developers more easily with NetSuite's SuiteScript and SuiteFlow programming languages. SuiteScript is a flexible programming language that may be applied in various sectors, including healthcare and finance. With the aid of the visual programming language SuiteFlow, users may generate and share code with other developers more easily.</a:t>
            </a:r>
          </a:p>
        </p:txBody>
      </p:sp>
      <p:pic>
        <p:nvPicPr>
          <p:cNvPr id="3" name="Picture 2" descr="Logo, company name&#10;&#10;Description automatically generated">
            <a:extLst>
              <a:ext uri="{FF2B5EF4-FFF2-40B4-BE49-F238E27FC236}">
                <a16:creationId xmlns:a16="http://schemas.microsoft.com/office/drawing/2014/main" id="{C308B151-F9AB-E349-16DA-85DD30FC3D77}"/>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34493" b="32820"/>
          <a:stretch/>
        </p:blipFill>
        <p:spPr bwMode="auto">
          <a:xfrm>
            <a:off x="591666" y="5826978"/>
            <a:ext cx="1319593" cy="429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9678612"/>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up)">
                                      <p:cBhvr>
                                        <p:cTn id="10" dur="500"/>
                                        <p:tgtEl>
                                          <p:spTgt spid="2"/>
                                        </p:tgtEl>
                                      </p:cBhvr>
                                    </p:animEffect>
                                  </p:childTnLst>
                                </p:cTn>
                              </p:par>
                            </p:childTnLst>
                          </p:cTn>
                        </p:par>
                        <p:par>
                          <p:cTn id="11" fill="hold">
                            <p:stCondLst>
                              <p:cond delay="500"/>
                            </p:stCondLst>
                            <p:childTnLst>
                              <p:par>
                                <p:cTn id="12" presetID="16" presetClass="entr" presetSubtype="21"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250"/>
                                        <p:tgtEl>
                                          <p:spTgt spid="6"/>
                                        </p:tgtEl>
                                      </p:cBhvr>
                                    </p:animEffect>
                                  </p:childTnLst>
                                </p:cTn>
                              </p:par>
                            </p:childTnLst>
                          </p:cTn>
                        </p:par>
                        <p:par>
                          <p:cTn id="15" fill="hold">
                            <p:stCondLst>
                              <p:cond delay="750"/>
                            </p:stCondLst>
                            <p:childTnLst>
                              <p:par>
                                <p:cTn id="16" presetID="16" presetClass="entr" presetSubtype="21"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2" grpId="0"/>
      <p:bldP spid="4" grpId="0"/>
    </p:bldLst>
  </p:timing>
</p:sld>
</file>

<file path=ppt/theme/theme1.xml><?xml version="1.0" encoding="utf-8"?>
<a:theme xmlns:a="http://schemas.openxmlformats.org/drawingml/2006/main" name="Office Theme">
  <a:themeElements>
    <a:clrScheme name="2018-c1">
      <a:dk1>
        <a:sysClr val="windowText" lastClr="000000"/>
      </a:dk1>
      <a:lt1>
        <a:sysClr val="window" lastClr="FFFFFF"/>
      </a:lt1>
      <a:dk2>
        <a:srgbClr val="44546A"/>
      </a:dk2>
      <a:lt2>
        <a:srgbClr val="E7E6E6"/>
      </a:lt2>
      <a:accent1>
        <a:srgbClr val="274C9D"/>
      </a:accent1>
      <a:accent2>
        <a:srgbClr val="9B30C6"/>
      </a:accent2>
      <a:accent3>
        <a:srgbClr val="F76F09"/>
      </a:accent3>
      <a:accent4>
        <a:srgbClr val="D74142"/>
      </a:accent4>
      <a:accent5>
        <a:srgbClr val="F3476C"/>
      </a:accent5>
      <a:accent6>
        <a:srgbClr val="FFC000"/>
      </a:accent6>
      <a:hlink>
        <a:srgbClr val="0563C1"/>
      </a:hlink>
      <a:folHlink>
        <a:srgbClr val="954F72"/>
      </a:folHlink>
    </a:clrScheme>
    <a:fontScheme name="Custom 1">
      <a:majorFont>
        <a:latin typeface="Roboto"/>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8322</TotalTime>
  <Words>4244</Words>
  <Application>Microsoft Office PowerPoint</Application>
  <PresentationFormat>Widescreen</PresentationFormat>
  <Paragraphs>247</Paragraphs>
  <Slides>57</Slides>
  <Notes>9</Notes>
  <HiddenSlides>0</HiddenSlides>
  <MMClips>7</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57</vt:i4>
      </vt:variant>
    </vt:vector>
  </HeadingPairs>
  <TitlesOfParts>
    <vt:vector size="71" baseType="lpstr">
      <vt:lpstr>Arial</vt:lpstr>
      <vt:lpstr>Calibri</vt:lpstr>
      <vt:lpstr>Courier New</vt:lpstr>
      <vt:lpstr>Lato</vt:lpstr>
      <vt:lpstr>Lato Black</vt:lpstr>
      <vt:lpstr>Nexa Bold</vt:lpstr>
      <vt:lpstr>Nexa Light</vt:lpstr>
      <vt:lpstr>Open Sans</vt:lpstr>
      <vt:lpstr>Open Sans Semibold</vt:lpstr>
      <vt:lpstr>Roboto</vt:lpstr>
      <vt:lpstr>Roboto Black</vt:lpstr>
      <vt:lpstr>Segoe UI</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joenanto</dc:creator>
  <cp:lastModifiedBy>Umer Sohail</cp:lastModifiedBy>
  <cp:revision>355</cp:revision>
  <dcterms:created xsi:type="dcterms:W3CDTF">2017-10-02T03:03:16Z</dcterms:created>
  <dcterms:modified xsi:type="dcterms:W3CDTF">2023-06-01T11:35:11Z</dcterms:modified>
</cp:coreProperties>
</file>