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59" r:id="rId5"/>
    <p:sldId id="279" r:id="rId6"/>
    <p:sldId id="276" r:id="rId7"/>
    <p:sldId id="272" r:id="rId8"/>
    <p:sldId id="265" r:id="rId9"/>
    <p:sldId id="260" r:id="rId10"/>
    <p:sldId id="261" r:id="rId11"/>
    <p:sldId id="258" r:id="rId12"/>
    <p:sldId id="263" r:id="rId13"/>
    <p:sldId id="288" r:id="rId14"/>
    <p:sldId id="264" r:id="rId15"/>
    <p:sldId id="280" r:id="rId16"/>
    <p:sldId id="268" r:id="rId17"/>
    <p:sldId id="286" r:id="rId18"/>
    <p:sldId id="28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7" d="100"/>
          <a:sy n="87" d="100"/>
        </p:scale>
        <p:origin x="528"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1999" cy="6858000"/>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7455228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0" y="0"/>
            <a:ext cx="6096000" cy="3429000"/>
          </a:xfrm>
          <a:prstGeom prst="rect">
            <a:avLst/>
          </a:prstGeom>
          <a:pattFill prst="pct20">
            <a:fgClr>
              <a:schemeClr val="accent1"/>
            </a:fgClr>
            <a:bgClr>
              <a:schemeClr val="bg1"/>
            </a:bgClr>
          </a:pattFill>
        </p:spPr>
        <p:txBody>
          <a:bodyPr/>
          <a:lstStyle/>
          <a:p>
            <a:endParaRPr lang="en-US"/>
          </a:p>
        </p:txBody>
      </p:sp>
      <p:sp>
        <p:nvSpPr>
          <p:cNvPr id="12" name="Picture Placeholder 7"/>
          <p:cNvSpPr>
            <a:spLocks noGrp="1"/>
          </p:cNvSpPr>
          <p:nvPr>
            <p:ph type="pic" sz="quarter" idx="11"/>
          </p:nvPr>
        </p:nvSpPr>
        <p:spPr>
          <a:xfrm>
            <a:off x="0" y="3429000"/>
            <a:ext cx="6096000" cy="3429000"/>
          </a:xfrm>
          <a:prstGeom prst="rect">
            <a:avLst/>
          </a:prstGeom>
          <a:pattFill prst="pct20">
            <a:fgClr>
              <a:schemeClr val="accent1"/>
            </a:fgClr>
            <a:bgClr>
              <a:schemeClr val="bg1"/>
            </a:bgClr>
          </a:pattFill>
        </p:spPr>
        <p:txBody>
          <a:bodyPr/>
          <a:lstStyle/>
          <a:p>
            <a:endParaRPr lang="en-US"/>
          </a:p>
        </p:txBody>
      </p:sp>
      <p:sp>
        <p:nvSpPr>
          <p:cNvPr id="13" name="Picture Placeholder 7"/>
          <p:cNvSpPr>
            <a:spLocks noGrp="1"/>
          </p:cNvSpPr>
          <p:nvPr>
            <p:ph type="pic" sz="quarter" idx="12"/>
          </p:nvPr>
        </p:nvSpPr>
        <p:spPr>
          <a:xfrm>
            <a:off x="6096000" y="0"/>
            <a:ext cx="6096000" cy="3429000"/>
          </a:xfrm>
          <a:prstGeom prst="rect">
            <a:avLst/>
          </a:prstGeom>
          <a:pattFill prst="pct20">
            <a:fgClr>
              <a:schemeClr val="accent1"/>
            </a:fgClr>
            <a:bgClr>
              <a:schemeClr val="bg1"/>
            </a:bgClr>
          </a:pattFill>
        </p:spPr>
        <p:txBody>
          <a:bodyPr/>
          <a:lstStyle/>
          <a:p>
            <a:endParaRPr lang="en-US"/>
          </a:p>
        </p:txBody>
      </p:sp>
      <p:sp>
        <p:nvSpPr>
          <p:cNvPr id="14" name="Picture Placeholder 7"/>
          <p:cNvSpPr>
            <a:spLocks noGrp="1"/>
          </p:cNvSpPr>
          <p:nvPr>
            <p:ph type="pic" sz="quarter" idx="13"/>
          </p:nvPr>
        </p:nvSpPr>
        <p:spPr>
          <a:xfrm>
            <a:off x="6096000" y="3429000"/>
            <a:ext cx="6096000" cy="3429000"/>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77968094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6159537" y="1818225"/>
            <a:ext cx="2510107" cy="3751635"/>
          </a:xfrm>
          <a:prstGeom prst="rect">
            <a:avLst/>
          </a:prstGeom>
          <a:pattFill prst="pct20">
            <a:fgClr>
              <a:schemeClr val="accent1"/>
            </a:fgClr>
            <a:bgClr>
              <a:schemeClr val="bg1"/>
            </a:bgClr>
          </a:pattFill>
        </p:spPr>
        <p:txBody>
          <a:bodyPr/>
          <a:lstStyle/>
          <a:p>
            <a:endParaRPr lang="en-US"/>
          </a:p>
        </p:txBody>
      </p:sp>
      <p:sp>
        <p:nvSpPr>
          <p:cNvPr id="3" name="Picture Placeholder 7"/>
          <p:cNvSpPr>
            <a:spLocks noGrp="1"/>
          </p:cNvSpPr>
          <p:nvPr>
            <p:ph type="pic" sz="quarter" idx="10"/>
          </p:nvPr>
        </p:nvSpPr>
        <p:spPr>
          <a:xfrm>
            <a:off x="3522356" y="1818225"/>
            <a:ext cx="2510107" cy="3751635"/>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2094294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2749802" y="4678016"/>
            <a:ext cx="2510107" cy="2179983"/>
          </a:xfrm>
          <a:prstGeom prst="rect">
            <a:avLst/>
          </a:prstGeom>
          <a:pattFill prst="pct20">
            <a:fgClr>
              <a:schemeClr val="accent1"/>
            </a:fgClr>
            <a:bgClr>
              <a:schemeClr val="bg1"/>
            </a:bgClr>
          </a:pattFill>
        </p:spPr>
        <p:txBody>
          <a:bodyPr/>
          <a:lstStyle/>
          <a:p>
            <a:endParaRPr lang="en-US"/>
          </a:p>
        </p:txBody>
      </p:sp>
      <p:sp>
        <p:nvSpPr>
          <p:cNvPr id="3" name="Picture Placeholder 7"/>
          <p:cNvSpPr>
            <a:spLocks noGrp="1"/>
          </p:cNvSpPr>
          <p:nvPr>
            <p:ph type="pic" sz="quarter" idx="10"/>
          </p:nvPr>
        </p:nvSpPr>
        <p:spPr>
          <a:xfrm>
            <a:off x="239695" y="3061252"/>
            <a:ext cx="2510107" cy="3796748"/>
          </a:xfrm>
          <a:prstGeom prst="rect">
            <a:avLst/>
          </a:prstGeom>
          <a:pattFill prst="pct20">
            <a:fgClr>
              <a:schemeClr val="accent1"/>
            </a:fgClr>
            <a:bgClr>
              <a:schemeClr val="bg1"/>
            </a:bgClr>
          </a:pattFill>
        </p:spPr>
        <p:txBody>
          <a:bodyPr/>
          <a:lstStyle/>
          <a:p>
            <a:endParaRPr lang="en-US"/>
          </a:p>
        </p:txBody>
      </p:sp>
      <p:sp>
        <p:nvSpPr>
          <p:cNvPr id="5" name="Picture Placeholder 7"/>
          <p:cNvSpPr>
            <a:spLocks noGrp="1"/>
          </p:cNvSpPr>
          <p:nvPr>
            <p:ph type="pic" sz="quarter" idx="12"/>
          </p:nvPr>
        </p:nvSpPr>
        <p:spPr>
          <a:xfrm>
            <a:off x="5259909" y="3644348"/>
            <a:ext cx="2510107" cy="3213652"/>
          </a:xfrm>
          <a:prstGeom prst="rect">
            <a:avLst/>
          </a:prstGeom>
          <a:pattFill prst="pct20">
            <a:fgClr>
              <a:schemeClr val="accent1"/>
            </a:fgClr>
            <a:bgClr>
              <a:schemeClr val="bg1"/>
            </a:bgClr>
          </a:pattFill>
        </p:spPr>
        <p:txBody>
          <a:bodyPr/>
          <a:lstStyle/>
          <a:p>
            <a:endParaRPr lang="en-US"/>
          </a:p>
        </p:txBody>
      </p:sp>
      <p:sp>
        <p:nvSpPr>
          <p:cNvPr id="6" name="Picture Placeholder 7"/>
          <p:cNvSpPr>
            <a:spLocks noGrp="1"/>
          </p:cNvSpPr>
          <p:nvPr>
            <p:ph type="pic" sz="quarter" idx="13"/>
          </p:nvPr>
        </p:nvSpPr>
        <p:spPr>
          <a:xfrm>
            <a:off x="7770016" y="4678017"/>
            <a:ext cx="2510107" cy="2179983"/>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414870526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135865" y="2196279"/>
            <a:ext cx="4596714" cy="2869991"/>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48356463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3918856" y="2452914"/>
            <a:ext cx="1311249" cy="2380343"/>
          </a:xfrm>
          <a:prstGeom prst="rect">
            <a:avLst/>
          </a:prstGeom>
          <a:pattFill prst="pct20">
            <a:fgClr>
              <a:schemeClr val="accent1"/>
            </a:fgClr>
            <a:bgClr>
              <a:schemeClr val="bg1"/>
            </a:bgClr>
          </a:pattFill>
        </p:spPr>
        <p:txBody>
          <a:bodyPr/>
          <a:lstStyle/>
          <a:p>
            <a:endParaRPr lang="en-US"/>
          </a:p>
        </p:txBody>
      </p:sp>
      <p:sp>
        <p:nvSpPr>
          <p:cNvPr id="6" name="Picture Placeholder 7"/>
          <p:cNvSpPr>
            <a:spLocks noGrp="1"/>
          </p:cNvSpPr>
          <p:nvPr>
            <p:ph type="pic" sz="quarter" idx="11"/>
          </p:nvPr>
        </p:nvSpPr>
        <p:spPr>
          <a:xfrm>
            <a:off x="6964331" y="2452914"/>
            <a:ext cx="1311249" cy="2380343"/>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428451097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75734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54353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1" y="1886857"/>
            <a:ext cx="4963886" cy="3976916"/>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160164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0" y="1886857"/>
            <a:ext cx="11974285" cy="3976915"/>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20785929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419818" y="1630019"/>
            <a:ext cx="11352365" cy="2146852"/>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0765655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239695" y="1683027"/>
            <a:ext cx="1616765" cy="2014330"/>
          </a:xfrm>
          <a:prstGeom prst="rect">
            <a:avLst/>
          </a:prstGeom>
          <a:pattFill prst="pct20">
            <a:fgClr>
              <a:schemeClr val="accent1"/>
            </a:fgClr>
            <a:bgClr>
              <a:schemeClr val="bg1"/>
            </a:bgClr>
          </a:pattFill>
        </p:spPr>
        <p:txBody>
          <a:bodyPr/>
          <a:lstStyle/>
          <a:p>
            <a:endParaRPr lang="en-US"/>
          </a:p>
        </p:txBody>
      </p:sp>
      <p:sp>
        <p:nvSpPr>
          <p:cNvPr id="10" name="Picture Placeholder 7"/>
          <p:cNvSpPr>
            <a:spLocks noGrp="1"/>
          </p:cNvSpPr>
          <p:nvPr>
            <p:ph type="pic" sz="quarter" idx="11"/>
          </p:nvPr>
        </p:nvSpPr>
        <p:spPr>
          <a:xfrm>
            <a:off x="1988981" y="1683027"/>
            <a:ext cx="1616765" cy="2014330"/>
          </a:xfrm>
          <a:prstGeom prst="rect">
            <a:avLst/>
          </a:prstGeom>
          <a:pattFill prst="pct20">
            <a:fgClr>
              <a:schemeClr val="accent1"/>
            </a:fgClr>
            <a:bgClr>
              <a:schemeClr val="bg1"/>
            </a:bgClr>
          </a:pattFill>
        </p:spPr>
        <p:txBody>
          <a:bodyPr/>
          <a:lstStyle/>
          <a:p>
            <a:endParaRPr lang="en-US"/>
          </a:p>
        </p:txBody>
      </p:sp>
      <p:sp>
        <p:nvSpPr>
          <p:cNvPr id="11" name="Picture Placeholder 7"/>
          <p:cNvSpPr>
            <a:spLocks noGrp="1"/>
          </p:cNvSpPr>
          <p:nvPr>
            <p:ph type="pic" sz="quarter" idx="12"/>
          </p:nvPr>
        </p:nvSpPr>
        <p:spPr>
          <a:xfrm>
            <a:off x="3738268" y="1683027"/>
            <a:ext cx="1616765" cy="2014330"/>
          </a:xfrm>
          <a:prstGeom prst="rect">
            <a:avLst/>
          </a:prstGeom>
          <a:pattFill prst="pct20">
            <a:fgClr>
              <a:schemeClr val="accent1"/>
            </a:fgClr>
            <a:bgClr>
              <a:schemeClr val="bg1"/>
            </a:bgClr>
          </a:pattFill>
        </p:spPr>
        <p:txBody>
          <a:bodyPr/>
          <a:lstStyle/>
          <a:p>
            <a:endParaRPr lang="en-US"/>
          </a:p>
        </p:txBody>
      </p:sp>
      <p:sp>
        <p:nvSpPr>
          <p:cNvPr id="12" name="Picture Placeholder 7"/>
          <p:cNvSpPr>
            <a:spLocks noGrp="1"/>
          </p:cNvSpPr>
          <p:nvPr>
            <p:ph type="pic" sz="quarter" idx="13"/>
          </p:nvPr>
        </p:nvSpPr>
        <p:spPr>
          <a:xfrm>
            <a:off x="239695" y="3816627"/>
            <a:ext cx="1616765" cy="2014330"/>
          </a:xfrm>
          <a:prstGeom prst="rect">
            <a:avLst/>
          </a:prstGeom>
          <a:pattFill prst="pct20">
            <a:fgClr>
              <a:schemeClr val="accent1"/>
            </a:fgClr>
            <a:bgClr>
              <a:schemeClr val="bg1"/>
            </a:bgClr>
          </a:pattFill>
        </p:spPr>
        <p:txBody>
          <a:bodyPr/>
          <a:lstStyle/>
          <a:p>
            <a:endParaRPr lang="en-US"/>
          </a:p>
        </p:txBody>
      </p:sp>
      <p:sp>
        <p:nvSpPr>
          <p:cNvPr id="13" name="Picture Placeholder 7"/>
          <p:cNvSpPr>
            <a:spLocks noGrp="1"/>
          </p:cNvSpPr>
          <p:nvPr>
            <p:ph type="pic" sz="quarter" idx="14"/>
          </p:nvPr>
        </p:nvSpPr>
        <p:spPr>
          <a:xfrm>
            <a:off x="1988981" y="3816627"/>
            <a:ext cx="1616765" cy="2014330"/>
          </a:xfrm>
          <a:prstGeom prst="rect">
            <a:avLst/>
          </a:prstGeom>
          <a:pattFill prst="pct20">
            <a:fgClr>
              <a:schemeClr val="accent1"/>
            </a:fgClr>
            <a:bgClr>
              <a:schemeClr val="bg1"/>
            </a:bgClr>
          </a:pattFill>
        </p:spPr>
        <p:txBody>
          <a:bodyPr/>
          <a:lstStyle/>
          <a:p>
            <a:endParaRPr lang="en-US"/>
          </a:p>
        </p:txBody>
      </p:sp>
      <p:sp>
        <p:nvSpPr>
          <p:cNvPr id="14" name="Picture Placeholder 7"/>
          <p:cNvSpPr>
            <a:spLocks noGrp="1"/>
          </p:cNvSpPr>
          <p:nvPr>
            <p:ph type="pic" sz="quarter" idx="15"/>
          </p:nvPr>
        </p:nvSpPr>
        <p:spPr>
          <a:xfrm>
            <a:off x="3738268" y="3816627"/>
            <a:ext cx="1616765" cy="2014330"/>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5564624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5128762" y="1154004"/>
            <a:ext cx="2637186" cy="2093844"/>
          </a:xfrm>
          <a:prstGeom prst="parallelogram">
            <a:avLst>
              <a:gd name="adj" fmla="val 27532"/>
            </a:avLst>
          </a:prstGeom>
          <a:pattFill prst="pct20">
            <a:fgClr>
              <a:schemeClr val="accent1"/>
            </a:fgClr>
            <a:bgClr>
              <a:schemeClr val="bg1"/>
            </a:bgClr>
          </a:pattFill>
        </p:spPr>
        <p:txBody>
          <a:bodyPr/>
          <a:lstStyle/>
          <a:p>
            <a:endParaRPr lang="en-US"/>
          </a:p>
        </p:txBody>
      </p:sp>
      <p:sp>
        <p:nvSpPr>
          <p:cNvPr id="18" name="Picture Placeholder 7"/>
          <p:cNvSpPr>
            <a:spLocks noGrp="1"/>
          </p:cNvSpPr>
          <p:nvPr>
            <p:ph type="pic" sz="quarter" idx="11"/>
          </p:nvPr>
        </p:nvSpPr>
        <p:spPr>
          <a:xfrm>
            <a:off x="8568279" y="1988891"/>
            <a:ext cx="2637186" cy="2093844"/>
          </a:xfrm>
          <a:prstGeom prst="parallelogram">
            <a:avLst>
              <a:gd name="adj" fmla="val 27532"/>
            </a:avLst>
          </a:prstGeom>
          <a:pattFill prst="pct20">
            <a:fgClr>
              <a:schemeClr val="accent1"/>
            </a:fgClr>
            <a:bgClr>
              <a:schemeClr val="bg1"/>
            </a:bgClr>
          </a:pattFill>
        </p:spPr>
        <p:txBody>
          <a:bodyPr/>
          <a:lstStyle/>
          <a:p>
            <a:endParaRPr lang="en-US"/>
          </a:p>
        </p:txBody>
      </p:sp>
      <p:sp>
        <p:nvSpPr>
          <p:cNvPr id="19" name="Picture Placeholder 7"/>
          <p:cNvSpPr>
            <a:spLocks noGrp="1"/>
          </p:cNvSpPr>
          <p:nvPr>
            <p:ph type="pic" sz="quarter" idx="12"/>
          </p:nvPr>
        </p:nvSpPr>
        <p:spPr>
          <a:xfrm>
            <a:off x="5585962" y="3247848"/>
            <a:ext cx="2637186" cy="2093844"/>
          </a:xfrm>
          <a:prstGeom prst="parallelogram">
            <a:avLst>
              <a:gd name="adj" fmla="val 27532"/>
            </a:avLst>
          </a:prstGeom>
          <a:pattFill prst="pct20">
            <a:fgClr>
              <a:schemeClr val="accent1"/>
            </a:fgClr>
            <a:bgClr>
              <a:schemeClr val="bg1"/>
            </a:bgClr>
          </a:pattFill>
        </p:spPr>
        <p:txBody>
          <a:bodyPr/>
          <a:lstStyle/>
          <a:p>
            <a:endParaRPr lang="en-US"/>
          </a:p>
        </p:txBody>
      </p:sp>
      <p:sp>
        <p:nvSpPr>
          <p:cNvPr id="20" name="Picture Placeholder 7"/>
          <p:cNvSpPr>
            <a:spLocks noGrp="1"/>
          </p:cNvSpPr>
          <p:nvPr>
            <p:ph type="pic" sz="quarter" idx="13"/>
          </p:nvPr>
        </p:nvSpPr>
        <p:spPr>
          <a:xfrm>
            <a:off x="9032102" y="4082735"/>
            <a:ext cx="2637186" cy="2093844"/>
          </a:xfrm>
          <a:prstGeom prst="parallelogram">
            <a:avLst>
              <a:gd name="adj" fmla="val 27532"/>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07688051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Picture Placeholder 7"/>
          <p:cNvSpPr>
            <a:spLocks noGrp="1"/>
          </p:cNvSpPr>
          <p:nvPr>
            <p:ph type="pic" sz="quarter" idx="10"/>
          </p:nvPr>
        </p:nvSpPr>
        <p:spPr>
          <a:xfrm>
            <a:off x="239695" y="1523998"/>
            <a:ext cx="5512904" cy="3154017"/>
          </a:xfrm>
          <a:prstGeom prst="rect">
            <a:avLst/>
          </a:prstGeom>
          <a:pattFill prst="pct20">
            <a:fgClr>
              <a:schemeClr val="accent1"/>
            </a:fgClr>
            <a:bgClr>
              <a:schemeClr val="bg1"/>
            </a:bgClr>
          </a:pattFill>
        </p:spPr>
        <p:txBody>
          <a:bodyPr/>
          <a:lstStyle/>
          <a:p>
            <a:endParaRPr lang="en-US"/>
          </a:p>
        </p:txBody>
      </p:sp>
      <p:sp>
        <p:nvSpPr>
          <p:cNvPr id="19" name="Picture Placeholder 7"/>
          <p:cNvSpPr>
            <a:spLocks noGrp="1"/>
          </p:cNvSpPr>
          <p:nvPr>
            <p:ph type="pic" sz="quarter" idx="11"/>
          </p:nvPr>
        </p:nvSpPr>
        <p:spPr>
          <a:xfrm>
            <a:off x="5899528" y="1523998"/>
            <a:ext cx="2675783" cy="3154017"/>
          </a:xfrm>
          <a:prstGeom prst="rect">
            <a:avLst/>
          </a:prstGeom>
          <a:pattFill prst="pct20">
            <a:fgClr>
              <a:schemeClr val="accent1"/>
            </a:fgClr>
            <a:bgClr>
              <a:schemeClr val="bg1"/>
            </a:bgClr>
          </a:pattFill>
        </p:spPr>
        <p:txBody>
          <a:bodyPr/>
          <a:lstStyle/>
          <a:p>
            <a:endParaRPr lang="en-US"/>
          </a:p>
        </p:txBody>
      </p:sp>
      <p:sp>
        <p:nvSpPr>
          <p:cNvPr id="20" name="Picture Placeholder 7"/>
          <p:cNvSpPr>
            <a:spLocks noGrp="1"/>
          </p:cNvSpPr>
          <p:nvPr>
            <p:ph type="pic" sz="quarter" idx="12"/>
          </p:nvPr>
        </p:nvSpPr>
        <p:spPr>
          <a:xfrm>
            <a:off x="8722240" y="1523998"/>
            <a:ext cx="3151708" cy="3154017"/>
          </a:xfrm>
          <a:prstGeom prst="rect">
            <a:avLst/>
          </a:prstGeom>
          <a:pattFill prst="pct20">
            <a:fgClr>
              <a:schemeClr val="accent1"/>
            </a:fgClr>
            <a:bgClr>
              <a:schemeClr val="bg1"/>
            </a:bgClr>
          </a:pattFill>
        </p:spPr>
        <p:txBody>
          <a:bodyPr/>
          <a:lstStyle/>
          <a:p>
            <a:endParaRPr lang="en-US"/>
          </a:p>
        </p:txBody>
      </p:sp>
      <p:sp>
        <p:nvSpPr>
          <p:cNvPr id="21" name="Picture Placeholder 7"/>
          <p:cNvSpPr>
            <a:spLocks noGrp="1"/>
          </p:cNvSpPr>
          <p:nvPr>
            <p:ph type="pic" sz="quarter" idx="13"/>
          </p:nvPr>
        </p:nvSpPr>
        <p:spPr>
          <a:xfrm>
            <a:off x="5899529" y="4797287"/>
            <a:ext cx="5974420" cy="1827734"/>
          </a:xfrm>
          <a:prstGeom prst="rect">
            <a:avLst/>
          </a:prstGeom>
          <a:pattFill prst="pct20">
            <a:fgClr>
              <a:schemeClr val="accent1"/>
            </a:fgClr>
            <a:bgClr>
              <a:schemeClr val="bg1"/>
            </a:bgClr>
          </a:pattFill>
        </p:spPr>
        <p:txBody>
          <a:bodyPr/>
          <a:lstStyle/>
          <a:p>
            <a:endParaRPr lang="en-US"/>
          </a:p>
        </p:txBody>
      </p:sp>
      <p:sp>
        <p:nvSpPr>
          <p:cNvPr id="23" name="Picture Placeholder 7"/>
          <p:cNvSpPr>
            <a:spLocks noGrp="1"/>
          </p:cNvSpPr>
          <p:nvPr>
            <p:ph type="pic" sz="quarter" idx="14"/>
          </p:nvPr>
        </p:nvSpPr>
        <p:spPr>
          <a:xfrm>
            <a:off x="3076815" y="4797287"/>
            <a:ext cx="2675784" cy="1827734"/>
          </a:xfrm>
          <a:prstGeom prst="rect">
            <a:avLst/>
          </a:prstGeom>
          <a:pattFill prst="pct20">
            <a:fgClr>
              <a:schemeClr val="accent1"/>
            </a:fgClr>
            <a:bgClr>
              <a:schemeClr val="bg1"/>
            </a:bgClr>
          </a:pattFill>
        </p:spPr>
        <p:txBody>
          <a:bodyPr/>
          <a:lstStyle/>
          <a:p>
            <a:endParaRPr lang="en-US"/>
          </a:p>
        </p:txBody>
      </p:sp>
      <p:sp>
        <p:nvSpPr>
          <p:cNvPr id="24" name="Picture Placeholder 7"/>
          <p:cNvSpPr>
            <a:spLocks noGrp="1"/>
          </p:cNvSpPr>
          <p:nvPr>
            <p:ph type="pic" sz="quarter" idx="15"/>
          </p:nvPr>
        </p:nvSpPr>
        <p:spPr>
          <a:xfrm>
            <a:off x="239694" y="4797287"/>
            <a:ext cx="2675784" cy="1827734"/>
          </a:xfrm>
          <a:prstGeom prst="rect">
            <a:avLst/>
          </a:prstGeom>
          <a:pattFill prst="pct2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6273418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993C4E-FB4B-4577-BB33-9DF09B426277}" type="datetimeFigureOut">
              <a:rPr lang="en-US" smtClean="0"/>
              <a:t>3/29/2023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550414-EFD2-49D6-8A2C-CA48BC24D32D}" type="slidenum">
              <a:rPr lang="en-US" smtClean="0"/>
              <a:t>‹#›</a:t>
            </a:fld>
            <a:endParaRPr lang="en-US"/>
          </a:p>
        </p:txBody>
      </p:sp>
      <p:grpSp>
        <p:nvGrpSpPr>
          <p:cNvPr id="7" name="Group 6"/>
          <p:cNvGrpSpPr/>
          <p:nvPr userDrawn="1"/>
        </p:nvGrpSpPr>
        <p:grpSpPr>
          <a:xfrm>
            <a:off x="11923979" y="4487404"/>
            <a:ext cx="307777" cy="1886891"/>
            <a:chOff x="10924928" y="3930813"/>
            <a:chExt cx="307777" cy="1886891"/>
          </a:xfrm>
        </p:grpSpPr>
        <p:sp>
          <p:nvSpPr>
            <p:cNvPr id="8" name="Rectangle 7"/>
            <p:cNvSpPr/>
            <p:nvPr/>
          </p:nvSpPr>
          <p:spPr>
            <a:xfrm>
              <a:off x="10959548" y="3935896"/>
              <a:ext cx="238539" cy="188180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16200000">
              <a:off x="10159334" y="4696407"/>
              <a:ext cx="1838965" cy="307777"/>
            </a:xfrm>
            <a:prstGeom prst="rect">
              <a:avLst/>
            </a:prstGeom>
            <a:noFill/>
          </p:spPr>
          <p:txBody>
            <a:bodyPr wrap="none" rtlCol="0">
              <a:spAutoFit/>
            </a:bodyPr>
            <a:lstStyle/>
            <a:p>
              <a:pPr algn="ctr"/>
              <a:r>
                <a:rPr lang="en-US" sz="1400" b="1" spc="600" dirty="0">
                  <a:solidFill>
                    <a:schemeClr val="bg1"/>
                  </a:solidFill>
                  <a:latin typeface="+mj-lt"/>
                </a:rPr>
                <a:t>COMMERCE</a:t>
              </a:r>
            </a:p>
          </p:txBody>
        </p:sp>
      </p:grpSp>
      <p:sp>
        <p:nvSpPr>
          <p:cNvPr id="10" name="Rectangle 9"/>
          <p:cNvSpPr/>
          <p:nvPr userDrawn="1"/>
        </p:nvSpPr>
        <p:spPr>
          <a:xfrm>
            <a:off x="0" y="423637"/>
            <a:ext cx="233362" cy="7547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3995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42000"/>
                    </a14:imgEffect>
                    <a14:imgEffect>
                      <a14:brightnessContrast bright="-48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A63F87-723A-F561-060E-ED4A49875682}"/>
              </a:ext>
            </a:extLst>
          </p:cNvPr>
          <p:cNvSpPr/>
          <p:nvPr/>
        </p:nvSpPr>
        <p:spPr>
          <a:xfrm>
            <a:off x="525000" y="615343"/>
            <a:ext cx="9404195" cy="1626049"/>
          </a:xfrm>
          <a:prstGeom prst="rect">
            <a:avLst/>
          </a:prstGeom>
          <a:solidFill>
            <a:schemeClr val="accent1">
              <a:alpha val="58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919455" y="951313"/>
            <a:ext cx="8369956" cy="954107"/>
          </a:xfrm>
          <a:prstGeom prst="rect">
            <a:avLst/>
          </a:prstGeom>
          <a:noFill/>
        </p:spPr>
        <p:txBody>
          <a:bodyPr wrap="square" rtlCol="0">
            <a:spAutoFit/>
          </a:bodyPr>
          <a:lstStyle/>
          <a:p>
            <a:pPr algn="ctr"/>
            <a:r>
              <a:rPr lang="en-US" sz="2800" dirty="0">
                <a:solidFill>
                  <a:schemeClr val="tx2"/>
                </a:solidFill>
                <a:latin typeface="+mj-lt"/>
              </a:rPr>
              <a:t>Optimizing Production Planning with a Holistic Apparel and Fashion Software </a:t>
            </a:r>
          </a:p>
        </p:txBody>
      </p:sp>
      <p:sp>
        <p:nvSpPr>
          <p:cNvPr id="5" name="Rectangle 4">
            <a:extLst>
              <a:ext uri="{FF2B5EF4-FFF2-40B4-BE49-F238E27FC236}">
                <a16:creationId xmlns:a16="http://schemas.microsoft.com/office/drawing/2014/main" id="{8F120E32-4F71-8A77-A44B-D501349EAC73}"/>
              </a:ext>
            </a:extLst>
          </p:cNvPr>
          <p:cNvSpPr/>
          <p:nvPr/>
        </p:nvSpPr>
        <p:spPr>
          <a:xfrm>
            <a:off x="0" y="615345"/>
            <a:ext cx="429248" cy="1626050"/>
          </a:xfrm>
          <a:prstGeom prst="rect">
            <a:avLst/>
          </a:prstGeom>
          <a:solidFill>
            <a:schemeClr val="accent1">
              <a:alpha val="58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9AF94DA-D506-D2BE-4C0A-A11D6ACBB5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50" y="5788866"/>
            <a:ext cx="1338218" cy="385722"/>
          </a:xfrm>
          <a:prstGeom prst="rect">
            <a:avLst/>
          </a:prstGeom>
        </p:spPr>
      </p:pic>
    </p:spTree>
    <p:extLst>
      <p:ext uri="{BB962C8B-B14F-4D97-AF65-F5344CB8AC3E}">
        <p14:creationId xmlns:p14="http://schemas.microsoft.com/office/powerpoint/2010/main" val="258791631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163123" y="1282390"/>
            <a:ext cx="3865756" cy="3358112"/>
          </a:xfrm>
          <a:prstGeom prst="roundRect">
            <a:avLst>
              <a:gd name="adj" fmla="val 10715"/>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992555" y="1742246"/>
            <a:ext cx="3193143" cy="2438400"/>
          </a:xfrm>
          <a:prstGeom prst="roundRect">
            <a:avLst>
              <a:gd name="adj" fmla="val 10715"/>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8006303" y="1742246"/>
            <a:ext cx="3193143" cy="2438400"/>
          </a:xfrm>
          <a:prstGeom prst="roundRect">
            <a:avLst>
              <a:gd name="adj" fmla="val 10715"/>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362042" y="2044434"/>
            <a:ext cx="453861" cy="401203"/>
            <a:chOff x="-1587" y="65088"/>
            <a:chExt cx="862013" cy="762000"/>
          </a:xfrm>
          <a:solidFill>
            <a:schemeClr val="accent1"/>
          </a:solidFill>
        </p:grpSpPr>
        <p:sp>
          <p:nvSpPr>
            <p:cNvPr id="9" name="Freeform 42"/>
            <p:cNvSpPr>
              <a:spLocks noEditPoints="1"/>
            </p:cNvSpPr>
            <p:nvPr/>
          </p:nvSpPr>
          <p:spPr bwMode="auto">
            <a:xfrm>
              <a:off x="255588" y="65088"/>
              <a:ext cx="604838" cy="762000"/>
            </a:xfrm>
            <a:custGeom>
              <a:avLst/>
              <a:gdLst>
                <a:gd name="T0" fmla="*/ 96 w 178"/>
                <a:gd name="T1" fmla="*/ 16 h 224"/>
                <a:gd name="T2" fmla="*/ 96 w 178"/>
                <a:gd name="T3" fmla="*/ 16 h 224"/>
                <a:gd name="T4" fmla="*/ 94 w 178"/>
                <a:gd name="T5" fmla="*/ 16 h 224"/>
                <a:gd name="T6" fmla="*/ 86 w 178"/>
                <a:gd name="T7" fmla="*/ 76 h 224"/>
                <a:gd name="T8" fmla="*/ 133 w 178"/>
                <a:gd name="T9" fmla="*/ 76 h 224"/>
                <a:gd name="T10" fmla="*/ 162 w 178"/>
                <a:gd name="T11" fmla="*/ 106 h 224"/>
                <a:gd name="T12" fmla="*/ 154 w 178"/>
                <a:gd name="T13" fmla="*/ 179 h 224"/>
                <a:gd name="T14" fmla="*/ 125 w 178"/>
                <a:gd name="T15" fmla="*/ 208 h 224"/>
                <a:gd name="T16" fmla="*/ 44 w 178"/>
                <a:gd name="T17" fmla="*/ 208 h 224"/>
                <a:gd name="T18" fmla="*/ 16 w 178"/>
                <a:gd name="T19" fmla="*/ 179 h 224"/>
                <a:gd name="T20" fmla="*/ 16 w 178"/>
                <a:gd name="T21" fmla="*/ 106 h 224"/>
                <a:gd name="T22" fmla="*/ 75 w 178"/>
                <a:gd name="T23" fmla="*/ 20 h 224"/>
                <a:gd name="T24" fmla="*/ 94 w 178"/>
                <a:gd name="T25" fmla="*/ 16 h 224"/>
                <a:gd name="T26" fmla="*/ 94 w 178"/>
                <a:gd name="T27" fmla="*/ 0 h 224"/>
                <a:gd name="T28" fmla="*/ 94 w 178"/>
                <a:gd name="T29" fmla="*/ 0 h 224"/>
                <a:gd name="T30" fmla="*/ 94 w 178"/>
                <a:gd name="T31" fmla="*/ 0 h 224"/>
                <a:gd name="T32" fmla="*/ 69 w 178"/>
                <a:gd name="T33" fmla="*/ 5 h 224"/>
                <a:gd name="T34" fmla="*/ 28 w 178"/>
                <a:gd name="T35" fmla="*/ 49 h 224"/>
                <a:gd name="T36" fmla="*/ 0 w 178"/>
                <a:gd name="T37" fmla="*/ 106 h 224"/>
                <a:gd name="T38" fmla="*/ 0 w 178"/>
                <a:gd name="T39" fmla="*/ 179 h 224"/>
                <a:gd name="T40" fmla="*/ 44 w 178"/>
                <a:gd name="T41" fmla="*/ 224 h 224"/>
                <a:gd name="T42" fmla="*/ 125 w 178"/>
                <a:gd name="T43" fmla="*/ 224 h 224"/>
                <a:gd name="T44" fmla="*/ 170 w 178"/>
                <a:gd name="T45" fmla="*/ 180 h 224"/>
                <a:gd name="T46" fmla="*/ 178 w 178"/>
                <a:gd name="T47" fmla="*/ 107 h 224"/>
                <a:gd name="T48" fmla="*/ 178 w 178"/>
                <a:gd name="T49" fmla="*/ 106 h 224"/>
                <a:gd name="T50" fmla="*/ 133 w 178"/>
                <a:gd name="T51" fmla="*/ 60 h 224"/>
                <a:gd name="T52" fmla="*/ 105 w 178"/>
                <a:gd name="T53" fmla="*/ 60 h 224"/>
                <a:gd name="T54" fmla="*/ 110 w 178"/>
                <a:gd name="T55" fmla="*/ 19 h 224"/>
                <a:gd name="T56" fmla="*/ 110 w 178"/>
                <a:gd name="T57" fmla="*/ 16 h 224"/>
                <a:gd name="T58" fmla="*/ 94 w 178"/>
                <a:gd name="T5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8" h="224">
                  <a:moveTo>
                    <a:pt x="96" y="16"/>
                  </a:moveTo>
                  <a:cubicBezTo>
                    <a:pt x="96" y="16"/>
                    <a:pt x="96" y="16"/>
                    <a:pt x="96" y="16"/>
                  </a:cubicBezTo>
                  <a:moveTo>
                    <a:pt x="94" y="16"/>
                  </a:moveTo>
                  <a:cubicBezTo>
                    <a:pt x="86" y="76"/>
                    <a:pt x="86" y="76"/>
                    <a:pt x="86" y="76"/>
                  </a:cubicBezTo>
                  <a:cubicBezTo>
                    <a:pt x="133" y="76"/>
                    <a:pt x="133" y="76"/>
                    <a:pt x="133" y="76"/>
                  </a:cubicBezTo>
                  <a:cubicBezTo>
                    <a:pt x="149" y="76"/>
                    <a:pt x="162" y="89"/>
                    <a:pt x="162" y="106"/>
                  </a:cubicBezTo>
                  <a:cubicBezTo>
                    <a:pt x="154" y="179"/>
                    <a:pt x="154" y="179"/>
                    <a:pt x="154" y="179"/>
                  </a:cubicBezTo>
                  <a:cubicBezTo>
                    <a:pt x="154" y="195"/>
                    <a:pt x="141" y="208"/>
                    <a:pt x="125" y="208"/>
                  </a:cubicBezTo>
                  <a:cubicBezTo>
                    <a:pt x="44" y="208"/>
                    <a:pt x="44" y="208"/>
                    <a:pt x="44" y="208"/>
                  </a:cubicBezTo>
                  <a:cubicBezTo>
                    <a:pt x="28" y="208"/>
                    <a:pt x="16" y="195"/>
                    <a:pt x="16" y="179"/>
                  </a:cubicBezTo>
                  <a:cubicBezTo>
                    <a:pt x="16" y="106"/>
                    <a:pt x="16" y="106"/>
                    <a:pt x="16" y="106"/>
                  </a:cubicBezTo>
                  <a:cubicBezTo>
                    <a:pt x="16" y="90"/>
                    <a:pt x="63" y="24"/>
                    <a:pt x="75" y="20"/>
                  </a:cubicBezTo>
                  <a:cubicBezTo>
                    <a:pt x="87" y="16"/>
                    <a:pt x="94" y="16"/>
                    <a:pt x="94" y="16"/>
                  </a:cubicBezTo>
                  <a:moveTo>
                    <a:pt x="94" y="0"/>
                  </a:moveTo>
                  <a:cubicBezTo>
                    <a:pt x="94" y="0"/>
                    <a:pt x="94" y="0"/>
                    <a:pt x="94" y="0"/>
                  </a:cubicBezTo>
                  <a:cubicBezTo>
                    <a:pt x="94" y="0"/>
                    <a:pt x="94" y="0"/>
                    <a:pt x="94" y="0"/>
                  </a:cubicBezTo>
                  <a:cubicBezTo>
                    <a:pt x="92" y="0"/>
                    <a:pt x="83" y="1"/>
                    <a:pt x="69" y="5"/>
                  </a:cubicBezTo>
                  <a:cubicBezTo>
                    <a:pt x="60" y="8"/>
                    <a:pt x="46" y="23"/>
                    <a:pt x="28" y="49"/>
                  </a:cubicBezTo>
                  <a:cubicBezTo>
                    <a:pt x="9" y="75"/>
                    <a:pt x="0" y="95"/>
                    <a:pt x="0" y="106"/>
                  </a:cubicBezTo>
                  <a:cubicBezTo>
                    <a:pt x="0" y="179"/>
                    <a:pt x="0" y="179"/>
                    <a:pt x="0" y="179"/>
                  </a:cubicBezTo>
                  <a:cubicBezTo>
                    <a:pt x="0" y="204"/>
                    <a:pt x="19" y="224"/>
                    <a:pt x="44" y="224"/>
                  </a:cubicBezTo>
                  <a:cubicBezTo>
                    <a:pt x="125" y="224"/>
                    <a:pt x="125" y="224"/>
                    <a:pt x="125" y="224"/>
                  </a:cubicBezTo>
                  <a:cubicBezTo>
                    <a:pt x="149" y="224"/>
                    <a:pt x="169" y="204"/>
                    <a:pt x="170" y="180"/>
                  </a:cubicBezTo>
                  <a:cubicBezTo>
                    <a:pt x="178" y="107"/>
                    <a:pt x="178" y="107"/>
                    <a:pt x="178" y="107"/>
                  </a:cubicBezTo>
                  <a:cubicBezTo>
                    <a:pt x="178" y="107"/>
                    <a:pt x="178" y="106"/>
                    <a:pt x="178" y="106"/>
                  </a:cubicBezTo>
                  <a:cubicBezTo>
                    <a:pt x="178" y="81"/>
                    <a:pt x="158" y="60"/>
                    <a:pt x="133" y="60"/>
                  </a:cubicBezTo>
                  <a:cubicBezTo>
                    <a:pt x="105" y="60"/>
                    <a:pt x="105" y="60"/>
                    <a:pt x="105" y="60"/>
                  </a:cubicBezTo>
                  <a:cubicBezTo>
                    <a:pt x="110" y="19"/>
                    <a:pt x="110" y="19"/>
                    <a:pt x="110" y="19"/>
                  </a:cubicBezTo>
                  <a:cubicBezTo>
                    <a:pt x="110" y="18"/>
                    <a:pt x="110" y="17"/>
                    <a:pt x="110" y="16"/>
                  </a:cubicBezTo>
                  <a:cubicBezTo>
                    <a:pt x="110" y="7"/>
                    <a:pt x="103" y="0"/>
                    <a:pt x="9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43"/>
            <p:cNvSpPr>
              <a:spLocks/>
            </p:cNvSpPr>
            <p:nvPr/>
          </p:nvSpPr>
          <p:spPr bwMode="auto">
            <a:xfrm>
              <a:off x="419101" y="582613"/>
              <a:ext cx="315913" cy="163513"/>
            </a:xfrm>
            <a:custGeom>
              <a:avLst/>
              <a:gdLst>
                <a:gd name="T0" fmla="*/ 67 w 93"/>
                <a:gd name="T1" fmla="*/ 48 h 48"/>
                <a:gd name="T2" fmla="*/ 4 w 93"/>
                <a:gd name="T3" fmla="*/ 48 h 48"/>
                <a:gd name="T4" fmla="*/ 0 w 93"/>
                <a:gd name="T5" fmla="*/ 44 h 48"/>
                <a:gd name="T6" fmla="*/ 4 w 93"/>
                <a:gd name="T7" fmla="*/ 40 h 48"/>
                <a:gd name="T8" fmla="*/ 67 w 93"/>
                <a:gd name="T9" fmla="*/ 40 h 48"/>
                <a:gd name="T10" fmla="*/ 84 w 93"/>
                <a:gd name="T11" fmla="*/ 23 h 48"/>
                <a:gd name="T12" fmla="*/ 85 w 93"/>
                <a:gd name="T13" fmla="*/ 4 h 48"/>
                <a:gd name="T14" fmla="*/ 89 w 93"/>
                <a:gd name="T15" fmla="*/ 0 h 48"/>
                <a:gd name="T16" fmla="*/ 93 w 93"/>
                <a:gd name="T17" fmla="*/ 4 h 48"/>
                <a:gd name="T18" fmla="*/ 92 w 93"/>
                <a:gd name="T19" fmla="*/ 23 h 48"/>
                <a:gd name="T20" fmla="*/ 67 w 93"/>
                <a:gd name="T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67" y="48"/>
                  </a:moveTo>
                  <a:cubicBezTo>
                    <a:pt x="4" y="48"/>
                    <a:pt x="4" y="48"/>
                    <a:pt x="4" y="48"/>
                  </a:cubicBezTo>
                  <a:cubicBezTo>
                    <a:pt x="2" y="48"/>
                    <a:pt x="0" y="46"/>
                    <a:pt x="0" y="44"/>
                  </a:cubicBezTo>
                  <a:cubicBezTo>
                    <a:pt x="0" y="42"/>
                    <a:pt x="2" y="40"/>
                    <a:pt x="4" y="40"/>
                  </a:cubicBezTo>
                  <a:cubicBezTo>
                    <a:pt x="67" y="40"/>
                    <a:pt x="67" y="40"/>
                    <a:pt x="67" y="40"/>
                  </a:cubicBezTo>
                  <a:cubicBezTo>
                    <a:pt x="76" y="40"/>
                    <a:pt x="84" y="32"/>
                    <a:pt x="84" y="23"/>
                  </a:cubicBezTo>
                  <a:cubicBezTo>
                    <a:pt x="85" y="4"/>
                    <a:pt x="85" y="4"/>
                    <a:pt x="85" y="4"/>
                  </a:cubicBezTo>
                  <a:cubicBezTo>
                    <a:pt x="85" y="2"/>
                    <a:pt x="87" y="0"/>
                    <a:pt x="89" y="0"/>
                  </a:cubicBezTo>
                  <a:cubicBezTo>
                    <a:pt x="91" y="0"/>
                    <a:pt x="93" y="2"/>
                    <a:pt x="93" y="4"/>
                  </a:cubicBezTo>
                  <a:cubicBezTo>
                    <a:pt x="92" y="23"/>
                    <a:pt x="92" y="23"/>
                    <a:pt x="92" y="23"/>
                  </a:cubicBezTo>
                  <a:cubicBezTo>
                    <a:pt x="92" y="37"/>
                    <a:pt x="81" y="48"/>
                    <a:pt x="67" y="4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44"/>
            <p:cNvSpPr>
              <a:spLocks/>
            </p:cNvSpPr>
            <p:nvPr/>
          </p:nvSpPr>
          <p:spPr bwMode="auto">
            <a:xfrm>
              <a:off x="714376" y="500063"/>
              <a:ext cx="33338" cy="58738"/>
            </a:xfrm>
            <a:custGeom>
              <a:avLst/>
              <a:gdLst>
                <a:gd name="T0" fmla="*/ 5 w 10"/>
                <a:gd name="T1" fmla="*/ 17 h 17"/>
                <a:gd name="T2" fmla="*/ 4 w 10"/>
                <a:gd name="T3" fmla="*/ 17 h 17"/>
                <a:gd name="T4" fmla="*/ 1 w 10"/>
                <a:gd name="T5" fmla="*/ 12 h 17"/>
                <a:gd name="T6" fmla="*/ 2 w 10"/>
                <a:gd name="T7" fmla="*/ 4 h 17"/>
                <a:gd name="T8" fmla="*/ 6 w 10"/>
                <a:gd name="T9" fmla="*/ 0 h 17"/>
                <a:gd name="T10" fmla="*/ 10 w 10"/>
                <a:gd name="T11" fmla="*/ 4 h 17"/>
                <a:gd name="T12" fmla="*/ 9 w 10"/>
                <a:gd name="T13" fmla="*/ 13 h 17"/>
                <a:gd name="T14" fmla="*/ 5 w 10"/>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7">
                  <a:moveTo>
                    <a:pt x="5" y="17"/>
                  </a:moveTo>
                  <a:cubicBezTo>
                    <a:pt x="5" y="17"/>
                    <a:pt x="4" y="17"/>
                    <a:pt x="4" y="17"/>
                  </a:cubicBezTo>
                  <a:cubicBezTo>
                    <a:pt x="2" y="16"/>
                    <a:pt x="0" y="14"/>
                    <a:pt x="1" y="12"/>
                  </a:cubicBezTo>
                  <a:cubicBezTo>
                    <a:pt x="2" y="4"/>
                    <a:pt x="2" y="4"/>
                    <a:pt x="2" y="4"/>
                  </a:cubicBezTo>
                  <a:cubicBezTo>
                    <a:pt x="2" y="1"/>
                    <a:pt x="4" y="0"/>
                    <a:pt x="6" y="0"/>
                  </a:cubicBezTo>
                  <a:cubicBezTo>
                    <a:pt x="8" y="0"/>
                    <a:pt x="10" y="2"/>
                    <a:pt x="10" y="4"/>
                  </a:cubicBezTo>
                  <a:cubicBezTo>
                    <a:pt x="9" y="13"/>
                    <a:pt x="9" y="13"/>
                    <a:pt x="9" y="13"/>
                  </a:cubicBezTo>
                  <a:cubicBezTo>
                    <a:pt x="8" y="15"/>
                    <a:pt x="7" y="17"/>
                    <a:pt x="5" y="1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5"/>
            <p:cNvSpPr>
              <a:spLocks noEditPoints="1"/>
            </p:cNvSpPr>
            <p:nvPr/>
          </p:nvSpPr>
          <p:spPr bwMode="auto">
            <a:xfrm>
              <a:off x="-1587" y="350838"/>
              <a:ext cx="312738" cy="449263"/>
            </a:xfrm>
            <a:custGeom>
              <a:avLst/>
              <a:gdLst>
                <a:gd name="T0" fmla="*/ 66 w 92"/>
                <a:gd name="T1" fmla="*/ 16 h 132"/>
                <a:gd name="T2" fmla="*/ 76 w 92"/>
                <a:gd name="T3" fmla="*/ 30 h 132"/>
                <a:gd name="T4" fmla="*/ 76 w 92"/>
                <a:gd name="T5" fmla="*/ 102 h 132"/>
                <a:gd name="T6" fmla="*/ 66 w 92"/>
                <a:gd name="T7" fmla="*/ 116 h 132"/>
                <a:gd name="T8" fmla="*/ 32 w 92"/>
                <a:gd name="T9" fmla="*/ 116 h 132"/>
                <a:gd name="T10" fmla="*/ 16 w 92"/>
                <a:gd name="T11" fmla="*/ 102 h 132"/>
                <a:gd name="T12" fmla="*/ 16 w 92"/>
                <a:gd name="T13" fmla="*/ 30 h 132"/>
                <a:gd name="T14" fmla="*/ 32 w 92"/>
                <a:gd name="T15" fmla="*/ 16 h 132"/>
                <a:gd name="T16" fmla="*/ 64 w 92"/>
                <a:gd name="T17" fmla="*/ 16 h 132"/>
                <a:gd name="T18" fmla="*/ 66 w 92"/>
                <a:gd name="T19" fmla="*/ 0 h 132"/>
                <a:gd name="T20" fmla="*/ 32 w 92"/>
                <a:gd name="T21" fmla="*/ 0 h 132"/>
                <a:gd name="T22" fmla="*/ 0 w 92"/>
                <a:gd name="T23" fmla="*/ 30 h 132"/>
                <a:gd name="T24" fmla="*/ 0 w 92"/>
                <a:gd name="T25" fmla="*/ 102 h 132"/>
                <a:gd name="T26" fmla="*/ 32 w 92"/>
                <a:gd name="T27" fmla="*/ 132 h 132"/>
                <a:gd name="T28" fmla="*/ 66 w 92"/>
                <a:gd name="T29" fmla="*/ 132 h 132"/>
                <a:gd name="T30" fmla="*/ 92 w 92"/>
                <a:gd name="T31" fmla="*/ 102 h 132"/>
                <a:gd name="T32" fmla="*/ 92 w 92"/>
                <a:gd name="T33" fmla="*/ 30 h 132"/>
                <a:gd name="T34" fmla="*/ 66 w 92"/>
                <a:gd name="T3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 h="132">
                  <a:moveTo>
                    <a:pt x="66" y="16"/>
                  </a:moveTo>
                  <a:cubicBezTo>
                    <a:pt x="73" y="16"/>
                    <a:pt x="76" y="23"/>
                    <a:pt x="76" y="30"/>
                  </a:cubicBezTo>
                  <a:cubicBezTo>
                    <a:pt x="76" y="102"/>
                    <a:pt x="76" y="102"/>
                    <a:pt x="76" y="102"/>
                  </a:cubicBezTo>
                  <a:cubicBezTo>
                    <a:pt x="76" y="110"/>
                    <a:pt x="73" y="116"/>
                    <a:pt x="66" y="116"/>
                  </a:cubicBezTo>
                  <a:cubicBezTo>
                    <a:pt x="32" y="116"/>
                    <a:pt x="32" y="116"/>
                    <a:pt x="32" y="116"/>
                  </a:cubicBezTo>
                  <a:cubicBezTo>
                    <a:pt x="24" y="116"/>
                    <a:pt x="16" y="110"/>
                    <a:pt x="16" y="102"/>
                  </a:cubicBezTo>
                  <a:cubicBezTo>
                    <a:pt x="16" y="30"/>
                    <a:pt x="16" y="30"/>
                    <a:pt x="16" y="30"/>
                  </a:cubicBezTo>
                  <a:cubicBezTo>
                    <a:pt x="16" y="23"/>
                    <a:pt x="24" y="16"/>
                    <a:pt x="32" y="16"/>
                  </a:cubicBezTo>
                  <a:cubicBezTo>
                    <a:pt x="64" y="16"/>
                    <a:pt x="64" y="16"/>
                    <a:pt x="64" y="16"/>
                  </a:cubicBezTo>
                  <a:moveTo>
                    <a:pt x="66" y="0"/>
                  </a:moveTo>
                  <a:cubicBezTo>
                    <a:pt x="32" y="0"/>
                    <a:pt x="32" y="0"/>
                    <a:pt x="32" y="0"/>
                  </a:cubicBezTo>
                  <a:cubicBezTo>
                    <a:pt x="15" y="0"/>
                    <a:pt x="0" y="14"/>
                    <a:pt x="0" y="30"/>
                  </a:cubicBezTo>
                  <a:cubicBezTo>
                    <a:pt x="0" y="102"/>
                    <a:pt x="0" y="102"/>
                    <a:pt x="0" y="102"/>
                  </a:cubicBezTo>
                  <a:cubicBezTo>
                    <a:pt x="0" y="119"/>
                    <a:pt x="15" y="132"/>
                    <a:pt x="32" y="132"/>
                  </a:cubicBezTo>
                  <a:cubicBezTo>
                    <a:pt x="66" y="132"/>
                    <a:pt x="66" y="132"/>
                    <a:pt x="66" y="132"/>
                  </a:cubicBezTo>
                  <a:cubicBezTo>
                    <a:pt x="78" y="132"/>
                    <a:pt x="92" y="124"/>
                    <a:pt x="92" y="102"/>
                  </a:cubicBezTo>
                  <a:cubicBezTo>
                    <a:pt x="92" y="30"/>
                    <a:pt x="92" y="30"/>
                    <a:pt x="92" y="30"/>
                  </a:cubicBezTo>
                  <a:cubicBezTo>
                    <a:pt x="92" y="8"/>
                    <a:pt x="78" y="0"/>
                    <a:pt x="6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p:cNvSpPr>
              <a:spLocks/>
            </p:cNvSpPr>
            <p:nvPr/>
          </p:nvSpPr>
          <p:spPr bwMode="auto">
            <a:xfrm>
              <a:off x="106363" y="623888"/>
              <a:ext cx="109538" cy="134938"/>
            </a:xfrm>
            <a:custGeom>
              <a:avLst/>
              <a:gdLst>
                <a:gd name="T0" fmla="*/ 28 w 32"/>
                <a:gd name="T1" fmla="*/ 40 h 40"/>
                <a:gd name="T2" fmla="*/ 24 w 32"/>
                <a:gd name="T3" fmla="*/ 36 h 40"/>
                <a:gd name="T4" fmla="*/ 24 w 32"/>
                <a:gd name="T5" fmla="*/ 14 h 40"/>
                <a:gd name="T6" fmla="*/ 16 w 32"/>
                <a:gd name="T7" fmla="*/ 8 h 40"/>
                <a:gd name="T8" fmla="*/ 8 w 32"/>
                <a:gd name="T9" fmla="*/ 14 h 40"/>
                <a:gd name="T10" fmla="*/ 8 w 32"/>
                <a:gd name="T11" fmla="*/ 36 h 40"/>
                <a:gd name="T12" fmla="*/ 4 w 32"/>
                <a:gd name="T13" fmla="*/ 40 h 40"/>
                <a:gd name="T14" fmla="*/ 0 w 32"/>
                <a:gd name="T15" fmla="*/ 36 h 40"/>
                <a:gd name="T16" fmla="*/ 0 w 32"/>
                <a:gd name="T17" fmla="*/ 14 h 40"/>
                <a:gd name="T18" fmla="*/ 16 w 32"/>
                <a:gd name="T19" fmla="*/ 0 h 40"/>
                <a:gd name="T20" fmla="*/ 32 w 32"/>
                <a:gd name="T21" fmla="*/ 14 h 40"/>
                <a:gd name="T22" fmla="*/ 32 w 32"/>
                <a:gd name="T23" fmla="*/ 36 h 40"/>
                <a:gd name="T24" fmla="*/ 28 w 32"/>
                <a:gd name="T2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0">
                  <a:moveTo>
                    <a:pt x="28" y="40"/>
                  </a:moveTo>
                  <a:cubicBezTo>
                    <a:pt x="26" y="40"/>
                    <a:pt x="24" y="38"/>
                    <a:pt x="24" y="36"/>
                  </a:cubicBezTo>
                  <a:cubicBezTo>
                    <a:pt x="24" y="14"/>
                    <a:pt x="24" y="14"/>
                    <a:pt x="24" y="14"/>
                  </a:cubicBezTo>
                  <a:cubicBezTo>
                    <a:pt x="24" y="11"/>
                    <a:pt x="20" y="8"/>
                    <a:pt x="16" y="8"/>
                  </a:cubicBezTo>
                  <a:cubicBezTo>
                    <a:pt x="12" y="8"/>
                    <a:pt x="8" y="11"/>
                    <a:pt x="8" y="14"/>
                  </a:cubicBezTo>
                  <a:cubicBezTo>
                    <a:pt x="8" y="36"/>
                    <a:pt x="8" y="36"/>
                    <a:pt x="8" y="36"/>
                  </a:cubicBezTo>
                  <a:cubicBezTo>
                    <a:pt x="8" y="38"/>
                    <a:pt x="6" y="40"/>
                    <a:pt x="4" y="40"/>
                  </a:cubicBezTo>
                  <a:cubicBezTo>
                    <a:pt x="2" y="40"/>
                    <a:pt x="0" y="38"/>
                    <a:pt x="0" y="36"/>
                  </a:cubicBezTo>
                  <a:cubicBezTo>
                    <a:pt x="0" y="14"/>
                    <a:pt x="0" y="14"/>
                    <a:pt x="0" y="14"/>
                  </a:cubicBezTo>
                  <a:cubicBezTo>
                    <a:pt x="0" y="7"/>
                    <a:pt x="7" y="0"/>
                    <a:pt x="16" y="0"/>
                  </a:cubicBezTo>
                  <a:cubicBezTo>
                    <a:pt x="25" y="0"/>
                    <a:pt x="32" y="7"/>
                    <a:pt x="32" y="14"/>
                  </a:cubicBezTo>
                  <a:cubicBezTo>
                    <a:pt x="32" y="36"/>
                    <a:pt x="32" y="36"/>
                    <a:pt x="32" y="36"/>
                  </a:cubicBezTo>
                  <a:cubicBezTo>
                    <a:pt x="32" y="38"/>
                    <a:pt x="30" y="40"/>
                    <a:pt x="28" y="4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p:cNvSpPr>
              <a:spLocks/>
            </p:cNvSpPr>
            <p:nvPr/>
          </p:nvSpPr>
          <p:spPr bwMode="auto">
            <a:xfrm>
              <a:off x="147638" y="677863"/>
              <a:ext cx="26988" cy="53975"/>
            </a:xfrm>
            <a:custGeom>
              <a:avLst/>
              <a:gdLst>
                <a:gd name="T0" fmla="*/ 4 w 8"/>
                <a:gd name="T1" fmla="*/ 16 h 16"/>
                <a:gd name="T2" fmla="*/ 0 w 8"/>
                <a:gd name="T3" fmla="*/ 12 h 16"/>
                <a:gd name="T4" fmla="*/ 0 w 8"/>
                <a:gd name="T5" fmla="*/ 4 h 16"/>
                <a:gd name="T6" fmla="*/ 4 w 8"/>
                <a:gd name="T7" fmla="*/ 0 h 16"/>
                <a:gd name="T8" fmla="*/ 8 w 8"/>
                <a:gd name="T9" fmla="*/ 4 h 16"/>
                <a:gd name="T10" fmla="*/ 8 w 8"/>
                <a:gd name="T11" fmla="*/ 12 h 16"/>
                <a:gd name="T12" fmla="*/ 4 w 8"/>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8" h="16">
                  <a:moveTo>
                    <a:pt x="4" y="16"/>
                  </a:moveTo>
                  <a:cubicBezTo>
                    <a:pt x="2" y="16"/>
                    <a:pt x="0" y="14"/>
                    <a:pt x="0" y="12"/>
                  </a:cubicBezTo>
                  <a:cubicBezTo>
                    <a:pt x="0" y="4"/>
                    <a:pt x="0" y="4"/>
                    <a:pt x="0" y="4"/>
                  </a:cubicBezTo>
                  <a:cubicBezTo>
                    <a:pt x="0" y="2"/>
                    <a:pt x="2" y="0"/>
                    <a:pt x="4" y="0"/>
                  </a:cubicBezTo>
                  <a:cubicBezTo>
                    <a:pt x="6" y="0"/>
                    <a:pt x="8" y="2"/>
                    <a:pt x="8" y="4"/>
                  </a:cubicBezTo>
                  <a:cubicBezTo>
                    <a:pt x="8" y="12"/>
                    <a:pt x="8" y="12"/>
                    <a:pt x="8" y="12"/>
                  </a:cubicBezTo>
                  <a:cubicBezTo>
                    <a:pt x="8" y="14"/>
                    <a:pt x="6" y="16"/>
                    <a:pt x="4" y="1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15" name="TextBox 14"/>
          <p:cNvSpPr txBox="1"/>
          <p:nvPr/>
        </p:nvSpPr>
        <p:spPr>
          <a:xfrm>
            <a:off x="1340744" y="2991612"/>
            <a:ext cx="2496458" cy="1163845"/>
          </a:xfrm>
          <a:prstGeom prst="rect">
            <a:avLst/>
          </a:prstGeom>
          <a:noFill/>
        </p:spPr>
        <p:txBody>
          <a:bodyPr wrap="square" lIns="0" rIns="0" rtlCol="0">
            <a:spAutoFit/>
          </a:bodyPr>
          <a:lstStyle/>
          <a:p>
            <a:pPr algn="ctr">
              <a:lnSpc>
                <a:spcPct val="150000"/>
              </a:lnSpc>
            </a:pPr>
            <a:r>
              <a:rPr lang="en-US" sz="1200" dirty="0">
                <a:solidFill>
                  <a:schemeClr val="bg1">
                    <a:lumMod val="65000"/>
                  </a:schemeClr>
                </a:solidFill>
                <a:ea typeface="Roboto Condensed Light" panose="02000000000000000000" pitchFamily="2" charset="0"/>
                <a:cs typeface="Roboto Condensed Light" panose="02000000000000000000" pitchFamily="2" charset="0"/>
              </a:rPr>
              <a:t>The system extracts sales order lines, creating production orders against those sales orders to fulfill customer demands.</a:t>
            </a:r>
          </a:p>
        </p:txBody>
      </p:sp>
      <p:sp>
        <p:nvSpPr>
          <p:cNvPr id="16" name="TextBox 15"/>
          <p:cNvSpPr txBox="1"/>
          <p:nvPr/>
        </p:nvSpPr>
        <p:spPr>
          <a:xfrm>
            <a:off x="1714311" y="2594777"/>
            <a:ext cx="1749325" cy="400110"/>
          </a:xfrm>
          <a:prstGeom prst="rect">
            <a:avLst/>
          </a:prstGeom>
          <a:noFill/>
        </p:spPr>
        <p:txBody>
          <a:bodyPr wrap="none" rtlCol="0">
            <a:spAutoFit/>
          </a:bodyPr>
          <a:lstStyle/>
          <a:p>
            <a:pPr algn="ctr"/>
            <a:r>
              <a:rPr lang="en-US" sz="2000" dirty="0">
                <a:solidFill>
                  <a:schemeClr val="bg1">
                    <a:lumMod val="50000"/>
                  </a:schemeClr>
                </a:solidFill>
                <a:latin typeface="+mj-lt"/>
              </a:rPr>
              <a:t>Make-to-Order</a:t>
            </a:r>
          </a:p>
        </p:txBody>
      </p:sp>
      <p:grpSp>
        <p:nvGrpSpPr>
          <p:cNvPr id="17" name="Group 16"/>
          <p:cNvGrpSpPr/>
          <p:nvPr/>
        </p:nvGrpSpPr>
        <p:grpSpPr>
          <a:xfrm>
            <a:off x="9366552" y="2000187"/>
            <a:ext cx="453861" cy="451353"/>
            <a:chOff x="5583238" y="17463"/>
            <a:chExt cx="862013" cy="857250"/>
          </a:xfrm>
          <a:solidFill>
            <a:schemeClr val="accent3"/>
          </a:solidFill>
        </p:grpSpPr>
        <p:sp>
          <p:nvSpPr>
            <p:cNvPr id="18" name="Freeform 32"/>
            <p:cNvSpPr>
              <a:spLocks noEditPoints="1"/>
            </p:cNvSpPr>
            <p:nvPr/>
          </p:nvSpPr>
          <p:spPr bwMode="auto">
            <a:xfrm>
              <a:off x="5583238" y="17463"/>
              <a:ext cx="862013" cy="857250"/>
            </a:xfrm>
            <a:custGeom>
              <a:avLst/>
              <a:gdLst>
                <a:gd name="T0" fmla="*/ 127 w 254"/>
                <a:gd name="T1" fmla="*/ 16 h 252"/>
                <a:gd name="T2" fmla="*/ 156 w 254"/>
                <a:gd name="T3" fmla="*/ 79 h 252"/>
                <a:gd name="T4" fmla="*/ 170 w 254"/>
                <a:gd name="T5" fmla="*/ 90 h 252"/>
                <a:gd name="T6" fmla="*/ 237 w 254"/>
                <a:gd name="T7" fmla="*/ 100 h 252"/>
                <a:gd name="T8" fmla="*/ 188 w 254"/>
                <a:gd name="T9" fmla="*/ 149 h 252"/>
                <a:gd name="T10" fmla="*/ 183 w 254"/>
                <a:gd name="T11" fmla="*/ 164 h 252"/>
                <a:gd name="T12" fmla="*/ 203 w 254"/>
                <a:gd name="T13" fmla="*/ 236 h 252"/>
                <a:gd name="T14" fmla="*/ 136 w 254"/>
                <a:gd name="T15" fmla="*/ 198 h 252"/>
                <a:gd name="T16" fmla="*/ 127 w 254"/>
                <a:gd name="T17" fmla="*/ 196 h 252"/>
                <a:gd name="T18" fmla="*/ 118 w 254"/>
                <a:gd name="T19" fmla="*/ 198 h 252"/>
                <a:gd name="T20" fmla="*/ 55 w 254"/>
                <a:gd name="T21" fmla="*/ 236 h 252"/>
                <a:gd name="T22" fmla="*/ 71 w 254"/>
                <a:gd name="T23" fmla="*/ 164 h 252"/>
                <a:gd name="T24" fmla="*/ 66 w 254"/>
                <a:gd name="T25" fmla="*/ 149 h 252"/>
                <a:gd name="T26" fmla="*/ 17 w 254"/>
                <a:gd name="T27" fmla="*/ 100 h 252"/>
                <a:gd name="T28" fmla="*/ 84 w 254"/>
                <a:gd name="T29" fmla="*/ 90 h 252"/>
                <a:gd name="T30" fmla="*/ 98 w 254"/>
                <a:gd name="T31" fmla="*/ 79 h 252"/>
                <a:gd name="T32" fmla="*/ 127 w 254"/>
                <a:gd name="T33" fmla="*/ 16 h 252"/>
                <a:gd name="T34" fmla="*/ 127 w 254"/>
                <a:gd name="T35" fmla="*/ 0 h 252"/>
                <a:gd name="T36" fmla="*/ 127 w 254"/>
                <a:gd name="T37" fmla="*/ 0 h 252"/>
                <a:gd name="T38" fmla="*/ 113 w 254"/>
                <a:gd name="T39" fmla="*/ 10 h 252"/>
                <a:gd name="T40" fmla="*/ 84 w 254"/>
                <a:gd name="T41" fmla="*/ 73 h 252"/>
                <a:gd name="T42" fmla="*/ 82 w 254"/>
                <a:gd name="T43" fmla="*/ 74 h 252"/>
                <a:gd name="T44" fmla="*/ 15 w 254"/>
                <a:gd name="T45" fmla="*/ 84 h 252"/>
                <a:gd name="T46" fmla="*/ 2 w 254"/>
                <a:gd name="T47" fmla="*/ 95 h 252"/>
                <a:gd name="T48" fmla="*/ 6 w 254"/>
                <a:gd name="T49" fmla="*/ 111 h 252"/>
                <a:gd name="T50" fmla="*/ 55 w 254"/>
                <a:gd name="T51" fmla="*/ 160 h 252"/>
                <a:gd name="T52" fmla="*/ 56 w 254"/>
                <a:gd name="T53" fmla="*/ 162 h 252"/>
                <a:gd name="T54" fmla="*/ 40 w 254"/>
                <a:gd name="T55" fmla="*/ 233 h 252"/>
                <a:gd name="T56" fmla="*/ 46 w 254"/>
                <a:gd name="T57" fmla="*/ 249 h 252"/>
                <a:gd name="T58" fmla="*/ 55 w 254"/>
                <a:gd name="T59" fmla="*/ 252 h 252"/>
                <a:gd name="T60" fmla="*/ 63 w 254"/>
                <a:gd name="T61" fmla="*/ 250 h 252"/>
                <a:gd name="T62" fmla="*/ 126 w 254"/>
                <a:gd name="T63" fmla="*/ 212 h 252"/>
                <a:gd name="T64" fmla="*/ 127 w 254"/>
                <a:gd name="T65" fmla="*/ 212 h 252"/>
                <a:gd name="T66" fmla="*/ 129 w 254"/>
                <a:gd name="T67" fmla="*/ 213 h 252"/>
                <a:gd name="T68" fmla="*/ 195 w 254"/>
                <a:gd name="T69" fmla="*/ 250 h 252"/>
                <a:gd name="T70" fmla="*/ 203 w 254"/>
                <a:gd name="T71" fmla="*/ 252 h 252"/>
                <a:gd name="T72" fmla="*/ 213 w 254"/>
                <a:gd name="T73" fmla="*/ 249 h 252"/>
                <a:gd name="T74" fmla="*/ 218 w 254"/>
                <a:gd name="T75" fmla="*/ 232 h 252"/>
                <a:gd name="T76" fmla="*/ 199 w 254"/>
                <a:gd name="T77" fmla="*/ 161 h 252"/>
                <a:gd name="T78" fmla="*/ 200 w 254"/>
                <a:gd name="T79" fmla="*/ 160 h 252"/>
                <a:gd name="T80" fmla="*/ 249 w 254"/>
                <a:gd name="T81" fmla="*/ 111 h 252"/>
                <a:gd name="T82" fmla="*/ 252 w 254"/>
                <a:gd name="T83" fmla="*/ 95 h 252"/>
                <a:gd name="T84" fmla="*/ 240 w 254"/>
                <a:gd name="T85" fmla="*/ 84 h 252"/>
                <a:gd name="T86" fmla="*/ 173 w 254"/>
                <a:gd name="T87" fmla="*/ 74 h 252"/>
                <a:gd name="T88" fmla="*/ 171 w 254"/>
                <a:gd name="T89" fmla="*/ 73 h 252"/>
                <a:gd name="T90" fmla="*/ 142 w 254"/>
                <a:gd name="T91" fmla="*/ 10 h 252"/>
                <a:gd name="T92" fmla="*/ 127 w 254"/>
                <a:gd name="T93"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4" h="252">
                  <a:moveTo>
                    <a:pt x="127" y="16"/>
                  </a:moveTo>
                  <a:cubicBezTo>
                    <a:pt x="156" y="79"/>
                    <a:pt x="156" y="79"/>
                    <a:pt x="156" y="79"/>
                  </a:cubicBezTo>
                  <a:cubicBezTo>
                    <a:pt x="159" y="85"/>
                    <a:pt x="164" y="89"/>
                    <a:pt x="170" y="90"/>
                  </a:cubicBezTo>
                  <a:cubicBezTo>
                    <a:pt x="237" y="100"/>
                    <a:pt x="237" y="100"/>
                    <a:pt x="237" y="100"/>
                  </a:cubicBezTo>
                  <a:cubicBezTo>
                    <a:pt x="188" y="149"/>
                    <a:pt x="188" y="149"/>
                    <a:pt x="188" y="149"/>
                  </a:cubicBezTo>
                  <a:cubicBezTo>
                    <a:pt x="184" y="153"/>
                    <a:pt x="182" y="159"/>
                    <a:pt x="183" y="164"/>
                  </a:cubicBezTo>
                  <a:cubicBezTo>
                    <a:pt x="203" y="236"/>
                    <a:pt x="203" y="236"/>
                    <a:pt x="203" y="236"/>
                  </a:cubicBezTo>
                  <a:cubicBezTo>
                    <a:pt x="136" y="198"/>
                    <a:pt x="136" y="198"/>
                    <a:pt x="136" y="198"/>
                  </a:cubicBezTo>
                  <a:cubicBezTo>
                    <a:pt x="133" y="197"/>
                    <a:pt x="130" y="196"/>
                    <a:pt x="127" y="196"/>
                  </a:cubicBezTo>
                  <a:cubicBezTo>
                    <a:pt x="124" y="196"/>
                    <a:pt x="121" y="197"/>
                    <a:pt x="118" y="198"/>
                  </a:cubicBezTo>
                  <a:cubicBezTo>
                    <a:pt x="55" y="236"/>
                    <a:pt x="55" y="236"/>
                    <a:pt x="55" y="236"/>
                  </a:cubicBezTo>
                  <a:cubicBezTo>
                    <a:pt x="71" y="164"/>
                    <a:pt x="71" y="164"/>
                    <a:pt x="71" y="164"/>
                  </a:cubicBezTo>
                  <a:cubicBezTo>
                    <a:pt x="72" y="159"/>
                    <a:pt x="70" y="153"/>
                    <a:pt x="66" y="149"/>
                  </a:cubicBezTo>
                  <a:cubicBezTo>
                    <a:pt x="17" y="100"/>
                    <a:pt x="17" y="100"/>
                    <a:pt x="17" y="100"/>
                  </a:cubicBezTo>
                  <a:cubicBezTo>
                    <a:pt x="84" y="90"/>
                    <a:pt x="84" y="90"/>
                    <a:pt x="84" y="90"/>
                  </a:cubicBezTo>
                  <a:cubicBezTo>
                    <a:pt x="90" y="89"/>
                    <a:pt x="96" y="85"/>
                    <a:pt x="98" y="79"/>
                  </a:cubicBezTo>
                  <a:cubicBezTo>
                    <a:pt x="127" y="16"/>
                    <a:pt x="127" y="16"/>
                    <a:pt x="127" y="16"/>
                  </a:cubicBezTo>
                  <a:moveTo>
                    <a:pt x="127" y="0"/>
                  </a:moveTo>
                  <a:cubicBezTo>
                    <a:pt x="127" y="0"/>
                    <a:pt x="127" y="0"/>
                    <a:pt x="127" y="0"/>
                  </a:cubicBezTo>
                  <a:cubicBezTo>
                    <a:pt x="121" y="0"/>
                    <a:pt x="115" y="4"/>
                    <a:pt x="113" y="10"/>
                  </a:cubicBezTo>
                  <a:cubicBezTo>
                    <a:pt x="84" y="73"/>
                    <a:pt x="84" y="73"/>
                    <a:pt x="84" y="73"/>
                  </a:cubicBezTo>
                  <a:cubicBezTo>
                    <a:pt x="83" y="73"/>
                    <a:pt x="83" y="74"/>
                    <a:pt x="82" y="74"/>
                  </a:cubicBezTo>
                  <a:cubicBezTo>
                    <a:pt x="15" y="84"/>
                    <a:pt x="15" y="84"/>
                    <a:pt x="15" y="84"/>
                  </a:cubicBezTo>
                  <a:cubicBezTo>
                    <a:pt x="9" y="85"/>
                    <a:pt x="4" y="89"/>
                    <a:pt x="2" y="95"/>
                  </a:cubicBezTo>
                  <a:cubicBezTo>
                    <a:pt x="0" y="100"/>
                    <a:pt x="2" y="107"/>
                    <a:pt x="6" y="111"/>
                  </a:cubicBezTo>
                  <a:cubicBezTo>
                    <a:pt x="55" y="160"/>
                    <a:pt x="55" y="160"/>
                    <a:pt x="55" y="160"/>
                  </a:cubicBezTo>
                  <a:cubicBezTo>
                    <a:pt x="55" y="161"/>
                    <a:pt x="56" y="161"/>
                    <a:pt x="56" y="162"/>
                  </a:cubicBezTo>
                  <a:cubicBezTo>
                    <a:pt x="40" y="233"/>
                    <a:pt x="40" y="233"/>
                    <a:pt x="40" y="233"/>
                  </a:cubicBezTo>
                  <a:cubicBezTo>
                    <a:pt x="38" y="239"/>
                    <a:pt x="41" y="246"/>
                    <a:pt x="46" y="249"/>
                  </a:cubicBezTo>
                  <a:cubicBezTo>
                    <a:pt x="49" y="251"/>
                    <a:pt x="52" y="252"/>
                    <a:pt x="55" y="252"/>
                  </a:cubicBezTo>
                  <a:cubicBezTo>
                    <a:pt x="58" y="252"/>
                    <a:pt x="61" y="252"/>
                    <a:pt x="63" y="250"/>
                  </a:cubicBezTo>
                  <a:cubicBezTo>
                    <a:pt x="126" y="212"/>
                    <a:pt x="126" y="212"/>
                    <a:pt x="126" y="212"/>
                  </a:cubicBezTo>
                  <a:cubicBezTo>
                    <a:pt x="126" y="212"/>
                    <a:pt x="127" y="212"/>
                    <a:pt x="127" y="212"/>
                  </a:cubicBezTo>
                  <a:cubicBezTo>
                    <a:pt x="128" y="212"/>
                    <a:pt x="128" y="212"/>
                    <a:pt x="129" y="213"/>
                  </a:cubicBezTo>
                  <a:cubicBezTo>
                    <a:pt x="195" y="250"/>
                    <a:pt x="195" y="250"/>
                    <a:pt x="195" y="250"/>
                  </a:cubicBezTo>
                  <a:cubicBezTo>
                    <a:pt x="197" y="252"/>
                    <a:pt x="200" y="252"/>
                    <a:pt x="203" y="252"/>
                  </a:cubicBezTo>
                  <a:cubicBezTo>
                    <a:pt x="206" y="252"/>
                    <a:pt x="210" y="251"/>
                    <a:pt x="213" y="249"/>
                  </a:cubicBezTo>
                  <a:cubicBezTo>
                    <a:pt x="218" y="245"/>
                    <a:pt x="220" y="238"/>
                    <a:pt x="218" y="232"/>
                  </a:cubicBezTo>
                  <a:cubicBezTo>
                    <a:pt x="199" y="161"/>
                    <a:pt x="199" y="161"/>
                    <a:pt x="199" y="161"/>
                  </a:cubicBezTo>
                  <a:cubicBezTo>
                    <a:pt x="199" y="161"/>
                    <a:pt x="199" y="161"/>
                    <a:pt x="200" y="160"/>
                  </a:cubicBezTo>
                  <a:cubicBezTo>
                    <a:pt x="249" y="111"/>
                    <a:pt x="249" y="111"/>
                    <a:pt x="249" y="111"/>
                  </a:cubicBezTo>
                  <a:cubicBezTo>
                    <a:pt x="253" y="107"/>
                    <a:pt x="254" y="100"/>
                    <a:pt x="252" y="95"/>
                  </a:cubicBezTo>
                  <a:cubicBezTo>
                    <a:pt x="251" y="89"/>
                    <a:pt x="246" y="85"/>
                    <a:pt x="240" y="84"/>
                  </a:cubicBezTo>
                  <a:cubicBezTo>
                    <a:pt x="173" y="74"/>
                    <a:pt x="173" y="74"/>
                    <a:pt x="173" y="74"/>
                  </a:cubicBezTo>
                  <a:cubicBezTo>
                    <a:pt x="172" y="74"/>
                    <a:pt x="171" y="73"/>
                    <a:pt x="171" y="73"/>
                  </a:cubicBezTo>
                  <a:cubicBezTo>
                    <a:pt x="142" y="10"/>
                    <a:pt x="142" y="10"/>
                    <a:pt x="142" y="10"/>
                  </a:cubicBezTo>
                  <a:cubicBezTo>
                    <a:pt x="139" y="4"/>
                    <a:pt x="133" y="0"/>
                    <a:pt x="127"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33"/>
            <p:cNvSpPr>
              <a:spLocks noEditPoints="1"/>
            </p:cNvSpPr>
            <p:nvPr/>
          </p:nvSpPr>
          <p:spPr bwMode="auto">
            <a:xfrm>
              <a:off x="5800726" y="173038"/>
              <a:ext cx="227013" cy="228600"/>
            </a:xfrm>
            <a:custGeom>
              <a:avLst/>
              <a:gdLst>
                <a:gd name="T0" fmla="*/ 4 w 67"/>
                <a:gd name="T1" fmla="*/ 67 h 67"/>
                <a:gd name="T2" fmla="*/ 0 w 67"/>
                <a:gd name="T3" fmla="*/ 64 h 67"/>
                <a:gd name="T4" fmla="*/ 3 w 67"/>
                <a:gd name="T5" fmla="*/ 60 h 67"/>
                <a:gd name="T6" fmla="*/ 30 w 67"/>
                <a:gd name="T7" fmla="*/ 55 h 67"/>
                <a:gd name="T8" fmla="*/ 38 w 67"/>
                <a:gd name="T9" fmla="*/ 50 h 67"/>
                <a:gd name="T10" fmla="*/ 53 w 67"/>
                <a:gd name="T11" fmla="*/ 22 h 67"/>
                <a:gd name="T12" fmla="*/ 58 w 67"/>
                <a:gd name="T13" fmla="*/ 20 h 67"/>
                <a:gd name="T14" fmla="*/ 60 w 67"/>
                <a:gd name="T15" fmla="*/ 26 h 67"/>
                <a:gd name="T16" fmla="*/ 45 w 67"/>
                <a:gd name="T17" fmla="*/ 54 h 67"/>
                <a:gd name="T18" fmla="*/ 31 w 67"/>
                <a:gd name="T19" fmla="*/ 63 h 67"/>
                <a:gd name="T20" fmla="*/ 4 w 67"/>
                <a:gd name="T21" fmla="*/ 67 h 67"/>
                <a:gd name="T22" fmla="*/ 4 w 67"/>
                <a:gd name="T23" fmla="*/ 67 h 67"/>
                <a:gd name="T24" fmla="*/ 60 w 67"/>
                <a:gd name="T25" fmla="*/ 15 h 67"/>
                <a:gd name="T26" fmla="*/ 58 w 67"/>
                <a:gd name="T27" fmla="*/ 15 h 67"/>
                <a:gd name="T28" fmla="*/ 56 w 67"/>
                <a:gd name="T29" fmla="*/ 9 h 67"/>
                <a:gd name="T30" fmla="*/ 59 w 67"/>
                <a:gd name="T31" fmla="*/ 3 h 67"/>
                <a:gd name="T32" fmla="*/ 65 w 67"/>
                <a:gd name="T33" fmla="*/ 1 h 67"/>
                <a:gd name="T34" fmla="*/ 66 w 67"/>
                <a:gd name="T35" fmla="*/ 7 h 67"/>
                <a:gd name="T36" fmla="*/ 64 w 67"/>
                <a:gd name="T37" fmla="*/ 13 h 67"/>
                <a:gd name="T38" fmla="*/ 60 w 67"/>
                <a:gd name="T39" fmla="*/ 1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67">
                  <a:moveTo>
                    <a:pt x="4" y="67"/>
                  </a:moveTo>
                  <a:cubicBezTo>
                    <a:pt x="2" y="67"/>
                    <a:pt x="0" y="66"/>
                    <a:pt x="0" y="64"/>
                  </a:cubicBezTo>
                  <a:cubicBezTo>
                    <a:pt x="0" y="62"/>
                    <a:pt x="1" y="60"/>
                    <a:pt x="3" y="60"/>
                  </a:cubicBezTo>
                  <a:cubicBezTo>
                    <a:pt x="30" y="55"/>
                    <a:pt x="30" y="55"/>
                    <a:pt x="30" y="55"/>
                  </a:cubicBezTo>
                  <a:cubicBezTo>
                    <a:pt x="33" y="55"/>
                    <a:pt x="36" y="53"/>
                    <a:pt x="38" y="50"/>
                  </a:cubicBezTo>
                  <a:cubicBezTo>
                    <a:pt x="53" y="22"/>
                    <a:pt x="53" y="22"/>
                    <a:pt x="53" y="22"/>
                  </a:cubicBezTo>
                  <a:cubicBezTo>
                    <a:pt x="54" y="20"/>
                    <a:pt x="57" y="19"/>
                    <a:pt x="58" y="20"/>
                  </a:cubicBezTo>
                  <a:cubicBezTo>
                    <a:pt x="60" y="21"/>
                    <a:pt x="61" y="24"/>
                    <a:pt x="60" y="26"/>
                  </a:cubicBezTo>
                  <a:cubicBezTo>
                    <a:pt x="45" y="54"/>
                    <a:pt x="45" y="54"/>
                    <a:pt x="45" y="54"/>
                  </a:cubicBezTo>
                  <a:cubicBezTo>
                    <a:pt x="42" y="59"/>
                    <a:pt x="37" y="63"/>
                    <a:pt x="31" y="63"/>
                  </a:cubicBezTo>
                  <a:cubicBezTo>
                    <a:pt x="4" y="67"/>
                    <a:pt x="4" y="67"/>
                    <a:pt x="4" y="67"/>
                  </a:cubicBezTo>
                  <a:cubicBezTo>
                    <a:pt x="4" y="67"/>
                    <a:pt x="4" y="67"/>
                    <a:pt x="4" y="67"/>
                  </a:cubicBezTo>
                  <a:close/>
                  <a:moveTo>
                    <a:pt x="60" y="15"/>
                  </a:moveTo>
                  <a:cubicBezTo>
                    <a:pt x="59" y="15"/>
                    <a:pt x="59" y="15"/>
                    <a:pt x="58" y="15"/>
                  </a:cubicBezTo>
                  <a:cubicBezTo>
                    <a:pt x="56" y="14"/>
                    <a:pt x="55" y="11"/>
                    <a:pt x="56" y="9"/>
                  </a:cubicBezTo>
                  <a:cubicBezTo>
                    <a:pt x="59" y="3"/>
                    <a:pt x="59" y="3"/>
                    <a:pt x="59" y="3"/>
                  </a:cubicBezTo>
                  <a:cubicBezTo>
                    <a:pt x="60" y="1"/>
                    <a:pt x="62" y="0"/>
                    <a:pt x="65" y="1"/>
                  </a:cubicBezTo>
                  <a:cubicBezTo>
                    <a:pt x="67" y="2"/>
                    <a:pt x="67" y="5"/>
                    <a:pt x="66" y="7"/>
                  </a:cubicBezTo>
                  <a:cubicBezTo>
                    <a:pt x="64" y="13"/>
                    <a:pt x="64" y="13"/>
                    <a:pt x="64" y="13"/>
                  </a:cubicBezTo>
                  <a:cubicBezTo>
                    <a:pt x="63" y="14"/>
                    <a:pt x="61" y="15"/>
                    <a:pt x="60" y="1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20" name="TextBox 19"/>
          <p:cNvSpPr txBox="1"/>
          <p:nvPr/>
        </p:nvSpPr>
        <p:spPr>
          <a:xfrm>
            <a:off x="8631199" y="2594777"/>
            <a:ext cx="1924566" cy="400110"/>
          </a:xfrm>
          <a:prstGeom prst="rect">
            <a:avLst/>
          </a:prstGeom>
          <a:noFill/>
        </p:spPr>
        <p:txBody>
          <a:bodyPr wrap="none" rtlCol="0">
            <a:spAutoFit/>
          </a:bodyPr>
          <a:lstStyle/>
          <a:p>
            <a:pPr algn="ctr"/>
            <a:r>
              <a:rPr lang="en-US" sz="2000" dirty="0">
                <a:solidFill>
                  <a:schemeClr val="bg1">
                    <a:lumMod val="50000"/>
                  </a:schemeClr>
                </a:solidFill>
                <a:latin typeface="+mj-lt"/>
              </a:rPr>
              <a:t>Manual Creation</a:t>
            </a:r>
          </a:p>
        </p:txBody>
      </p:sp>
      <p:sp>
        <p:nvSpPr>
          <p:cNvPr id="21" name="TextBox 20"/>
          <p:cNvSpPr txBox="1"/>
          <p:nvPr/>
        </p:nvSpPr>
        <p:spPr>
          <a:xfrm>
            <a:off x="8354645" y="2991612"/>
            <a:ext cx="2496458" cy="1163845"/>
          </a:xfrm>
          <a:prstGeom prst="rect">
            <a:avLst/>
          </a:prstGeom>
          <a:noFill/>
        </p:spPr>
        <p:txBody>
          <a:bodyPr wrap="square" lIns="0" rIns="0" rtlCol="0">
            <a:spAutoFit/>
          </a:bodyPr>
          <a:lstStyle/>
          <a:p>
            <a:pPr algn="ctr">
              <a:lnSpc>
                <a:spcPct val="150000"/>
              </a:lnSpc>
            </a:pPr>
            <a:r>
              <a:rPr lang="en-US" sz="1200" dirty="0">
                <a:solidFill>
                  <a:schemeClr val="bg1">
                    <a:lumMod val="65000"/>
                  </a:schemeClr>
                </a:solidFill>
                <a:ea typeface="Roboto Condensed Light" panose="02000000000000000000" pitchFamily="2" charset="0"/>
                <a:cs typeface="Roboto Condensed Light" panose="02000000000000000000" pitchFamily="2" charset="0"/>
              </a:rPr>
              <a:t> The system allows users to directly access the Production Order screen and select items and quantities to initiate production.</a:t>
            </a:r>
          </a:p>
        </p:txBody>
      </p:sp>
      <p:grpSp>
        <p:nvGrpSpPr>
          <p:cNvPr id="23" name="Group 22"/>
          <p:cNvGrpSpPr/>
          <p:nvPr/>
        </p:nvGrpSpPr>
        <p:grpSpPr>
          <a:xfrm>
            <a:off x="5866143" y="1988432"/>
            <a:ext cx="459712" cy="457205"/>
            <a:chOff x="7426326" y="0"/>
            <a:chExt cx="873125" cy="868363"/>
          </a:xfrm>
          <a:solidFill>
            <a:schemeClr val="bg1"/>
          </a:solidFill>
        </p:grpSpPr>
        <p:sp>
          <p:nvSpPr>
            <p:cNvPr id="24" name="Freeform 36"/>
            <p:cNvSpPr>
              <a:spLocks/>
            </p:cNvSpPr>
            <p:nvPr/>
          </p:nvSpPr>
          <p:spPr bwMode="auto">
            <a:xfrm>
              <a:off x="7900988" y="469900"/>
              <a:ext cx="398463" cy="398463"/>
            </a:xfrm>
            <a:custGeom>
              <a:avLst/>
              <a:gdLst>
                <a:gd name="T0" fmla="*/ 86 w 117"/>
                <a:gd name="T1" fmla="*/ 117 h 117"/>
                <a:gd name="T2" fmla="*/ 65 w 117"/>
                <a:gd name="T3" fmla="*/ 108 h 117"/>
                <a:gd name="T4" fmla="*/ 3 w 117"/>
                <a:gd name="T5" fmla="*/ 46 h 117"/>
                <a:gd name="T6" fmla="*/ 3 w 117"/>
                <a:gd name="T7" fmla="*/ 34 h 117"/>
                <a:gd name="T8" fmla="*/ 14 w 117"/>
                <a:gd name="T9" fmla="*/ 34 h 117"/>
                <a:gd name="T10" fmla="*/ 77 w 117"/>
                <a:gd name="T11" fmla="*/ 97 h 117"/>
                <a:gd name="T12" fmla="*/ 86 w 117"/>
                <a:gd name="T13" fmla="*/ 101 h 117"/>
                <a:gd name="T14" fmla="*/ 87 w 117"/>
                <a:gd name="T15" fmla="*/ 101 h 117"/>
                <a:gd name="T16" fmla="*/ 96 w 117"/>
                <a:gd name="T17" fmla="*/ 97 h 117"/>
                <a:gd name="T18" fmla="*/ 101 w 117"/>
                <a:gd name="T19" fmla="*/ 87 h 117"/>
                <a:gd name="T20" fmla="*/ 97 w 117"/>
                <a:gd name="T21" fmla="*/ 77 h 117"/>
                <a:gd name="T22" fmla="*/ 34 w 117"/>
                <a:gd name="T23" fmla="*/ 14 h 117"/>
                <a:gd name="T24" fmla="*/ 34 w 117"/>
                <a:gd name="T25" fmla="*/ 3 h 117"/>
                <a:gd name="T26" fmla="*/ 45 w 117"/>
                <a:gd name="T27" fmla="*/ 3 h 117"/>
                <a:gd name="T28" fmla="*/ 108 w 117"/>
                <a:gd name="T29" fmla="*/ 66 h 117"/>
                <a:gd name="T30" fmla="*/ 117 w 117"/>
                <a:gd name="T31" fmla="*/ 87 h 117"/>
                <a:gd name="T32" fmla="*/ 108 w 117"/>
                <a:gd name="T33" fmla="*/ 108 h 117"/>
                <a:gd name="T34" fmla="*/ 87 w 117"/>
                <a:gd name="T35" fmla="*/ 117 h 117"/>
                <a:gd name="T36" fmla="*/ 86 w 117"/>
                <a:gd name="T3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117">
                  <a:moveTo>
                    <a:pt x="86" y="117"/>
                  </a:moveTo>
                  <a:cubicBezTo>
                    <a:pt x="79" y="117"/>
                    <a:pt x="71" y="114"/>
                    <a:pt x="65" y="108"/>
                  </a:cubicBezTo>
                  <a:cubicBezTo>
                    <a:pt x="3" y="46"/>
                    <a:pt x="3" y="46"/>
                    <a:pt x="3" y="46"/>
                  </a:cubicBezTo>
                  <a:cubicBezTo>
                    <a:pt x="0" y="42"/>
                    <a:pt x="0" y="37"/>
                    <a:pt x="3" y="34"/>
                  </a:cubicBezTo>
                  <a:cubicBezTo>
                    <a:pt x="6" y="31"/>
                    <a:pt x="11" y="31"/>
                    <a:pt x="14" y="34"/>
                  </a:cubicBezTo>
                  <a:cubicBezTo>
                    <a:pt x="77" y="97"/>
                    <a:pt x="77" y="97"/>
                    <a:pt x="77" y="97"/>
                  </a:cubicBezTo>
                  <a:cubicBezTo>
                    <a:pt x="79" y="99"/>
                    <a:pt x="83" y="101"/>
                    <a:pt x="86" y="101"/>
                  </a:cubicBezTo>
                  <a:cubicBezTo>
                    <a:pt x="86" y="101"/>
                    <a:pt x="87" y="101"/>
                    <a:pt x="87" y="101"/>
                  </a:cubicBezTo>
                  <a:cubicBezTo>
                    <a:pt x="90" y="101"/>
                    <a:pt x="94" y="99"/>
                    <a:pt x="96" y="97"/>
                  </a:cubicBezTo>
                  <a:cubicBezTo>
                    <a:pt x="99" y="94"/>
                    <a:pt x="101" y="91"/>
                    <a:pt x="101" y="87"/>
                  </a:cubicBezTo>
                  <a:cubicBezTo>
                    <a:pt x="101" y="83"/>
                    <a:pt x="99" y="80"/>
                    <a:pt x="97" y="77"/>
                  </a:cubicBezTo>
                  <a:cubicBezTo>
                    <a:pt x="34" y="14"/>
                    <a:pt x="34" y="14"/>
                    <a:pt x="34" y="14"/>
                  </a:cubicBezTo>
                  <a:cubicBezTo>
                    <a:pt x="31" y="11"/>
                    <a:pt x="31" y="6"/>
                    <a:pt x="34" y="3"/>
                  </a:cubicBezTo>
                  <a:cubicBezTo>
                    <a:pt x="37" y="0"/>
                    <a:pt x="42" y="0"/>
                    <a:pt x="45" y="3"/>
                  </a:cubicBezTo>
                  <a:cubicBezTo>
                    <a:pt x="108" y="66"/>
                    <a:pt x="108" y="66"/>
                    <a:pt x="108" y="66"/>
                  </a:cubicBezTo>
                  <a:cubicBezTo>
                    <a:pt x="114" y="71"/>
                    <a:pt x="117" y="79"/>
                    <a:pt x="117" y="87"/>
                  </a:cubicBezTo>
                  <a:cubicBezTo>
                    <a:pt x="117" y="95"/>
                    <a:pt x="113" y="102"/>
                    <a:pt x="108" y="108"/>
                  </a:cubicBezTo>
                  <a:cubicBezTo>
                    <a:pt x="102" y="114"/>
                    <a:pt x="95" y="117"/>
                    <a:pt x="87" y="117"/>
                  </a:cubicBezTo>
                  <a:cubicBezTo>
                    <a:pt x="87" y="117"/>
                    <a:pt x="87" y="117"/>
                    <a:pt x="86" y="11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37"/>
            <p:cNvSpPr>
              <a:spLocks noEditPoints="1"/>
            </p:cNvSpPr>
            <p:nvPr/>
          </p:nvSpPr>
          <p:spPr bwMode="auto">
            <a:xfrm>
              <a:off x="7426326" y="0"/>
              <a:ext cx="665163" cy="666750"/>
            </a:xfrm>
            <a:custGeom>
              <a:avLst/>
              <a:gdLst>
                <a:gd name="T0" fmla="*/ 98 w 196"/>
                <a:gd name="T1" fmla="*/ 16 h 196"/>
                <a:gd name="T2" fmla="*/ 180 w 196"/>
                <a:gd name="T3" fmla="*/ 98 h 196"/>
                <a:gd name="T4" fmla="*/ 98 w 196"/>
                <a:gd name="T5" fmla="*/ 180 h 196"/>
                <a:gd name="T6" fmla="*/ 16 w 196"/>
                <a:gd name="T7" fmla="*/ 98 h 196"/>
                <a:gd name="T8" fmla="*/ 98 w 196"/>
                <a:gd name="T9" fmla="*/ 16 h 196"/>
                <a:gd name="T10" fmla="*/ 98 w 196"/>
                <a:gd name="T11" fmla="*/ 0 h 196"/>
                <a:gd name="T12" fmla="*/ 0 w 196"/>
                <a:gd name="T13" fmla="*/ 98 h 196"/>
                <a:gd name="T14" fmla="*/ 98 w 196"/>
                <a:gd name="T15" fmla="*/ 196 h 196"/>
                <a:gd name="T16" fmla="*/ 196 w 196"/>
                <a:gd name="T17" fmla="*/ 98 h 196"/>
                <a:gd name="T18" fmla="*/ 98 w 196"/>
                <a:gd name="T19"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6" h="196">
                  <a:moveTo>
                    <a:pt x="98" y="16"/>
                  </a:moveTo>
                  <a:cubicBezTo>
                    <a:pt x="143" y="16"/>
                    <a:pt x="180" y="53"/>
                    <a:pt x="180" y="98"/>
                  </a:cubicBezTo>
                  <a:cubicBezTo>
                    <a:pt x="180" y="143"/>
                    <a:pt x="143" y="180"/>
                    <a:pt x="98" y="180"/>
                  </a:cubicBezTo>
                  <a:cubicBezTo>
                    <a:pt x="53" y="180"/>
                    <a:pt x="16" y="143"/>
                    <a:pt x="16" y="98"/>
                  </a:cubicBezTo>
                  <a:cubicBezTo>
                    <a:pt x="16" y="53"/>
                    <a:pt x="53" y="16"/>
                    <a:pt x="98" y="16"/>
                  </a:cubicBezTo>
                  <a:moveTo>
                    <a:pt x="98" y="0"/>
                  </a:moveTo>
                  <a:cubicBezTo>
                    <a:pt x="44" y="0"/>
                    <a:pt x="0" y="44"/>
                    <a:pt x="0" y="98"/>
                  </a:cubicBezTo>
                  <a:cubicBezTo>
                    <a:pt x="0" y="152"/>
                    <a:pt x="44" y="196"/>
                    <a:pt x="98" y="196"/>
                  </a:cubicBezTo>
                  <a:cubicBezTo>
                    <a:pt x="152" y="196"/>
                    <a:pt x="196" y="152"/>
                    <a:pt x="196" y="98"/>
                  </a:cubicBezTo>
                  <a:cubicBezTo>
                    <a:pt x="196" y="44"/>
                    <a:pt x="152" y="0"/>
                    <a:pt x="9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38"/>
            <p:cNvSpPr>
              <a:spLocks/>
            </p:cNvSpPr>
            <p:nvPr/>
          </p:nvSpPr>
          <p:spPr bwMode="auto">
            <a:xfrm>
              <a:off x="7700963" y="112713"/>
              <a:ext cx="41275" cy="30163"/>
            </a:xfrm>
            <a:custGeom>
              <a:avLst/>
              <a:gdLst>
                <a:gd name="T0" fmla="*/ 4 w 12"/>
                <a:gd name="T1" fmla="*/ 9 h 9"/>
                <a:gd name="T2" fmla="*/ 0 w 12"/>
                <a:gd name="T3" fmla="*/ 5 h 9"/>
                <a:gd name="T4" fmla="*/ 4 w 12"/>
                <a:gd name="T5" fmla="*/ 1 h 9"/>
                <a:gd name="T6" fmla="*/ 8 w 12"/>
                <a:gd name="T7" fmla="*/ 0 h 9"/>
                <a:gd name="T8" fmla="*/ 12 w 12"/>
                <a:gd name="T9" fmla="*/ 4 h 9"/>
                <a:gd name="T10" fmla="*/ 8 w 12"/>
                <a:gd name="T11" fmla="*/ 8 h 9"/>
                <a:gd name="T12" fmla="*/ 4 w 12"/>
                <a:gd name="T13" fmla="*/ 9 h 9"/>
                <a:gd name="T14" fmla="*/ 4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4" y="9"/>
                  </a:moveTo>
                  <a:cubicBezTo>
                    <a:pt x="2" y="9"/>
                    <a:pt x="0" y="7"/>
                    <a:pt x="0" y="5"/>
                  </a:cubicBezTo>
                  <a:cubicBezTo>
                    <a:pt x="0" y="3"/>
                    <a:pt x="2" y="1"/>
                    <a:pt x="4" y="1"/>
                  </a:cubicBezTo>
                  <a:cubicBezTo>
                    <a:pt x="5" y="1"/>
                    <a:pt x="7" y="0"/>
                    <a:pt x="8" y="0"/>
                  </a:cubicBezTo>
                  <a:cubicBezTo>
                    <a:pt x="11" y="0"/>
                    <a:pt x="12" y="2"/>
                    <a:pt x="12" y="4"/>
                  </a:cubicBezTo>
                  <a:cubicBezTo>
                    <a:pt x="12" y="7"/>
                    <a:pt x="11" y="8"/>
                    <a:pt x="8" y="8"/>
                  </a:cubicBezTo>
                  <a:cubicBezTo>
                    <a:pt x="7" y="8"/>
                    <a:pt x="6" y="9"/>
                    <a:pt x="4" y="9"/>
                  </a:cubicBezTo>
                  <a:cubicBezTo>
                    <a:pt x="4" y="9"/>
                    <a:pt x="4" y="9"/>
                    <a:pt x="4"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39"/>
            <p:cNvSpPr>
              <a:spLocks/>
            </p:cNvSpPr>
            <p:nvPr/>
          </p:nvSpPr>
          <p:spPr bwMode="auto">
            <a:xfrm>
              <a:off x="7542213" y="128588"/>
              <a:ext cx="128588" cy="187325"/>
            </a:xfrm>
            <a:custGeom>
              <a:avLst/>
              <a:gdLst>
                <a:gd name="T0" fmla="*/ 4 w 38"/>
                <a:gd name="T1" fmla="*/ 55 h 55"/>
                <a:gd name="T2" fmla="*/ 0 w 38"/>
                <a:gd name="T3" fmla="*/ 51 h 55"/>
                <a:gd name="T4" fmla="*/ 32 w 38"/>
                <a:gd name="T5" fmla="*/ 1 h 55"/>
                <a:gd name="T6" fmla="*/ 37 w 38"/>
                <a:gd name="T7" fmla="*/ 2 h 55"/>
                <a:gd name="T8" fmla="*/ 35 w 38"/>
                <a:gd name="T9" fmla="*/ 8 h 55"/>
                <a:gd name="T10" fmla="*/ 8 w 38"/>
                <a:gd name="T11" fmla="*/ 51 h 55"/>
                <a:gd name="T12" fmla="*/ 4 w 38"/>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38" h="55">
                  <a:moveTo>
                    <a:pt x="4" y="55"/>
                  </a:moveTo>
                  <a:cubicBezTo>
                    <a:pt x="1" y="55"/>
                    <a:pt x="0" y="53"/>
                    <a:pt x="0" y="51"/>
                  </a:cubicBezTo>
                  <a:cubicBezTo>
                    <a:pt x="0" y="30"/>
                    <a:pt x="12" y="10"/>
                    <a:pt x="32" y="1"/>
                  </a:cubicBezTo>
                  <a:cubicBezTo>
                    <a:pt x="34" y="0"/>
                    <a:pt x="37" y="0"/>
                    <a:pt x="37" y="2"/>
                  </a:cubicBezTo>
                  <a:cubicBezTo>
                    <a:pt x="38" y="4"/>
                    <a:pt x="37" y="7"/>
                    <a:pt x="35" y="8"/>
                  </a:cubicBezTo>
                  <a:cubicBezTo>
                    <a:pt x="19" y="16"/>
                    <a:pt x="8" y="33"/>
                    <a:pt x="8" y="51"/>
                  </a:cubicBezTo>
                  <a:cubicBezTo>
                    <a:pt x="8" y="53"/>
                    <a:pt x="6" y="55"/>
                    <a:pt x="4" y="5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40"/>
            <p:cNvSpPr>
              <a:spLocks/>
            </p:cNvSpPr>
            <p:nvPr/>
          </p:nvSpPr>
          <p:spPr bwMode="auto">
            <a:xfrm>
              <a:off x="8010526" y="568325"/>
              <a:ext cx="107950" cy="112713"/>
            </a:xfrm>
            <a:custGeom>
              <a:avLst/>
              <a:gdLst>
                <a:gd name="T0" fmla="*/ 4 w 32"/>
                <a:gd name="T1" fmla="*/ 33 h 33"/>
                <a:gd name="T2" fmla="*/ 1 w 32"/>
                <a:gd name="T3" fmla="*/ 32 h 33"/>
                <a:gd name="T4" fmla="*/ 1 w 32"/>
                <a:gd name="T5" fmla="*/ 26 h 33"/>
                <a:gd name="T6" fmla="*/ 25 w 32"/>
                <a:gd name="T7" fmla="*/ 2 h 33"/>
                <a:gd name="T8" fmla="*/ 31 w 32"/>
                <a:gd name="T9" fmla="*/ 2 h 33"/>
                <a:gd name="T10" fmla="*/ 31 w 32"/>
                <a:gd name="T11" fmla="*/ 8 h 33"/>
                <a:gd name="T12" fmla="*/ 7 w 32"/>
                <a:gd name="T13" fmla="*/ 32 h 33"/>
                <a:gd name="T14" fmla="*/ 4 w 32"/>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3">
                  <a:moveTo>
                    <a:pt x="4" y="33"/>
                  </a:moveTo>
                  <a:cubicBezTo>
                    <a:pt x="3" y="33"/>
                    <a:pt x="2" y="32"/>
                    <a:pt x="1" y="32"/>
                  </a:cubicBezTo>
                  <a:cubicBezTo>
                    <a:pt x="0" y="30"/>
                    <a:pt x="0" y="28"/>
                    <a:pt x="1" y="26"/>
                  </a:cubicBezTo>
                  <a:cubicBezTo>
                    <a:pt x="25" y="2"/>
                    <a:pt x="25" y="2"/>
                    <a:pt x="25" y="2"/>
                  </a:cubicBezTo>
                  <a:cubicBezTo>
                    <a:pt x="27" y="0"/>
                    <a:pt x="29" y="0"/>
                    <a:pt x="31" y="2"/>
                  </a:cubicBezTo>
                  <a:cubicBezTo>
                    <a:pt x="32" y="4"/>
                    <a:pt x="32" y="6"/>
                    <a:pt x="31" y="8"/>
                  </a:cubicBezTo>
                  <a:cubicBezTo>
                    <a:pt x="7" y="32"/>
                    <a:pt x="7" y="32"/>
                    <a:pt x="7" y="32"/>
                  </a:cubicBezTo>
                  <a:cubicBezTo>
                    <a:pt x="6" y="32"/>
                    <a:pt x="5" y="33"/>
                    <a:pt x="4"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41"/>
            <p:cNvSpPr>
              <a:spLocks/>
            </p:cNvSpPr>
            <p:nvPr/>
          </p:nvSpPr>
          <p:spPr bwMode="auto">
            <a:xfrm>
              <a:off x="8051801" y="609600"/>
              <a:ext cx="107950" cy="112713"/>
            </a:xfrm>
            <a:custGeom>
              <a:avLst/>
              <a:gdLst>
                <a:gd name="T0" fmla="*/ 4 w 32"/>
                <a:gd name="T1" fmla="*/ 33 h 33"/>
                <a:gd name="T2" fmla="*/ 1 w 32"/>
                <a:gd name="T3" fmla="*/ 32 h 33"/>
                <a:gd name="T4" fmla="*/ 1 w 32"/>
                <a:gd name="T5" fmla="*/ 26 h 33"/>
                <a:gd name="T6" fmla="*/ 25 w 32"/>
                <a:gd name="T7" fmla="*/ 2 h 33"/>
                <a:gd name="T8" fmla="*/ 31 w 32"/>
                <a:gd name="T9" fmla="*/ 2 h 33"/>
                <a:gd name="T10" fmla="*/ 31 w 32"/>
                <a:gd name="T11" fmla="*/ 8 h 33"/>
                <a:gd name="T12" fmla="*/ 7 w 32"/>
                <a:gd name="T13" fmla="*/ 32 h 33"/>
                <a:gd name="T14" fmla="*/ 4 w 32"/>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3">
                  <a:moveTo>
                    <a:pt x="4" y="33"/>
                  </a:moveTo>
                  <a:cubicBezTo>
                    <a:pt x="3" y="33"/>
                    <a:pt x="2" y="32"/>
                    <a:pt x="1" y="32"/>
                  </a:cubicBezTo>
                  <a:cubicBezTo>
                    <a:pt x="0" y="30"/>
                    <a:pt x="0" y="28"/>
                    <a:pt x="1" y="26"/>
                  </a:cubicBezTo>
                  <a:cubicBezTo>
                    <a:pt x="25" y="2"/>
                    <a:pt x="25" y="2"/>
                    <a:pt x="25" y="2"/>
                  </a:cubicBezTo>
                  <a:cubicBezTo>
                    <a:pt x="27" y="0"/>
                    <a:pt x="29" y="0"/>
                    <a:pt x="31" y="2"/>
                  </a:cubicBezTo>
                  <a:cubicBezTo>
                    <a:pt x="32" y="4"/>
                    <a:pt x="32" y="6"/>
                    <a:pt x="31" y="8"/>
                  </a:cubicBezTo>
                  <a:cubicBezTo>
                    <a:pt x="7" y="32"/>
                    <a:pt x="7" y="32"/>
                    <a:pt x="7" y="32"/>
                  </a:cubicBezTo>
                  <a:cubicBezTo>
                    <a:pt x="6" y="32"/>
                    <a:pt x="5" y="33"/>
                    <a:pt x="4"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30" name="TextBox 29"/>
          <p:cNvSpPr txBox="1"/>
          <p:nvPr/>
        </p:nvSpPr>
        <p:spPr>
          <a:xfrm>
            <a:off x="4542261" y="2991612"/>
            <a:ext cx="3107476" cy="1440844"/>
          </a:xfrm>
          <a:prstGeom prst="rect">
            <a:avLst/>
          </a:prstGeom>
          <a:noFill/>
        </p:spPr>
        <p:txBody>
          <a:bodyPr wrap="square" lIns="0" rIns="0" rtlCol="0">
            <a:spAutoFit/>
          </a:bodyPr>
          <a:lstStyle/>
          <a:p>
            <a:pPr algn="ctr">
              <a:lnSpc>
                <a:spcPct val="150000"/>
              </a:lnSpc>
            </a:pPr>
            <a:r>
              <a:rPr lang="en-US" sz="1200" dirty="0">
                <a:solidFill>
                  <a:schemeClr val="bg1"/>
                </a:solidFill>
                <a:ea typeface="Roboto Condensed Light" panose="02000000000000000000" pitchFamily="2" charset="0"/>
                <a:cs typeface="Roboto Condensed Light" panose="02000000000000000000" pitchFamily="2" charset="0"/>
              </a:rPr>
              <a:t>The system extracts transfer order lines, enabling organizations to fulfill their make-to-stock requirements and build inventory to meet seasonal demands or needs in a specific location.</a:t>
            </a:r>
          </a:p>
        </p:txBody>
      </p:sp>
      <p:sp>
        <p:nvSpPr>
          <p:cNvPr id="31" name="TextBox 30"/>
          <p:cNvSpPr txBox="1"/>
          <p:nvPr/>
        </p:nvSpPr>
        <p:spPr>
          <a:xfrm>
            <a:off x="5215214" y="2586894"/>
            <a:ext cx="1761572" cy="400110"/>
          </a:xfrm>
          <a:prstGeom prst="rect">
            <a:avLst/>
          </a:prstGeom>
          <a:noFill/>
        </p:spPr>
        <p:txBody>
          <a:bodyPr wrap="none" rtlCol="0">
            <a:spAutoFit/>
          </a:bodyPr>
          <a:lstStyle/>
          <a:p>
            <a:pPr algn="ctr"/>
            <a:r>
              <a:rPr lang="en-US" sz="2000" dirty="0">
                <a:solidFill>
                  <a:schemeClr val="bg1"/>
                </a:solidFill>
                <a:latin typeface="+mj-lt"/>
              </a:rPr>
              <a:t>Make-to-Stock </a:t>
            </a:r>
          </a:p>
        </p:txBody>
      </p:sp>
      <p:sp>
        <p:nvSpPr>
          <p:cNvPr id="34" name="Rectangle 33">
            <a:extLst>
              <a:ext uri="{FF2B5EF4-FFF2-40B4-BE49-F238E27FC236}">
                <a16:creationId xmlns:a16="http://schemas.microsoft.com/office/drawing/2014/main" id="{E2B6512D-2288-09EB-6816-A28EA148A0B1}"/>
              </a:ext>
            </a:extLst>
          </p:cNvPr>
          <p:cNvSpPr/>
          <p:nvPr/>
        </p:nvSpPr>
        <p:spPr>
          <a:xfrm>
            <a:off x="1513209" y="5763348"/>
            <a:ext cx="9038531" cy="413062"/>
          </a:xfrm>
          <a:prstGeom prst="rect">
            <a:avLst/>
          </a:prstGeom>
        </p:spPr>
        <p:txBody>
          <a:bodyPr wrap="square">
            <a:spAutoFit/>
          </a:bodyPr>
          <a:lstStyle/>
          <a:p>
            <a:pPr algn="ctr">
              <a:lnSpc>
                <a:spcPct val="150000"/>
              </a:lnSpc>
            </a:pPr>
            <a:r>
              <a:rPr lang="en-US" sz="1600" i="1" dirty="0">
                <a:solidFill>
                  <a:schemeClr val="accent1"/>
                </a:solidFill>
              </a:rPr>
              <a:t>Our CMT Solution allows organizations to create production orders from the following sources.</a:t>
            </a:r>
          </a:p>
        </p:txBody>
      </p:sp>
      <p:sp>
        <p:nvSpPr>
          <p:cNvPr id="35" name="Rectangle 34">
            <a:extLst>
              <a:ext uri="{FF2B5EF4-FFF2-40B4-BE49-F238E27FC236}">
                <a16:creationId xmlns:a16="http://schemas.microsoft.com/office/drawing/2014/main" id="{0A6C876E-9121-324E-3170-B396425EAA49}"/>
              </a:ext>
            </a:extLst>
          </p:cNvPr>
          <p:cNvSpPr/>
          <p:nvPr/>
        </p:nvSpPr>
        <p:spPr>
          <a:xfrm>
            <a:off x="1858535" y="6297659"/>
            <a:ext cx="8474928" cy="4571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Rectangle 1">
            <a:extLst>
              <a:ext uri="{FF2B5EF4-FFF2-40B4-BE49-F238E27FC236}">
                <a16:creationId xmlns:a16="http://schemas.microsoft.com/office/drawing/2014/main" id="{6882E623-9F2E-00D7-3F32-4AAF01F6B260}"/>
              </a:ext>
            </a:extLst>
          </p:cNvPr>
          <p:cNvSpPr/>
          <p:nvPr/>
        </p:nvSpPr>
        <p:spPr>
          <a:xfrm>
            <a:off x="0" y="289592"/>
            <a:ext cx="239696" cy="836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3" name="Picture 2" descr="Logo, company name&#10;&#10;Description automatically generated">
            <a:extLst>
              <a:ext uri="{FF2B5EF4-FFF2-40B4-BE49-F238E27FC236}">
                <a16:creationId xmlns:a16="http://schemas.microsoft.com/office/drawing/2014/main" id="{6CE31C3D-5542-4D4D-D8D0-A0943A986E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954" b="33868"/>
          <a:stretch/>
        </p:blipFill>
        <p:spPr>
          <a:xfrm>
            <a:off x="10144225" y="480270"/>
            <a:ext cx="1413755" cy="454915"/>
          </a:xfrm>
          <a:prstGeom prst="rect">
            <a:avLst/>
          </a:prstGeom>
        </p:spPr>
      </p:pic>
    </p:spTree>
    <p:extLst>
      <p:ext uri="{BB962C8B-B14F-4D97-AF65-F5344CB8AC3E}">
        <p14:creationId xmlns:p14="http://schemas.microsoft.com/office/powerpoint/2010/main" val="319984372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5312228" y="1886857"/>
            <a:ext cx="2757715" cy="39769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6037943"/>
            <a:ext cx="4963886"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418285" y="1886857"/>
            <a:ext cx="2757715" cy="39769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5312228" y="6037943"/>
            <a:ext cx="2757715"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18285" y="6037943"/>
            <a:ext cx="2757715"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488762" y="2928717"/>
            <a:ext cx="2441899" cy="2585323"/>
          </a:xfrm>
          <a:prstGeom prst="rect">
            <a:avLst/>
          </a:prstGeom>
          <a:noFill/>
        </p:spPr>
        <p:txBody>
          <a:bodyPr wrap="square" lIns="0" rIns="0" rtlCol="0">
            <a:spAutoFit/>
          </a:bodyPr>
          <a:lstStyle/>
          <a:p>
            <a:pPr>
              <a:lnSpc>
                <a:spcPct val="150000"/>
              </a:lnSpc>
            </a:pPr>
            <a:r>
              <a:rPr lang="en-US" sz="1200" dirty="0">
                <a:solidFill>
                  <a:schemeClr val="bg1"/>
                </a:solidFill>
                <a:ea typeface="Roboto Condensed Light" panose="02000000000000000000" pitchFamily="2" charset="0"/>
                <a:cs typeface="Roboto Condensed Light" panose="02000000000000000000" pitchFamily="2" charset="0"/>
              </a:rPr>
              <a:t>Within our NStitch Solution, sub-assemblies are fully supported. Suppose a sub-assembly is part of the finished assembly's bill of materials. In that case, the system will automatically generate a subassembly production order, which will be linked to the parent production order.</a:t>
            </a:r>
          </a:p>
        </p:txBody>
      </p:sp>
      <p:sp>
        <p:nvSpPr>
          <p:cNvPr id="14" name="TextBox 13"/>
          <p:cNvSpPr txBox="1"/>
          <p:nvPr/>
        </p:nvSpPr>
        <p:spPr>
          <a:xfrm>
            <a:off x="8548912" y="2928717"/>
            <a:ext cx="2345828" cy="2271840"/>
          </a:xfrm>
          <a:prstGeom prst="rect">
            <a:avLst/>
          </a:prstGeom>
          <a:noFill/>
        </p:spPr>
        <p:txBody>
          <a:bodyPr wrap="square" lIns="0" rIns="0" rtlCol="0">
            <a:spAutoFit/>
          </a:bodyPr>
          <a:lstStyle/>
          <a:p>
            <a:pPr>
              <a:lnSpc>
                <a:spcPct val="150000"/>
              </a:lnSpc>
            </a:pPr>
            <a:r>
              <a:rPr lang="en-US" sz="1200" dirty="0">
                <a:solidFill>
                  <a:schemeClr val="bg1"/>
                </a:solidFill>
                <a:ea typeface="Roboto Condensed Light" panose="02000000000000000000" pitchFamily="2" charset="0"/>
                <a:cs typeface="Roboto Condensed Light" panose="02000000000000000000" pitchFamily="2" charset="0"/>
              </a:rPr>
              <a:t>Canceling a production order is a breeze with our NStitch Solution; users can do so anytime. The system automatically transfers unused raw materials to the primary storage while assigning the Work-in-Progress (WIP) cost to the damage account.</a:t>
            </a:r>
          </a:p>
        </p:txBody>
      </p:sp>
      <p:sp>
        <p:nvSpPr>
          <p:cNvPr id="32" name="TextBox 31"/>
          <p:cNvSpPr txBox="1"/>
          <p:nvPr/>
        </p:nvSpPr>
        <p:spPr>
          <a:xfrm>
            <a:off x="5373218" y="2167002"/>
            <a:ext cx="2696725" cy="646331"/>
          </a:xfrm>
          <a:prstGeom prst="rect">
            <a:avLst/>
          </a:prstGeom>
          <a:noFill/>
        </p:spPr>
        <p:txBody>
          <a:bodyPr wrap="square" rtlCol="0">
            <a:spAutoFit/>
          </a:bodyPr>
          <a:lstStyle/>
          <a:p>
            <a:r>
              <a:rPr lang="en-US" dirty="0">
                <a:solidFill>
                  <a:schemeClr val="bg1"/>
                </a:solidFill>
                <a:latin typeface="+mj-lt"/>
              </a:rPr>
              <a:t>Automatically generate sub-production orders</a:t>
            </a:r>
          </a:p>
        </p:txBody>
      </p:sp>
      <p:sp>
        <p:nvSpPr>
          <p:cNvPr id="33" name="TextBox 32"/>
          <p:cNvSpPr txBox="1"/>
          <p:nvPr/>
        </p:nvSpPr>
        <p:spPr>
          <a:xfrm>
            <a:off x="8548913" y="2167002"/>
            <a:ext cx="1454244" cy="646331"/>
          </a:xfrm>
          <a:prstGeom prst="rect">
            <a:avLst/>
          </a:prstGeom>
          <a:noFill/>
        </p:spPr>
        <p:txBody>
          <a:bodyPr wrap="none" rtlCol="0">
            <a:spAutoFit/>
          </a:bodyPr>
          <a:lstStyle/>
          <a:p>
            <a:r>
              <a:rPr lang="en-US" dirty="0">
                <a:solidFill>
                  <a:schemeClr val="bg1"/>
                </a:solidFill>
                <a:latin typeface="+mj-lt"/>
              </a:rPr>
              <a:t>Order </a:t>
            </a:r>
            <a:endParaRPr lang="en-US" dirty="0" smtClean="0">
              <a:solidFill>
                <a:schemeClr val="bg1"/>
              </a:solidFill>
              <a:latin typeface="+mj-lt"/>
            </a:endParaRPr>
          </a:p>
          <a:p>
            <a:r>
              <a:rPr lang="en-US" dirty="0" smtClean="0">
                <a:solidFill>
                  <a:schemeClr val="bg1"/>
                </a:solidFill>
                <a:latin typeface="+mj-lt"/>
              </a:rPr>
              <a:t>Cancellation</a:t>
            </a:r>
            <a:endParaRPr lang="en-US" dirty="0">
              <a:solidFill>
                <a:schemeClr val="bg1"/>
              </a:solidFill>
              <a:latin typeface="+mj-lt"/>
            </a:endParaRPr>
          </a:p>
        </p:txBody>
      </p:sp>
      <p:pic>
        <p:nvPicPr>
          <p:cNvPr id="12" name="Picture Placeholder 11">
            <a:extLst>
              <a:ext uri="{FF2B5EF4-FFF2-40B4-BE49-F238E27FC236}">
                <a16:creationId xmlns:a16="http://schemas.microsoft.com/office/drawing/2014/main" id="{63D103A8-15E6-FCC1-5CD6-EBDD21DCB3CA}"/>
              </a:ext>
            </a:extLst>
          </p:cNvPr>
          <p:cNvPicPr>
            <a:picLocks noGrp="1" noChangeAspect="1"/>
          </p:cNvPicPr>
          <p:nvPr>
            <p:ph type="pic" sz="quarter" idx="10"/>
          </p:nvPr>
        </p:nvPicPr>
        <p:blipFill>
          <a:blip r:embed="rId2" cstate="print">
            <a:alphaModFix/>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8394" r="8394"/>
          <a:stretch>
            <a:fillRect/>
          </a:stretch>
        </p:blipFill>
        <p:spPr/>
      </p:pic>
      <p:sp>
        <p:nvSpPr>
          <p:cNvPr id="2" name="Rectangle 1">
            <a:extLst>
              <a:ext uri="{FF2B5EF4-FFF2-40B4-BE49-F238E27FC236}">
                <a16:creationId xmlns:a16="http://schemas.microsoft.com/office/drawing/2014/main" id="{33B1D101-6F54-9783-78DF-D27F79166AD3}"/>
              </a:ext>
            </a:extLst>
          </p:cNvPr>
          <p:cNvSpPr/>
          <p:nvPr/>
        </p:nvSpPr>
        <p:spPr>
          <a:xfrm>
            <a:off x="0" y="289592"/>
            <a:ext cx="239696" cy="836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3" name="Picture 2" descr="Logo, company name&#10;&#10;Description automatically generated">
            <a:extLst>
              <a:ext uri="{FF2B5EF4-FFF2-40B4-BE49-F238E27FC236}">
                <a16:creationId xmlns:a16="http://schemas.microsoft.com/office/drawing/2014/main" id="{3BAA6051-9737-4686-26C2-02FF836C36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954" b="33868"/>
          <a:stretch/>
        </p:blipFill>
        <p:spPr>
          <a:xfrm>
            <a:off x="10187863" y="480270"/>
            <a:ext cx="1413755" cy="454915"/>
          </a:xfrm>
          <a:prstGeom prst="rect">
            <a:avLst/>
          </a:prstGeom>
        </p:spPr>
      </p:pic>
    </p:spTree>
    <p:extLst>
      <p:ext uri="{BB962C8B-B14F-4D97-AF65-F5344CB8AC3E}">
        <p14:creationId xmlns:p14="http://schemas.microsoft.com/office/powerpoint/2010/main" val="134513645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BEBA8EAE-BF5A-486C-A8C5-ECC9F3942E4B}">
                <a14:imgProps xmlns:a14="http://schemas.microsoft.com/office/drawing/2010/main">
                  <a14:imgLayer r:embed="rId3">
                    <a14:imgEffect>
                      <a14:sharpenSoften amount="-4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19817" y="2564781"/>
            <a:ext cx="3784122" cy="33589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4203939" y="2564781"/>
            <a:ext cx="3784122" cy="33589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988060" y="2564781"/>
            <a:ext cx="3784122" cy="335894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999612" y="2753045"/>
            <a:ext cx="2624534" cy="707886"/>
          </a:xfrm>
          <a:prstGeom prst="rect">
            <a:avLst/>
          </a:prstGeom>
          <a:noFill/>
        </p:spPr>
        <p:txBody>
          <a:bodyPr wrap="square" rtlCol="0">
            <a:spAutoFit/>
          </a:bodyPr>
          <a:lstStyle/>
          <a:p>
            <a:pPr algn="ctr"/>
            <a:r>
              <a:rPr lang="en-US" sz="2000" dirty="0">
                <a:solidFill>
                  <a:schemeClr val="bg1"/>
                </a:solidFill>
                <a:latin typeface="+mj-lt"/>
              </a:rPr>
              <a:t>Production Order Rework Functionality</a:t>
            </a:r>
          </a:p>
        </p:txBody>
      </p:sp>
      <p:sp>
        <p:nvSpPr>
          <p:cNvPr id="26" name="TextBox 25"/>
          <p:cNvSpPr txBox="1"/>
          <p:nvPr/>
        </p:nvSpPr>
        <p:spPr>
          <a:xfrm>
            <a:off x="709678" y="3537819"/>
            <a:ext cx="3204402" cy="1754326"/>
          </a:xfrm>
          <a:prstGeom prst="rect">
            <a:avLst/>
          </a:prstGeom>
          <a:noFill/>
        </p:spPr>
        <p:txBody>
          <a:bodyPr wrap="square" lIns="0" rIns="0" rtlCol="0">
            <a:spAutoFit/>
          </a:bodyPr>
          <a:lstStyle/>
          <a:p>
            <a:pPr algn="ctr">
              <a:lnSpc>
                <a:spcPct val="150000"/>
              </a:lnSpc>
            </a:pPr>
            <a:r>
              <a:rPr lang="en-US" sz="1200" dirty="0">
                <a:solidFill>
                  <a:schemeClr val="bg1"/>
                </a:solidFill>
                <a:ea typeface="Roboto Condensed Light" panose="02000000000000000000" pitchFamily="2" charset="0"/>
                <a:cs typeface="Roboto Condensed Light" panose="02000000000000000000" pitchFamily="2" charset="0"/>
              </a:rPr>
              <a:t>Our Nstitch Solution includes a re-work functionality that allows users to redo specific tasks in a production order if they were not completed correctly or require additional work. This feature ensures that production orders are completed accurately and efficiently.</a:t>
            </a:r>
          </a:p>
        </p:txBody>
      </p:sp>
      <p:sp>
        <p:nvSpPr>
          <p:cNvPr id="3" name="TextBox 2">
            <a:extLst>
              <a:ext uri="{FF2B5EF4-FFF2-40B4-BE49-F238E27FC236}">
                <a16:creationId xmlns:a16="http://schemas.microsoft.com/office/drawing/2014/main" id="{0AD60A36-1256-0671-7BCD-32FA73FD073D}"/>
              </a:ext>
            </a:extLst>
          </p:cNvPr>
          <p:cNvSpPr txBox="1"/>
          <p:nvPr/>
        </p:nvSpPr>
        <p:spPr>
          <a:xfrm>
            <a:off x="4553308" y="2752604"/>
            <a:ext cx="3085382" cy="707886"/>
          </a:xfrm>
          <a:prstGeom prst="rect">
            <a:avLst/>
          </a:prstGeom>
          <a:noFill/>
        </p:spPr>
        <p:txBody>
          <a:bodyPr wrap="square" rtlCol="0">
            <a:spAutoFit/>
          </a:bodyPr>
          <a:lstStyle/>
          <a:p>
            <a:pPr algn="ctr"/>
            <a:r>
              <a:rPr lang="en-US" sz="2000" dirty="0">
                <a:solidFill>
                  <a:schemeClr val="bg1"/>
                </a:solidFill>
                <a:latin typeface="+mj-lt"/>
              </a:rPr>
              <a:t>Generate Purchase Orders for Outsourcing</a:t>
            </a:r>
          </a:p>
        </p:txBody>
      </p:sp>
      <p:sp>
        <p:nvSpPr>
          <p:cNvPr id="8" name="TextBox 7">
            <a:extLst>
              <a:ext uri="{FF2B5EF4-FFF2-40B4-BE49-F238E27FC236}">
                <a16:creationId xmlns:a16="http://schemas.microsoft.com/office/drawing/2014/main" id="{3EAC3B07-55A0-EEEA-65EE-F38DC507A6C4}"/>
              </a:ext>
            </a:extLst>
          </p:cNvPr>
          <p:cNvSpPr txBox="1"/>
          <p:nvPr/>
        </p:nvSpPr>
        <p:spPr>
          <a:xfrm>
            <a:off x="4546551" y="3546611"/>
            <a:ext cx="3092888" cy="1717843"/>
          </a:xfrm>
          <a:prstGeom prst="rect">
            <a:avLst/>
          </a:prstGeom>
          <a:noFill/>
        </p:spPr>
        <p:txBody>
          <a:bodyPr wrap="square" lIns="0" rIns="0" rtlCol="0">
            <a:spAutoFit/>
          </a:bodyPr>
          <a:lstStyle/>
          <a:p>
            <a:pPr algn="ctr">
              <a:lnSpc>
                <a:spcPct val="150000"/>
              </a:lnSpc>
            </a:pPr>
            <a:r>
              <a:rPr lang="en-US" sz="1200" dirty="0">
                <a:solidFill>
                  <a:schemeClr val="bg1"/>
                </a:solidFill>
                <a:ea typeface="Roboto Condensed Light" panose="02000000000000000000" pitchFamily="2" charset="0"/>
                <a:cs typeface="Roboto Condensed Light" panose="02000000000000000000" pitchFamily="2" charset="0"/>
              </a:rPr>
              <a:t>It enables users to generate purchase orders for outsourcing services linked to the production order to record the outsourcing charges by the vendor. This feature ensures accurate calculation of the cost of the finished assembly.</a:t>
            </a:r>
          </a:p>
        </p:txBody>
      </p:sp>
      <p:sp>
        <p:nvSpPr>
          <p:cNvPr id="9" name="TextBox 8">
            <a:extLst>
              <a:ext uri="{FF2B5EF4-FFF2-40B4-BE49-F238E27FC236}">
                <a16:creationId xmlns:a16="http://schemas.microsoft.com/office/drawing/2014/main" id="{4A4046F7-AB5D-17FB-B937-04EB4FB7CD96}"/>
              </a:ext>
            </a:extLst>
          </p:cNvPr>
          <p:cNvSpPr txBox="1"/>
          <p:nvPr/>
        </p:nvSpPr>
        <p:spPr>
          <a:xfrm>
            <a:off x="8452642" y="2753216"/>
            <a:ext cx="2854958" cy="707886"/>
          </a:xfrm>
          <a:prstGeom prst="rect">
            <a:avLst/>
          </a:prstGeom>
          <a:noFill/>
        </p:spPr>
        <p:txBody>
          <a:bodyPr wrap="square" rtlCol="0">
            <a:spAutoFit/>
          </a:bodyPr>
          <a:lstStyle/>
          <a:p>
            <a:pPr algn="ctr"/>
            <a:r>
              <a:rPr lang="en-US" sz="2000" dirty="0">
                <a:solidFill>
                  <a:schemeClr val="bg1"/>
                </a:solidFill>
                <a:latin typeface="+mj-lt"/>
              </a:rPr>
              <a:t>Raw Material Transfer Order Generation</a:t>
            </a:r>
          </a:p>
        </p:txBody>
      </p:sp>
      <p:sp>
        <p:nvSpPr>
          <p:cNvPr id="10" name="TextBox 9">
            <a:extLst>
              <a:ext uri="{FF2B5EF4-FFF2-40B4-BE49-F238E27FC236}">
                <a16:creationId xmlns:a16="http://schemas.microsoft.com/office/drawing/2014/main" id="{CCDF5182-1523-A5ED-0DFA-461F9F45C215}"/>
              </a:ext>
            </a:extLst>
          </p:cNvPr>
          <p:cNvSpPr txBox="1"/>
          <p:nvPr/>
        </p:nvSpPr>
        <p:spPr>
          <a:xfrm>
            <a:off x="8277920" y="3537378"/>
            <a:ext cx="3092888" cy="1717843"/>
          </a:xfrm>
          <a:prstGeom prst="rect">
            <a:avLst/>
          </a:prstGeom>
          <a:noFill/>
        </p:spPr>
        <p:txBody>
          <a:bodyPr wrap="square" lIns="0" rIns="0" rtlCol="0">
            <a:spAutoFit/>
          </a:bodyPr>
          <a:lstStyle/>
          <a:p>
            <a:pPr algn="ctr">
              <a:lnSpc>
                <a:spcPct val="150000"/>
              </a:lnSpc>
            </a:pPr>
            <a:r>
              <a:rPr lang="en-US" sz="1200" dirty="0">
                <a:solidFill>
                  <a:schemeClr val="bg1"/>
                </a:solidFill>
                <a:ea typeface="Roboto Condensed Light" panose="02000000000000000000" pitchFamily="2" charset="0"/>
                <a:cs typeface="Roboto Condensed Light" panose="02000000000000000000" pitchFamily="2" charset="0"/>
              </a:rPr>
              <a:t>The NStitch Solution automatically generates transfer orders for raw materials from the central warehouse to the vendor/production location. This enables organizations to plan for the timely delivery of raw materials to avoid production delays</a:t>
            </a:r>
          </a:p>
        </p:txBody>
      </p:sp>
      <p:sp>
        <p:nvSpPr>
          <p:cNvPr id="2" name="Rectangle 1">
            <a:extLst>
              <a:ext uri="{FF2B5EF4-FFF2-40B4-BE49-F238E27FC236}">
                <a16:creationId xmlns:a16="http://schemas.microsoft.com/office/drawing/2014/main" id="{E2359454-671A-0AE2-7785-08F2AB673BD3}"/>
              </a:ext>
            </a:extLst>
          </p:cNvPr>
          <p:cNvSpPr/>
          <p:nvPr/>
        </p:nvSpPr>
        <p:spPr>
          <a:xfrm>
            <a:off x="0" y="289592"/>
            <a:ext cx="239696" cy="836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5" name="Picture 14" descr="Logo, company name&#10;&#10;Description automatically generated">
            <a:extLst>
              <a:ext uri="{FF2B5EF4-FFF2-40B4-BE49-F238E27FC236}">
                <a16:creationId xmlns:a16="http://schemas.microsoft.com/office/drawing/2014/main" id="{E1B4D622-4115-DF9C-8EED-01A3CC51A6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954" b="33868"/>
          <a:stretch/>
        </p:blipFill>
        <p:spPr>
          <a:xfrm>
            <a:off x="10133710" y="480270"/>
            <a:ext cx="1413755" cy="454915"/>
          </a:xfrm>
          <a:prstGeom prst="rect">
            <a:avLst/>
          </a:prstGeom>
        </p:spPr>
      </p:pic>
    </p:spTree>
    <p:extLst>
      <p:ext uri="{BB962C8B-B14F-4D97-AF65-F5344CB8AC3E}">
        <p14:creationId xmlns:p14="http://schemas.microsoft.com/office/powerpoint/2010/main" val="120320059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066066E-6B4F-8272-BC85-C7F539247D36}"/>
              </a:ext>
            </a:extLst>
          </p:cNvPr>
          <p:cNvSpPr/>
          <p:nvPr/>
        </p:nvSpPr>
        <p:spPr>
          <a:xfrm>
            <a:off x="588081" y="289592"/>
            <a:ext cx="4424669" cy="6005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717870" y="2738806"/>
            <a:ext cx="2922762" cy="2438402"/>
          </a:xfrm>
          <a:prstGeom prst="rect">
            <a:avLst/>
          </a:prstGeom>
          <a:gradFill>
            <a:gsLst>
              <a:gs pos="93000">
                <a:schemeClr val="accent3"/>
              </a:gs>
              <a:gs pos="8000">
                <a:schemeClr val="accent2"/>
              </a:gs>
            </a:gsLst>
            <a:lin ang="2700000" scaled="1"/>
          </a:gradFill>
          <a:ln w="25400">
            <a:gradFill flip="none" rotWithShape="1">
              <a:gsLst>
                <a:gs pos="0">
                  <a:schemeClr val="accent2"/>
                </a:gs>
                <a:gs pos="100000">
                  <a:schemeClr val="accent3"/>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 name="Rectangle 6"/>
          <p:cNvSpPr/>
          <p:nvPr/>
        </p:nvSpPr>
        <p:spPr>
          <a:xfrm>
            <a:off x="5709078" y="282819"/>
            <a:ext cx="2931554" cy="2438402"/>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Rectangle 7"/>
          <p:cNvSpPr/>
          <p:nvPr/>
        </p:nvSpPr>
        <p:spPr>
          <a:xfrm>
            <a:off x="8640632" y="300404"/>
            <a:ext cx="2922762" cy="2438402"/>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Rectangle 13"/>
          <p:cNvSpPr/>
          <p:nvPr/>
        </p:nvSpPr>
        <p:spPr>
          <a:xfrm>
            <a:off x="8640632" y="2738806"/>
            <a:ext cx="2922762" cy="2438402"/>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6" name="TextBox 75"/>
          <p:cNvSpPr txBox="1"/>
          <p:nvPr/>
        </p:nvSpPr>
        <p:spPr>
          <a:xfrm>
            <a:off x="5886067" y="315981"/>
            <a:ext cx="2586369" cy="584775"/>
          </a:xfrm>
          <a:prstGeom prst="rect">
            <a:avLst/>
          </a:prstGeom>
          <a:noFill/>
        </p:spPr>
        <p:txBody>
          <a:bodyPr wrap="square" rtlCol="0">
            <a:spAutoFit/>
          </a:bodyPr>
          <a:lstStyle/>
          <a:p>
            <a:pPr algn="ctr"/>
            <a:r>
              <a:rPr lang="en-US" sz="1600" dirty="0">
                <a:solidFill>
                  <a:schemeClr val="accent1"/>
                </a:solidFill>
                <a:latin typeface="+mj-lt"/>
              </a:rPr>
              <a:t>Component Consumption Recording</a:t>
            </a:r>
          </a:p>
        </p:txBody>
      </p:sp>
      <p:sp>
        <p:nvSpPr>
          <p:cNvPr id="77" name="TextBox 76"/>
          <p:cNvSpPr txBox="1"/>
          <p:nvPr/>
        </p:nvSpPr>
        <p:spPr>
          <a:xfrm>
            <a:off x="9249446" y="358685"/>
            <a:ext cx="1677062" cy="584775"/>
          </a:xfrm>
          <a:prstGeom prst="rect">
            <a:avLst/>
          </a:prstGeom>
          <a:noFill/>
        </p:spPr>
        <p:txBody>
          <a:bodyPr wrap="none" rtlCol="0">
            <a:spAutoFit/>
          </a:bodyPr>
          <a:lstStyle/>
          <a:p>
            <a:pPr algn="ctr"/>
            <a:r>
              <a:rPr lang="en-US" sz="1600" dirty="0">
                <a:solidFill>
                  <a:schemeClr val="accent1"/>
                </a:solidFill>
                <a:latin typeface="+mj-lt"/>
              </a:rPr>
              <a:t>Finished Goods </a:t>
            </a:r>
            <a:endParaRPr lang="en-US" sz="1600" dirty="0" smtClean="0">
              <a:solidFill>
                <a:schemeClr val="accent1"/>
              </a:solidFill>
              <a:latin typeface="+mj-lt"/>
            </a:endParaRPr>
          </a:p>
          <a:p>
            <a:pPr algn="ctr"/>
            <a:r>
              <a:rPr lang="en-US" sz="1600" dirty="0" smtClean="0">
                <a:solidFill>
                  <a:schemeClr val="accent1"/>
                </a:solidFill>
                <a:latin typeface="+mj-lt"/>
              </a:rPr>
              <a:t>Cost </a:t>
            </a:r>
            <a:r>
              <a:rPr lang="en-US" sz="1600" dirty="0">
                <a:solidFill>
                  <a:schemeClr val="accent1"/>
                </a:solidFill>
                <a:latin typeface="+mj-lt"/>
              </a:rPr>
              <a:t>Calculation</a:t>
            </a:r>
          </a:p>
        </p:txBody>
      </p:sp>
      <p:sp>
        <p:nvSpPr>
          <p:cNvPr id="79" name="TextBox 78"/>
          <p:cNvSpPr txBox="1"/>
          <p:nvPr/>
        </p:nvSpPr>
        <p:spPr>
          <a:xfrm>
            <a:off x="9138500" y="2861118"/>
            <a:ext cx="1927025" cy="584775"/>
          </a:xfrm>
          <a:prstGeom prst="rect">
            <a:avLst/>
          </a:prstGeom>
          <a:noFill/>
        </p:spPr>
        <p:txBody>
          <a:bodyPr wrap="square" rtlCol="0">
            <a:spAutoFit/>
          </a:bodyPr>
          <a:lstStyle/>
          <a:p>
            <a:pPr algn="ctr"/>
            <a:r>
              <a:rPr lang="en-US" sz="1600" dirty="0">
                <a:solidFill>
                  <a:schemeClr val="accent1"/>
                </a:solidFill>
                <a:latin typeface="+mj-lt"/>
              </a:rPr>
              <a:t>Cut Tickets </a:t>
            </a:r>
            <a:r>
              <a:rPr lang="en-US" sz="1600" dirty="0">
                <a:solidFill>
                  <a:schemeClr val="accent1"/>
                </a:solidFill>
                <a:latin typeface="+mj-lt"/>
              </a:rPr>
              <a:t>&amp;</a:t>
            </a:r>
            <a:r>
              <a:rPr lang="en-US" sz="1600" dirty="0" smtClean="0">
                <a:solidFill>
                  <a:schemeClr val="accent1"/>
                </a:solidFill>
                <a:latin typeface="+mj-lt"/>
              </a:rPr>
              <a:t> Cost </a:t>
            </a:r>
            <a:r>
              <a:rPr lang="en-US" sz="1600" dirty="0">
                <a:solidFill>
                  <a:schemeClr val="accent1"/>
                </a:solidFill>
                <a:latin typeface="+mj-lt"/>
              </a:rPr>
              <a:t>Sheets</a:t>
            </a:r>
          </a:p>
        </p:txBody>
      </p:sp>
      <p:sp>
        <p:nvSpPr>
          <p:cNvPr id="80" name="TextBox 79"/>
          <p:cNvSpPr txBox="1"/>
          <p:nvPr/>
        </p:nvSpPr>
        <p:spPr>
          <a:xfrm>
            <a:off x="6203663" y="2861118"/>
            <a:ext cx="1951175" cy="584775"/>
          </a:xfrm>
          <a:prstGeom prst="rect">
            <a:avLst/>
          </a:prstGeom>
          <a:noFill/>
        </p:spPr>
        <p:txBody>
          <a:bodyPr wrap="none" rtlCol="0">
            <a:spAutoFit/>
          </a:bodyPr>
          <a:lstStyle/>
          <a:p>
            <a:pPr algn="ctr"/>
            <a:r>
              <a:rPr lang="en-US" sz="1600" dirty="0">
                <a:solidFill>
                  <a:schemeClr val="bg1"/>
                </a:solidFill>
                <a:latin typeface="+mj-lt"/>
              </a:rPr>
              <a:t>Accounting Entries </a:t>
            </a:r>
            <a:endParaRPr lang="en-US" sz="1600" dirty="0" smtClean="0">
              <a:solidFill>
                <a:schemeClr val="bg1"/>
              </a:solidFill>
              <a:latin typeface="+mj-lt"/>
            </a:endParaRPr>
          </a:p>
          <a:p>
            <a:pPr algn="ctr"/>
            <a:r>
              <a:rPr lang="en-US" sz="1600" dirty="0" smtClean="0">
                <a:solidFill>
                  <a:schemeClr val="bg1"/>
                </a:solidFill>
                <a:latin typeface="+mj-lt"/>
              </a:rPr>
              <a:t>Generation</a:t>
            </a:r>
            <a:endParaRPr lang="en-US" sz="1600" dirty="0">
              <a:solidFill>
                <a:schemeClr val="bg1"/>
              </a:solidFill>
              <a:latin typeface="+mj-lt"/>
            </a:endParaRPr>
          </a:p>
        </p:txBody>
      </p:sp>
      <p:sp>
        <p:nvSpPr>
          <p:cNvPr id="83" name="TextBox 82"/>
          <p:cNvSpPr txBox="1"/>
          <p:nvPr/>
        </p:nvSpPr>
        <p:spPr>
          <a:xfrm>
            <a:off x="5914305" y="874966"/>
            <a:ext cx="2529892" cy="1836337"/>
          </a:xfrm>
          <a:prstGeom prst="rect">
            <a:avLst/>
          </a:prstGeom>
          <a:noFill/>
        </p:spPr>
        <p:txBody>
          <a:bodyPr wrap="square" lIns="0" rIns="0" rtlCol="0">
            <a:spAutoFit/>
          </a:bodyPr>
          <a:lstStyle/>
          <a:p>
            <a:pPr algn="ctr">
              <a:lnSpc>
                <a:spcPct val="150000"/>
              </a:lnSpc>
            </a:pPr>
            <a:r>
              <a:rPr lang="en-US" sz="1100" dirty="0">
                <a:solidFill>
                  <a:schemeClr val="bg1">
                    <a:lumMod val="65000"/>
                  </a:schemeClr>
                </a:solidFill>
                <a:ea typeface="Roboto Condensed Light" panose="02000000000000000000" pitchFamily="2" charset="0"/>
                <a:cs typeface="Roboto Condensed Light" panose="02000000000000000000" pitchFamily="2" charset="0"/>
              </a:rPr>
              <a:t>After each task is completed, the system allows users to record component consumption, which ensures an accurate inventory picture at any given time and absorbs the cost of components into the finished assembly produced by the production order.</a:t>
            </a:r>
          </a:p>
        </p:txBody>
      </p:sp>
      <p:sp>
        <p:nvSpPr>
          <p:cNvPr id="84" name="TextBox 83"/>
          <p:cNvSpPr txBox="1"/>
          <p:nvPr/>
        </p:nvSpPr>
        <p:spPr>
          <a:xfrm>
            <a:off x="8870501" y="903264"/>
            <a:ext cx="2496458" cy="1836337"/>
          </a:xfrm>
          <a:prstGeom prst="rect">
            <a:avLst/>
          </a:prstGeom>
          <a:noFill/>
        </p:spPr>
        <p:txBody>
          <a:bodyPr wrap="square" lIns="0" rIns="0" rtlCol="0">
            <a:spAutoFit/>
          </a:bodyPr>
          <a:lstStyle/>
          <a:p>
            <a:pPr algn="ctr">
              <a:lnSpc>
                <a:spcPct val="150000"/>
              </a:lnSpc>
            </a:pPr>
            <a:r>
              <a:rPr lang="en-US" sz="1100" dirty="0">
                <a:solidFill>
                  <a:schemeClr val="bg1">
                    <a:lumMod val="65000"/>
                  </a:schemeClr>
                </a:solidFill>
                <a:ea typeface="Roboto Condensed Light" panose="02000000000000000000" pitchFamily="2" charset="0"/>
                <a:cs typeface="Roboto Condensed Light" panose="02000000000000000000" pitchFamily="2" charset="0"/>
              </a:rPr>
              <a:t>The NStitch Solution calculates the cost incurred on the production order for a particular product. It distributes it to each quantity of finished assembly to ensure that all prices are absorbed and become a part of the produced finished assembly.</a:t>
            </a:r>
          </a:p>
        </p:txBody>
      </p:sp>
      <p:sp>
        <p:nvSpPr>
          <p:cNvPr id="86" name="TextBox 85"/>
          <p:cNvSpPr txBox="1"/>
          <p:nvPr/>
        </p:nvSpPr>
        <p:spPr>
          <a:xfrm>
            <a:off x="8746834" y="3341666"/>
            <a:ext cx="2734685" cy="1869743"/>
          </a:xfrm>
          <a:prstGeom prst="rect">
            <a:avLst/>
          </a:prstGeom>
          <a:noFill/>
        </p:spPr>
        <p:txBody>
          <a:bodyPr wrap="square" lIns="0" rIns="0" rtlCol="0">
            <a:spAutoFit/>
          </a:bodyPr>
          <a:lstStyle/>
          <a:p>
            <a:pPr algn="ctr">
              <a:lnSpc>
                <a:spcPct val="150000"/>
              </a:lnSpc>
            </a:pPr>
            <a:r>
              <a:rPr lang="en-US" sz="1100" dirty="0">
                <a:solidFill>
                  <a:schemeClr val="bg1">
                    <a:lumMod val="65000"/>
                  </a:schemeClr>
                </a:solidFill>
                <a:ea typeface="Roboto Condensed Light" panose="02000000000000000000" pitchFamily="2" charset="0"/>
                <a:cs typeface="Roboto Condensed Light" panose="02000000000000000000" pitchFamily="2" charset="0"/>
              </a:rPr>
              <a:t>The NSitch Solution provides printed reports, including cut tickets and cost sheets, which help the production department to know what to produce and enable the organization to modify and re-engineer existing processes for cost-efficient production.</a:t>
            </a:r>
          </a:p>
        </p:txBody>
      </p:sp>
      <p:sp>
        <p:nvSpPr>
          <p:cNvPr id="87" name="TextBox 86"/>
          <p:cNvSpPr txBox="1"/>
          <p:nvPr/>
        </p:nvSpPr>
        <p:spPr>
          <a:xfrm>
            <a:off x="5886067" y="3445893"/>
            <a:ext cx="2496458" cy="1328505"/>
          </a:xfrm>
          <a:prstGeom prst="rect">
            <a:avLst/>
          </a:prstGeom>
          <a:noFill/>
        </p:spPr>
        <p:txBody>
          <a:bodyPr wrap="square" lIns="0" rIns="0" rtlCol="0">
            <a:spAutoFit/>
          </a:bodyPr>
          <a:lstStyle/>
          <a:p>
            <a:pPr algn="ctr">
              <a:lnSpc>
                <a:spcPct val="150000"/>
              </a:lnSpc>
            </a:pPr>
            <a:r>
              <a:rPr lang="en-US" sz="1100" dirty="0">
                <a:solidFill>
                  <a:schemeClr val="bg1"/>
                </a:solidFill>
                <a:ea typeface="Roboto Condensed Light" panose="02000000000000000000" pitchFamily="2" charset="0"/>
                <a:cs typeface="Roboto Condensed Light" panose="02000000000000000000" pitchFamily="2" charset="0"/>
              </a:rPr>
              <a:t>The tool records several journal entries through its operations to ensure that all labor and overhead charges are recorded and converted into product costs.</a:t>
            </a:r>
          </a:p>
        </p:txBody>
      </p:sp>
      <p:sp>
        <p:nvSpPr>
          <p:cNvPr id="2" name="Rectangle 1">
            <a:extLst>
              <a:ext uri="{FF2B5EF4-FFF2-40B4-BE49-F238E27FC236}">
                <a16:creationId xmlns:a16="http://schemas.microsoft.com/office/drawing/2014/main" id="{1D463755-57C3-6706-A4AB-3D291E4A5072}"/>
              </a:ext>
            </a:extLst>
          </p:cNvPr>
          <p:cNvSpPr/>
          <p:nvPr/>
        </p:nvSpPr>
        <p:spPr>
          <a:xfrm>
            <a:off x="0" y="289592"/>
            <a:ext cx="239696" cy="836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4" name="Picture 3" descr="Logo, company name&#10;&#10;Description automatically generated">
            <a:extLst>
              <a:ext uri="{FF2B5EF4-FFF2-40B4-BE49-F238E27FC236}">
                <a16:creationId xmlns:a16="http://schemas.microsoft.com/office/drawing/2014/main" id="{F21FB1C3-8BBA-91EB-FF8B-381543A84E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954" b="33868"/>
          <a:stretch/>
        </p:blipFill>
        <p:spPr>
          <a:xfrm>
            <a:off x="10190164" y="5839983"/>
            <a:ext cx="1413755" cy="45491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293" y="282819"/>
            <a:ext cx="4455458" cy="6012080"/>
          </a:xfrm>
          <a:prstGeom prst="rect">
            <a:avLst/>
          </a:prstGeom>
        </p:spPr>
      </p:pic>
    </p:spTree>
    <p:extLst>
      <p:ext uri="{BB962C8B-B14F-4D97-AF65-F5344CB8AC3E}">
        <p14:creationId xmlns:p14="http://schemas.microsoft.com/office/powerpoint/2010/main" val="162691079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119848" y="446118"/>
            <a:ext cx="7375575" cy="523220"/>
          </a:xfrm>
          <a:prstGeom prst="rect">
            <a:avLst/>
          </a:prstGeom>
          <a:noFill/>
        </p:spPr>
        <p:txBody>
          <a:bodyPr wrap="square" rtlCol="0">
            <a:spAutoFit/>
          </a:bodyPr>
          <a:lstStyle/>
          <a:p>
            <a:pPr algn="ctr"/>
            <a:r>
              <a:rPr lang="en-US" sz="2800" dirty="0">
                <a:solidFill>
                  <a:schemeClr val="bg1">
                    <a:lumMod val="50000"/>
                  </a:schemeClr>
                </a:solidFill>
                <a:latin typeface="+mj-lt"/>
              </a:rPr>
              <a:t>Additional features you can get on-demand</a:t>
            </a:r>
          </a:p>
        </p:txBody>
      </p:sp>
      <p:grpSp>
        <p:nvGrpSpPr>
          <p:cNvPr id="16" name="Group 15">
            <a:extLst>
              <a:ext uri="{FF2B5EF4-FFF2-40B4-BE49-F238E27FC236}">
                <a16:creationId xmlns:a16="http://schemas.microsoft.com/office/drawing/2014/main" id="{957A3E23-658B-62B4-F4D0-5EA64AA85732}"/>
              </a:ext>
            </a:extLst>
          </p:cNvPr>
          <p:cNvGrpSpPr/>
          <p:nvPr/>
        </p:nvGrpSpPr>
        <p:grpSpPr>
          <a:xfrm>
            <a:off x="6096000" y="1612496"/>
            <a:ext cx="5329081" cy="3892723"/>
            <a:chOff x="6496707" y="1939774"/>
            <a:chExt cx="5329081" cy="3892723"/>
          </a:xfrm>
        </p:grpSpPr>
        <p:sp>
          <p:nvSpPr>
            <p:cNvPr id="2" name="Rectangle 1">
              <a:extLst>
                <a:ext uri="{FF2B5EF4-FFF2-40B4-BE49-F238E27FC236}">
                  <a16:creationId xmlns:a16="http://schemas.microsoft.com/office/drawing/2014/main" id="{98611DA5-63DC-6824-4CCC-6901CA196EF8}"/>
                </a:ext>
              </a:extLst>
            </p:cNvPr>
            <p:cNvSpPr/>
            <p:nvPr/>
          </p:nvSpPr>
          <p:spPr>
            <a:xfrm>
              <a:off x="6496707" y="2342030"/>
              <a:ext cx="5329081" cy="886846"/>
            </a:xfrm>
            <a:prstGeom prst="rect">
              <a:avLst/>
            </a:prstGeom>
          </p:spPr>
          <p:txBody>
            <a:bodyPr wrap="square">
              <a:spAutoFit/>
            </a:bodyPr>
            <a:lstStyle/>
            <a:p>
              <a:pPr>
                <a:lnSpc>
                  <a:spcPct val="150000"/>
                </a:lnSpc>
              </a:pPr>
              <a:r>
                <a:rPr lang="en-US" sz="1200" dirty="0">
                  <a:solidFill>
                    <a:schemeClr val="bg1">
                      <a:lumMod val="65000"/>
                    </a:schemeClr>
                  </a:solidFill>
                </a:rPr>
                <a:t>Our system provides lot management capabilities that enable you to efficiently track and manage items with lot numbers during component consumption and finished goods receiving processes.</a:t>
              </a:r>
            </a:p>
          </p:txBody>
        </p:sp>
        <p:sp>
          <p:nvSpPr>
            <p:cNvPr id="4" name="TextBox 3">
              <a:extLst>
                <a:ext uri="{FF2B5EF4-FFF2-40B4-BE49-F238E27FC236}">
                  <a16:creationId xmlns:a16="http://schemas.microsoft.com/office/drawing/2014/main" id="{549C46B3-5950-69B6-4BAD-8143DCC12FAD}"/>
                </a:ext>
              </a:extLst>
            </p:cNvPr>
            <p:cNvSpPr txBox="1"/>
            <p:nvPr/>
          </p:nvSpPr>
          <p:spPr>
            <a:xfrm>
              <a:off x="6496707" y="1939774"/>
              <a:ext cx="1970732" cy="400110"/>
            </a:xfrm>
            <a:prstGeom prst="rect">
              <a:avLst/>
            </a:prstGeom>
            <a:noFill/>
          </p:spPr>
          <p:txBody>
            <a:bodyPr wrap="none" rtlCol="0">
              <a:spAutoFit/>
            </a:bodyPr>
            <a:lstStyle/>
            <a:p>
              <a:r>
                <a:rPr lang="en-US" sz="2000" dirty="0">
                  <a:solidFill>
                    <a:schemeClr val="bg1">
                      <a:lumMod val="50000"/>
                    </a:schemeClr>
                  </a:solidFill>
                  <a:latin typeface="+mj-lt"/>
                </a:rPr>
                <a:t>Lot Management</a:t>
              </a:r>
            </a:p>
          </p:txBody>
        </p:sp>
        <p:sp>
          <p:nvSpPr>
            <p:cNvPr id="5" name="Rectangle 4">
              <a:extLst>
                <a:ext uri="{FF2B5EF4-FFF2-40B4-BE49-F238E27FC236}">
                  <a16:creationId xmlns:a16="http://schemas.microsoft.com/office/drawing/2014/main" id="{2BF6A300-8C20-4E50-753A-CEAC2569D94E}"/>
                </a:ext>
              </a:extLst>
            </p:cNvPr>
            <p:cNvSpPr/>
            <p:nvPr/>
          </p:nvSpPr>
          <p:spPr>
            <a:xfrm>
              <a:off x="6496707" y="3782340"/>
              <a:ext cx="5329081" cy="886846"/>
            </a:xfrm>
            <a:prstGeom prst="rect">
              <a:avLst/>
            </a:prstGeom>
          </p:spPr>
          <p:txBody>
            <a:bodyPr wrap="square">
              <a:spAutoFit/>
            </a:bodyPr>
            <a:lstStyle/>
            <a:p>
              <a:pPr>
                <a:lnSpc>
                  <a:spcPct val="150000"/>
                </a:lnSpc>
              </a:pPr>
              <a:r>
                <a:rPr lang="en-US" sz="1200" dirty="0">
                  <a:solidFill>
                    <a:schemeClr val="bg1">
                      <a:lumMod val="65000"/>
                    </a:schemeClr>
                  </a:solidFill>
                </a:rPr>
                <a:t>Our software can efficiently manage full-package production processes, including purchasing finished goods from a single vendor and overseeing various production steps such as grading and quality control.</a:t>
              </a:r>
            </a:p>
          </p:txBody>
        </p:sp>
        <p:sp>
          <p:nvSpPr>
            <p:cNvPr id="6" name="TextBox 5">
              <a:extLst>
                <a:ext uri="{FF2B5EF4-FFF2-40B4-BE49-F238E27FC236}">
                  <a16:creationId xmlns:a16="http://schemas.microsoft.com/office/drawing/2014/main" id="{E91423FB-528A-B187-1B08-5A5CD5F7AD51}"/>
                </a:ext>
              </a:extLst>
            </p:cNvPr>
            <p:cNvSpPr txBox="1"/>
            <p:nvPr/>
          </p:nvSpPr>
          <p:spPr>
            <a:xfrm>
              <a:off x="6496707" y="3380084"/>
              <a:ext cx="4048096" cy="400110"/>
            </a:xfrm>
            <a:prstGeom prst="rect">
              <a:avLst/>
            </a:prstGeom>
            <a:noFill/>
          </p:spPr>
          <p:txBody>
            <a:bodyPr wrap="none" rtlCol="0">
              <a:spAutoFit/>
            </a:bodyPr>
            <a:lstStyle/>
            <a:p>
              <a:r>
                <a:rPr lang="en-US" sz="2000" dirty="0">
                  <a:solidFill>
                    <a:schemeClr val="bg1">
                      <a:lumMod val="50000"/>
                    </a:schemeClr>
                  </a:solidFill>
                  <a:latin typeface="+mj-lt"/>
                </a:rPr>
                <a:t>Full-Service Production Management</a:t>
              </a:r>
            </a:p>
          </p:txBody>
        </p:sp>
        <p:sp>
          <p:nvSpPr>
            <p:cNvPr id="7" name="Rectangle 6">
              <a:extLst>
                <a:ext uri="{FF2B5EF4-FFF2-40B4-BE49-F238E27FC236}">
                  <a16:creationId xmlns:a16="http://schemas.microsoft.com/office/drawing/2014/main" id="{962FE3DD-EE77-977A-ECE6-E34EE4124CF8}"/>
                </a:ext>
              </a:extLst>
            </p:cNvPr>
            <p:cNvSpPr/>
            <p:nvPr/>
          </p:nvSpPr>
          <p:spPr>
            <a:xfrm>
              <a:off x="6496707" y="5222650"/>
              <a:ext cx="5329081" cy="609847"/>
            </a:xfrm>
            <a:prstGeom prst="rect">
              <a:avLst/>
            </a:prstGeom>
          </p:spPr>
          <p:txBody>
            <a:bodyPr wrap="square">
              <a:spAutoFit/>
            </a:bodyPr>
            <a:lstStyle/>
            <a:p>
              <a:pPr>
                <a:lnSpc>
                  <a:spcPct val="150000"/>
                </a:lnSpc>
              </a:pPr>
              <a:r>
                <a:rPr lang="en-US" sz="1200" dirty="0">
                  <a:solidFill>
                    <a:schemeClr val="bg1">
                      <a:lumMod val="65000"/>
                    </a:schemeClr>
                  </a:solidFill>
                </a:rPr>
                <a:t>Customers can use our repair functionality to manage returned goods and perform necessary rework for resale.</a:t>
              </a:r>
            </a:p>
          </p:txBody>
        </p:sp>
        <p:sp>
          <p:nvSpPr>
            <p:cNvPr id="8" name="TextBox 7">
              <a:extLst>
                <a:ext uri="{FF2B5EF4-FFF2-40B4-BE49-F238E27FC236}">
                  <a16:creationId xmlns:a16="http://schemas.microsoft.com/office/drawing/2014/main" id="{725247C5-27BA-EE88-59D0-8CBCD75D47EB}"/>
                </a:ext>
              </a:extLst>
            </p:cNvPr>
            <p:cNvSpPr txBox="1"/>
            <p:nvPr/>
          </p:nvSpPr>
          <p:spPr>
            <a:xfrm>
              <a:off x="6496707" y="4820394"/>
              <a:ext cx="3144835" cy="400110"/>
            </a:xfrm>
            <a:prstGeom prst="rect">
              <a:avLst/>
            </a:prstGeom>
            <a:noFill/>
          </p:spPr>
          <p:txBody>
            <a:bodyPr wrap="none" rtlCol="0">
              <a:spAutoFit/>
            </a:bodyPr>
            <a:lstStyle/>
            <a:p>
              <a:r>
                <a:rPr lang="en-US" sz="2000" dirty="0">
                  <a:solidFill>
                    <a:schemeClr val="bg1">
                      <a:lumMod val="50000"/>
                    </a:schemeClr>
                  </a:solidFill>
                  <a:latin typeface="+mj-lt"/>
                </a:rPr>
                <a:t>Product Repair Functionality</a:t>
              </a:r>
            </a:p>
          </p:txBody>
        </p:sp>
      </p:grpSp>
      <p:sp>
        <p:nvSpPr>
          <p:cNvPr id="15" name="Rectangle 14">
            <a:extLst>
              <a:ext uri="{FF2B5EF4-FFF2-40B4-BE49-F238E27FC236}">
                <a16:creationId xmlns:a16="http://schemas.microsoft.com/office/drawing/2014/main" id="{32C36020-80C4-6C3E-7BA6-2E770DCD70F9}"/>
              </a:ext>
            </a:extLst>
          </p:cNvPr>
          <p:cNvSpPr/>
          <p:nvPr/>
        </p:nvSpPr>
        <p:spPr>
          <a:xfrm>
            <a:off x="0" y="289592"/>
            <a:ext cx="239696" cy="836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7" name="Rectangle 16">
            <a:extLst>
              <a:ext uri="{FF2B5EF4-FFF2-40B4-BE49-F238E27FC236}">
                <a16:creationId xmlns:a16="http://schemas.microsoft.com/office/drawing/2014/main" id="{2086CCD5-101B-FD37-8667-7DDA27003FBD}"/>
              </a:ext>
            </a:extLst>
          </p:cNvPr>
          <p:cNvSpPr/>
          <p:nvPr/>
        </p:nvSpPr>
        <p:spPr>
          <a:xfrm flipV="1">
            <a:off x="383012" y="1021453"/>
            <a:ext cx="7232258" cy="666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Placeholder 67" descr="A picture containing indoor, computer, computer, desk&#10;&#10;Description automatically generated">
            <a:extLst>
              <a:ext uri="{FF2B5EF4-FFF2-40B4-BE49-F238E27FC236}">
                <a16:creationId xmlns:a16="http://schemas.microsoft.com/office/drawing/2014/main" id="{4A5BAA6D-74E6-CD52-2E75-229141A6072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941" r="24941"/>
          <a:stretch>
            <a:fillRect/>
          </a:stretch>
        </p:blipFill>
        <p:spPr>
          <a:xfrm>
            <a:off x="1096690" y="2478786"/>
            <a:ext cx="1616765" cy="2014330"/>
          </a:xfrm>
        </p:spPr>
      </p:pic>
      <p:pic>
        <p:nvPicPr>
          <p:cNvPr id="70" name="Picture Placeholder 69">
            <a:extLst>
              <a:ext uri="{FF2B5EF4-FFF2-40B4-BE49-F238E27FC236}">
                <a16:creationId xmlns:a16="http://schemas.microsoft.com/office/drawing/2014/main" id="{A530DCB5-9B04-2B6D-363F-EF9410474795}"/>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9917" r="19917"/>
          <a:stretch>
            <a:fillRect/>
          </a:stretch>
        </p:blipFill>
        <p:spPr>
          <a:xfrm>
            <a:off x="2904548" y="2478786"/>
            <a:ext cx="1616765" cy="2014330"/>
          </a:xfrm>
        </p:spPr>
      </p:pic>
      <p:pic>
        <p:nvPicPr>
          <p:cNvPr id="79" name="Picture 78" descr="Logo, company name&#10;&#10;Description automatically generated">
            <a:extLst>
              <a:ext uri="{FF2B5EF4-FFF2-40B4-BE49-F238E27FC236}">
                <a16:creationId xmlns:a16="http://schemas.microsoft.com/office/drawing/2014/main" id="{27E2916C-95DA-6F46-DC77-2CE63C0F76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954" b="33868"/>
          <a:stretch/>
        </p:blipFill>
        <p:spPr>
          <a:xfrm>
            <a:off x="383012" y="5609089"/>
            <a:ext cx="1413755" cy="454915"/>
          </a:xfrm>
          <a:prstGeom prst="rect">
            <a:avLst/>
          </a:prstGeom>
        </p:spPr>
      </p:pic>
    </p:spTree>
    <p:extLst>
      <p:ext uri="{BB962C8B-B14F-4D97-AF65-F5344CB8AC3E}">
        <p14:creationId xmlns:p14="http://schemas.microsoft.com/office/powerpoint/2010/main" val="113078723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6" name="Group 245"/>
          <p:cNvGrpSpPr/>
          <p:nvPr/>
        </p:nvGrpSpPr>
        <p:grpSpPr>
          <a:xfrm>
            <a:off x="6348556" y="2703343"/>
            <a:ext cx="5390054" cy="3754182"/>
            <a:chOff x="3089275" y="2168525"/>
            <a:chExt cx="6010275" cy="3687763"/>
          </a:xfrm>
        </p:grpSpPr>
        <p:grpSp>
          <p:nvGrpSpPr>
            <p:cNvPr id="5" name="Group 205"/>
            <p:cNvGrpSpPr>
              <a:grpSpLocks/>
            </p:cNvGrpSpPr>
            <p:nvPr/>
          </p:nvGrpSpPr>
          <p:grpSpPr bwMode="auto">
            <a:xfrm>
              <a:off x="3089275" y="2168525"/>
              <a:ext cx="6010275" cy="3687763"/>
              <a:chOff x="1946" y="1366"/>
              <a:chExt cx="3786" cy="2323"/>
            </a:xfrm>
          </p:grpSpPr>
          <p:sp>
            <p:nvSpPr>
              <p:cNvPr id="45" name="Freeform 5"/>
              <p:cNvSpPr>
                <a:spLocks/>
              </p:cNvSpPr>
              <p:nvPr/>
            </p:nvSpPr>
            <p:spPr bwMode="auto">
              <a:xfrm>
                <a:off x="1946" y="3594"/>
                <a:ext cx="3786" cy="95"/>
              </a:xfrm>
              <a:custGeom>
                <a:avLst/>
                <a:gdLst>
                  <a:gd name="T0" fmla="*/ 1580 w 1600"/>
                  <a:gd name="T1" fmla="*/ 0 h 40"/>
                  <a:gd name="T2" fmla="*/ 320 w 1600"/>
                  <a:gd name="T3" fmla="*/ 0 h 40"/>
                  <a:gd name="T4" fmla="*/ 320 w 1600"/>
                  <a:gd name="T5" fmla="*/ 1 h 40"/>
                  <a:gd name="T6" fmla="*/ 202 w 1600"/>
                  <a:gd name="T7" fmla="*/ 1 h 40"/>
                  <a:gd name="T8" fmla="*/ 202 w 1600"/>
                  <a:gd name="T9" fmla="*/ 0 h 40"/>
                  <a:gd name="T10" fmla="*/ 20 w 1600"/>
                  <a:gd name="T11" fmla="*/ 0 h 40"/>
                  <a:gd name="T12" fmla="*/ 0 w 1600"/>
                  <a:gd name="T13" fmla="*/ 20 h 40"/>
                  <a:gd name="T14" fmla="*/ 20 w 1600"/>
                  <a:gd name="T15" fmla="*/ 40 h 40"/>
                  <a:gd name="T16" fmla="*/ 1580 w 1600"/>
                  <a:gd name="T17" fmla="*/ 40 h 40"/>
                  <a:gd name="T18" fmla="*/ 1600 w 1600"/>
                  <a:gd name="T19" fmla="*/ 20 h 40"/>
                  <a:gd name="T20" fmla="*/ 1580 w 1600"/>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0" h="40">
                    <a:moveTo>
                      <a:pt x="1580" y="0"/>
                    </a:moveTo>
                    <a:cubicBezTo>
                      <a:pt x="320" y="0"/>
                      <a:pt x="320" y="0"/>
                      <a:pt x="320" y="0"/>
                    </a:cubicBezTo>
                    <a:cubicBezTo>
                      <a:pt x="320" y="1"/>
                      <a:pt x="320" y="1"/>
                      <a:pt x="320" y="1"/>
                    </a:cubicBezTo>
                    <a:cubicBezTo>
                      <a:pt x="202" y="1"/>
                      <a:pt x="202" y="1"/>
                      <a:pt x="202" y="1"/>
                    </a:cubicBezTo>
                    <a:cubicBezTo>
                      <a:pt x="202" y="0"/>
                      <a:pt x="202" y="0"/>
                      <a:pt x="202" y="0"/>
                    </a:cubicBezTo>
                    <a:cubicBezTo>
                      <a:pt x="20" y="0"/>
                      <a:pt x="20" y="0"/>
                      <a:pt x="20" y="0"/>
                    </a:cubicBezTo>
                    <a:cubicBezTo>
                      <a:pt x="9" y="0"/>
                      <a:pt x="0" y="9"/>
                      <a:pt x="0" y="20"/>
                    </a:cubicBezTo>
                    <a:cubicBezTo>
                      <a:pt x="0" y="31"/>
                      <a:pt x="9" y="40"/>
                      <a:pt x="20" y="40"/>
                    </a:cubicBezTo>
                    <a:cubicBezTo>
                      <a:pt x="1580" y="40"/>
                      <a:pt x="1580" y="40"/>
                      <a:pt x="1580" y="40"/>
                    </a:cubicBezTo>
                    <a:cubicBezTo>
                      <a:pt x="1591" y="40"/>
                      <a:pt x="1600" y="31"/>
                      <a:pt x="1600" y="20"/>
                    </a:cubicBezTo>
                    <a:cubicBezTo>
                      <a:pt x="1600" y="9"/>
                      <a:pt x="1591" y="0"/>
                      <a:pt x="1580" y="0"/>
                    </a:cubicBezTo>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6"/>
              <p:cNvSpPr>
                <a:spLocks/>
              </p:cNvSpPr>
              <p:nvPr/>
            </p:nvSpPr>
            <p:spPr bwMode="auto">
              <a:xfrm>
                <a:off x="4369" y="1563"/>
                <a:ext cx="189" cy="285"/>
              </a:xfrm>
              <a:custGeom>
                <a:avLst/>
                <a:gdLst>
                  <a:gd name="T0" fmla="*/ 0 w 189"/>
                  <a:gd name="T1" fmla="*/ 78 h 285"/>
                  <a:gd name="T2" fmla="*/ 24 w 189"/>
                  <a:gd name="T3" fmla="*/ 285 h 285"/>
                  <a:gd name="T4" fmla="*/ 189 w 189"/>
                  <a:gd name="T5" fmla="*/ 190 h 285"/>
                  <a:gd name="T6" fmla="*/ 189 w 189"/>
                  <a:gd name="T7" fmla="*/ 0 h 285"/>
                  <a:gd name="T8" fmla="*/ 0 w 189"/>
                  <a:gd name="T9" fmla="*/ 78 h 285"/>
                </a:gdLst>
                <a:ahLst/>
                <a:cxnLst>
                  <a:cxn ang="0">
                    <a:pos x="T0" y="T1"/>
                  </a:cxn>
                  <a:cxn ang="0">
                    <a:pos x="T2" y="T3"/>
                  </a:cxn>
                  <a:cxn ang="0">
                    <a:pos x="T4" y="T5"/>
                  </a:cxn>
                  <a:cxn ang="0">
                    <a:pos x="T6" y="T7"/>
                  </a:cxn>
                  <a:cxn ang="0">
                    <a:pos x="T8" y="T9"/>
                  </a:cxn>
                </a:cxnLst>
                <a:rect l="0" t="0" r="r" b="b"/>
                <a:pathLst>
                  <a:path w="189" h="285">
                    <a:moveTo>
                      <a:pt x="0" y="78"/>
                    </a:moveTo>
                    <a:lnTo>
                      <a:pt x="24" y="285"/>
                    </a:lnTo>
                    <a:lnTo>
                      <a:pt x="189" y="190"/>
                    </a:lnTo>
                    <a:lnTo>
                      <a:pt x="189" y="0"/>
                    </a:lnTo>
                    <a:lnTo>
                      <a:pt x="0" y="78"/>
                    </a:lnTo>
                    <a:close/>
                  </a:path>
                </a:pathLst>
              </a:custGeom>
              <a:solidFill>
                <a:srgbClr val="FB99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7"/>
              <p:cNvSpPr>
                <a:spLocks/>
              </p:cNvSpPr>
              <p:nvPr/>
            </p:nvSpPr>
            <p:spPr bwMode="auto">
              <a:xfrm>
                <a:off x="4229" y="1563"/>
                <a:ext cx="164" cy="285"/>
              </a:xfrm>
              <a:custGeom>
                <a:avLst/>
                <a:gdLst>
                  <a:gd name="T0" fmla="*/ 164 w 164"/>
                  <a:gd name="T1" fmla="*/ 71 h 285"/>
                  <a:gd name="T2" fmla="*/ 164 w 164"/>
                  <a:gd name="T3" fmla="*/ 285 h 285"/>
                  <a:gd name="T4" fmla="*/ 0 w 164"/>
                  <a:gd name="T5" fmla="*/ 190 h 285"/>
                  <a:gd name="T6" fmla="*/ 0 w 164"/>
                  <a:gd name="T7" fmla="*/ 0 h 285"/>
                  <a:gd name="T8" fmla="*/ 164 w 164"/>
                  <a:gd name="T9" fmla="*/ 71 h 285"/>
                </a:gdLst>
                <a:ahLst/>
                <a:cxnLst>
                  <a:cxn ang="0">
                    <a:pos x="T0" y="T1"/>
                  </a:cxn>
                  <a:cxn ang="0">
                    <a:pos x="T2" y="T3"/>
                  </a:cxn>
                  <a:cxn ang="0">
                    <a:pos x="T4" y="T5"/>
                  </a:cxn>
                  <a:cxn ang="0">
                    <a:pos x="T6" y="T7"/>
                  </a:cxn>
                  <a:cxn ang="0">
                    <a:pos x="T8" y="T9"/>
                  </a:cxn>
                </a:cxnLst>
                <a:rect l="0" t="0" r="r" b="b"/>
                <a:pathLst>
                  <a:path w="164" h="285">
                    <a:moveTo>
                      <a:pt x="164" y="71"/>
                    </a:moveTo>
                    <a:lnTo>
                      <a:pt x="164" y="285"/>
                    </a:lnTo>
                    <a:lnTo>
                      <a:pt x="0" y="190"/>
                    </a:lnTo>
                    <a:lnTo>
                      <a:pt x="0" y="0"/>
                    </a:lnTo>
                    <a:lnTo>
                      <a:pt x="164" y="71"/>
                    </a:lnTo>
                    <a:close/>
                  </a:path>
                </a:pathLst>
              </a:custGeom>
              <a:solidFill>
                <a:srgbClr val="FFB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8"/>
              <p:cNvSpPr>
                <a:spLocks/>
              </p:cNvSpPr>
              <p:nvPr/>
            </p:nvSpPr>
            <p:spPr bwMode="auto">
              <a:xfrm>
                <a:off x="4229" y="1468"/>
                <a:ext cx="223" cy="128"/>
              </a:xfrm>
              <a:custGeom>
                <a:avLst/>
                <a:gdLst>
                  <a:gd name="T0" fmla="*/ 0 w 223"/>
                  <a:gd name="T1" fmla="*/ 95 h 128"/>
                  <a:gd name="T2" fmla="*/ 57 w 223"/>
                  <a:gd name="T3" fmla="*/ 128 h 128"/>
                  <a:gd name="T4" fmla="*/ 166 w 223"/>
                  <a:gd name="T5" fmla="*/ 95 h 128"/>
                  <a:gd name="T6" fmla="*/ 223 w 223"/>
                  <a:gd name="T7" fmla="*/ 33 h 128"/>
                  <a:gd name="T8" fmla="*/ 164 w 223"/>
                  <a:gd name="T9" fmla="*/ 0 h 128"/>
                  <a:gd name="T10" fmla="*/ 0 w 223"/>
                  <a:gd name="T11" fmla="*/ 95 h 128"/>
                </a:gdLst>
                <a:ahLst/>
                <a:cxnLst>
                  <a:cxn ang="0">
                    <a:pos x="T0" y="T1"/>
                  </a:cxn>
                  <a:cxn ang="0">
                    <a:pos x="T2" y="T3"/>
                  </a:cxn>
                  <a:cxn ang="0">
                    <a:pos x="T4" y="T5"/>
                  </a:cxn>
                  <a:cxn ang="0">
                    <a:pos x="T6" y="T7"/>
                  </a:cxn>
                  <a:cxn ang="0">
                    <a:pos x="T8" y="T9"/>
                  </a:cxn>
                  <a:cxn ang="0">
                    <a:pos x="T10" y="T11"/>
                  </a:cxn>
                </a:cxnLst>
                <a:rect l="0" t="0" r="r" b="b"/>
                <a:pathLst>
                  <a:path w="223" h="128">
                    <a:moveTo>
                      <a:pt x="0" y="95"/>
                    </a:moveTo>
                    <a:lnTo>
                      <a:pt x="57" y="128"/>
                    </a:lnTo>
                    <a:lnTo>
                      <a:pt x="166" y="95"/>
                    </a:lnTo>
                    <a:lnTo>
                      <a:pt x="223" y="33"/>
                    </a:lnTo>
                    <a:lnTo>
                      <a:pt x="164" y="0"/>
                    </a:lnTo>
                    <a:lnTo>
                      <a:pt x="0" y="95"/>
                    </a:lnTo>
                    <a:close/>
                  </a:path>
                </a:pathLst>
              </a:custGeom>
              <a:solidFill>
                <a:srgbClr val="FB99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9"/>
              <p:cNvSpPr>
                <a:spLocks/>
              </p:cNvSpPr>
              <p:nvPr/>
            </p:nvSpPr>
            <p:spPr bwMode="auto">
              <a:xfrm>
                <a:off x="4336" y="1530"/>
                <a:ext cx="222" cy="128"/>
              </a:xfrm>
              <a:custGeom>
                <a:avLst/>
                <a:gdLst>
                  <a:gd name="T0" fmla="*/ 0 w 222"/>
                  <a:gd name="T1" fmla="*/ 95 h 128"/>
                  <a:gd name="T2" fmla="*/ 57 w 222"/>
                  <a:gd name="T3" fmla="*/ 128 h 128"/>
                  <a:gd name="T4" fmla="*/ 222 w 222"/>
                  <a:gd name="T5" fmla="*/ 33 h 128"/>
                  <a:gd name="T6" fmla="*/ 165 w 222"/>
                  <a:gd name="T7" fmla="*/ 0 h 128"/>
                  <a:gd name="T8" fmla="*/ 54 w 222"/>
                  <a:gd name="T9" fmla="*/ 33 h 128"/>
                  <a:gd name="T10" fmla="*/ 0 w 222"/>
                  <a:gd name="T11" fmla="*/ 95 h 128"/>
                </a:gdLst>
                <a:ahLst/>
                <a:cxnLst>
                  <a:cxn ang="0">
                    <a:pos x="T0" y="T1"/>
                  </a:cxn>
                  <a:cxn ang="0">
                    <a:pos x="T2" y="T3"/>
                  </a:cxn>
                  <a:cxn ang="0">
                    <a:pos x="T4" y="T5"/>
                  </a:cxn>
                  <a:cxn ang="0">
                    <a:pos x="T6" y="T7"/>
                  </a:cxn>
                  <a:cxn ang="0">
                    <a:pos x="T8" y="T9"/>
                  </a:cxn>
                  <a:cxn ang="0">
                    <a:pos x="T10" y="T11"/>
                  </a:cxn>
                </a:cxnLst>
                <a:rect l="0" t="0" r="r" b="b"/>
                <a:pathLst>
                  <a:path w="222" h="128">
                    <a:moveTo>
                      <a:pt x="0" y="95"/>
                    </a:moveTo>
                    <a:lnTo>
                      <a:pt x="57" y="128"/>
                    </a:lnTo>
                    <a:lnTo>
                      <a:pt x="222" y="33"/>
                    </a:lnTo>
                    <a:lnTo>
                      <a:pt x="165" y="0"/>
                    </a:lnTo>
                    <a:lnTo>
                      <a:pt x="54" y="33"/>
                    </a:lnTo>
                    <a:lnTo>
                      <a:pt x="0" y="95"/>
                    </a:lnTo>
                    <a:close/>
                  </a:path>
                </a:pathLst>
              </a:custGeom>
              <a:solidFill>
                <a:srgbClr val="F67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0"/>
              <p:cNvSpPr>
                <a:spLocks/>
              </p:cNvSpPr>
              <p:nvPr/>
            </p:nvSpPr>
            <p:spPr bwMode="auto">
              <a:xfrm>
                <a:off x="4286" y="1596"/>
                <a:ext cx="50" cy="112"/>
              </a:xfrm>
              <a:custGeom>
                <a:avLst/>
                <a:gdLst>
                  <a:gd name="T0" fmla="*/ 50 w 50"/>
                  <a:gd name="T1" fmla="*/ 112 h 112"/>
                  <a:gd name="T2" fmla="*/ 0 w 50"/>
                  <a:gd name="T3" fmla="*/ 83 h 112"/>
                  <a:gd name="T4" fmla="*/ 0 w 50"/>
                  <a:gd name="T5" fmla="*/ 0 h 112"/>
                  <a:gd name="T6" fmla="*/ 47 w 50"/>
                  <a:gd name="T7" fmla="*/ 5 h 112"/>
                  <a:gd name="T8" fmla="*/ 50 w 50"/>
                  <a:gd name="T9" fmla="*/ 29 h 112"/>
                  <a:gd name="T10" fmla="*/ 50 w 50"/>
                  <a:gd name="T11" fmla="*/ 112 h 112"/>
                </a:gdLst>
                <a:ahLst/>
                <a:cxnLst>
                  <a:cxn ang="0">
                    <a:pos x="T0" y="T1"/>
                  </a:cxn>
                  <a:cxn ang="0">
                    <a:pos x="T2" y="T3"/>
                  </a:cxn>
                  <a:cxn ang="0">
                    <a:pos x="T4" y="T5"/>
                  </a:cxn>
                  <a:cxn ang="0">
                    <a:pos x="T6" y="T7"/>
                  </a:cxn>
                  <a:cxn ang="0">
                    <a:pos x="T8" y="T9"/>
                  </a:cxn>
                  <a:cxn ang="0">
                    <a:pos x="T10" y="T11"/>
                  </a:cxn>
                </a:cxnLst>
                <a:rect l="0" t="0" r="r" b="b"/>
                <a:pathLst>
                  <a:path w="50" h="112">
                    <a:moveTo>
                      <a:pt x="50" y="112"/>
                    </a:moveTo>
                    <a:lnTo>
                      <a:pt x="0" y="83"/>
                    </a:lnTo>
                    <a:lnTo>
                      <a:pt x="0" y="0"/>
                    </a:lnTo>
                    <a:lnTo>
                      <a:pt x="47" y="5"/>
                    </a:lnTo>
                    <a:lnTo>
                      <a:pt x="50" y="29"/>
                    </a:lnTo>
                    <a:lnTo>
                      <a:pt x="50" y="112"/>
                    </a:lnTo>
                    <a:close/>
                  </a:path>
                </a:pathLst>
              </a:custGeom>
              <a:solidFill>
                <a:srgbClr val="FFEA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1"/>
              <p:cNvSpPr>
                <a:spLocks/>
              </p:cNvSpPr>
              <p:nvPr/>
            </p:nvSpPr>
            <p:spPr bwMode="auto">
              <a:xfrm>
                <a:off x="4286" y="1501"/>
                <a:ext cx="215" cy="124"/>
              </a:xfrm>
              <a:custGeom>
                <a:avLst/>
                <a:gdLst>
                  <a:gd name="T0" fmla="*/ 0 w 215"/>
                  <a:gd name="T1" fmla="*/ 95 h 124"/>
                  <a:gd name="T2" fmla="*/ 166 w 215"/>
                  <a:gd name="T3" fmla="*/ 0 h 124"/>
                  <a:gd name="T4" fmla="*/ 215 w 215"/>
                  <a:gd name="T5" fmla="*/ 29 h 124"/>
                  <a:gd name="T6" fmla="*/ 50 w 215"/>
                  <a:gd name="T7" fmla="*/ 124 h 124"/>
                  <a:gd name="T8" fmla="*/ 0 w 215"/>
                  <a:gd name="T9" fmla="*/ 95 h 124"/>
                </a:gdLst>
                <a:ahLst/>
                <a:cxnLst>
                  <a:cxn ang="0">
                    <a:pos x="T0" y="T1"/>
                  </a:cxn>
                  <a:cxn ang="0">
                    <a:pos x="T2" y="T3"/>
                  </a:cxn>
                  <a:cxn ang="0">
                    <a:pos x="T4" y="T5"/>
                  </a:cxn>
                  <a:cxn ang="0">
                    <a:pos x="T6" y="T7"/>
                  </a:cxn>
                  <a:cxn ang="0">
                    <a:pos x="T8" y="T9"/>
                  </a:cxn>
                </a:cxnLst>
                <a:rect l="0" t="0" r="r" b="b"/>
                <a:pathLst>
                  <a:path w="215" h="124">
                    <a:moveTo>
                      <a:pt x="0" y="95"/>
                    </a:moveTo>
                    <a:lnTo>
                      <a:pt x="166" y="0"/>
                    </a:lnTo>
                    <a:lnTo>
                      <a:pt x="215" y="29"/>
                    </a:lnTo>
                    <a:lnTo>
                      <a:pt x="50" y="124"/>
                    </a:lnTo>
                    <a:lnTo>
                      <a:pt x="0" y="95"/>
                    </a:lnTo>
                    <a:close/>
                  </a:path>
                </a:pathLst>
              </a:custGeom>
              <a:solidFill>
                <a:srgbClr val="FFD4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2"/>
              <p:cNvSpPr>
                <a:spLocks/>
              </p:cNvSpPr>
              <p:nvPr/>
            </p:nvSpPr>
            <p:spPr bwMode="auto">
              <a:xfrm>
                <a:off x="5318" y="2220"/>
                <a:ext cx="210" cy="42"/>
              </a:xfrm>
              <a:custGeom>
                <a:avLst/>
                <a:gdLst>
                  <a:gd name="T0" fmla="*/ 89 w 89"/>
                  <a:gd name="T1" fmla="*/ 18 h 18"/>
                  <a:gd name="T2" fmla="*/ 0 w 89"/>
                  <a:gd name="T3" fmla="*/ 18 h 18"/>
                  <a:gd name="T4" fmla="*/ 7 w 89"/>
                  <a:gd name="T5" fmla="*/ 3 h 18"/>
                  <a:gd name="T6" fmla="*/ 13 w 89"/>
                  <a:gd name="T7" fmla="*/ 0 h 18"/>
                  <a:gd name="T8" fmla="*/ 77 w 89"/>
                  <a:gd name="T9" fmla="*/ 0 h 18"/>
                  <a:gd name="T10" fmla="*/ 82 w 89"/>
                  <a:gd name="T11" fmla="*/ 3 h 18"/>
                  <a:gd name="T12" fmla="*/ 89 w 8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89" h="18">
                    <a:moveTo>
                      <a:pt x="89" y="18"/>
                    </a:moveTo>
                    <a:cubicBezTo>
                      <a:pt x="0" y="18"/>
                      <a:pt x="0" y="18"/>
                      <a:pt x="0" y="18"/>
                    </a:cubicBezTo>
                    <a:cubicBezTo>
                      <a:pt x="7" y="3"/>
                      <a:pt x="7" y="3"/>
                      <a:pt x="7" y="3"/>
                    </a:cubicBezTo>
                    <a:cubicBezTo>
                      <a:pt x="8" y="1"/>
                      <a:pt x="10" y="0"/>
                      <a:pt x="13" y="0"/>
                    </a:cubicBezTo>
                    <a:cubicBezTo>
                      <a:pt x="77" y="0"/>
                      <a:pt x="77" y="0"/>
                      <a:pt x="77" y="0"/>
                    </a:cubicBezTo>
                    <a:cubicBezTo>
                      <a:pt x="79" y="0"/>
                      <a:pt x="81" y="1"/>
                      <a:pt x="82" y="3"/>
                    </a:cubicBezTo>
                    <a:lnTo>
                      <a:pt x="89" y="18"/>
                    </a:lnTo>
                    <a:close/>
                  </a:path>
                </a:pathLst>
              </a:custGeom>
              <a:solidFill>
                <a:srgbClr val="FFC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13"/>
              <p:cNvSpPr>
                <a:spLocks noChangeArrowheads="1"/>
              </p:cNvSpPr>
              <p:nvPr/>
            </p:nvSpPr>
            <p:spPr bwMode="auto">
              <a:xfrm>
                <a:off x="5318" y="2262"/>
                <a:ext cx="42" cy="97"/>
              </a:xfrm>
              <a:prstGeom prst="rect">
                <a:avLst/>
              </a:prstGeom>
              <a:solidFill>
                <a:srgbClr val="FFC5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14"/>
              <p:cNvSpPr>
                <a:spLocks noChangeArrowheads="1"/>
              </p:cNvSpPr>
              <p:nvPr/>
            </p:nvSpPr>
            <p:spPr bwMode="auto">
              <a:xfrm>
                <a:off x="5318" y="2262"/>
                <a:ext cx="42" cy="29"/>
              </a:xfrm>
              <a:prstGeom prst="rect">
                <a:avLst/>
              </a:prstGeom>
              <a:solidFill>
                <a:srgbClr val="FC9C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15"/>
              <p:cNvSpPr>
                <a:spLocks noChangeArrowheads="1"/>
              </p:cNvSpPr>
              <p:nvPr/>
            </p:nvSpPr>
            <p:spPr bwMode="auto">
              <a:xfrm>
                <a:off x="5486" y="2262"/>
                <a:ext cx="42" cy="97"/>
              </a:xfrm>
              <a:prstGeom prst="rect">
                <a:avLst/>
              </a:prstGeom>
              <a:solidFill>
                <a:srgbClr val="FFC5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16"/>
              <p:cNvSpPr>
                <a:spLocks noChangeArrowheads="1"/>
              </p:cNvSpPr>
              <p:nvPr/>
            </p:nvSpPr>
            <p:spPr bwMode="auto">
              <a:xfrm>
                <a:off x="5486" y="2262"/>
                <a:ext cx="42" cy="29"/>
              </a:xfrm>
              <a:prstGeom prst="rect">
                <a:avLst/>
              </a:prstGeom>
              <a:solidFill>
                <a:srgbClr val="FC9C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7"/>
              <p:cNvSpPr>
                <a:spLocks/>
              </p:cNvSpPr>
              <p:nvPr/>
            </p:nvSpPr>
            <p:spPr bwMode="auto">
              <a:xfrm>
                <a:off x="5214" y="2338"/>
                <a:ext cx="419" cy="303"/>
              </a:xfrm>
              <a:custGeom>
                <a:avLst/>
                <a:gdLst>
                  <a:gd name="T0" fmla="*/ 174 w 177"/>
                  <a:gd name="T1" fmla="*/ 128 h 128"/>
                  <a:gd name="T2" fmla="*/ 3 w 177"/>
                  <a:gd name="T3" fmla="*/ 128 h 128"/>
                  <a:gd name="T4" fmla="*/ 0 w 177"/>
                  <a:gd name="T5" fmla="*/ 125 h 128"/>
                  <a:gd name="T6" fmla="*/ 14 w 177"/>
                  <a:gd name="T7" fmla="*/ 3 h 128"/>
                  <a:gd name="T8" fmla="*/ 17 w 177"/>
                  <a:gd name="T9" fmla="*/ 0 h 128"/>
                  <a:gd name="T10" fmla="*/ 160 w 177"/>
                  <a:gd name="T11" fmla="*/ 0 h 128"/>
                  <a:gd name="T12" fmla="*/ 163 w 177"/>
                  <a:gd name="T13" fmla="*/ 3 h 128"/>
                  <a:gd name="T14" fmla="*/ 177 w 177"/>
                  <a:gd name="T15" fmla="*/ 125 h 128"/>
                  <a:gd name="T16" fmla="*/ 174 w 177"/>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128">
                    <a:moveTo>
                      <a:pt x="174" y="128"/>
                    </a:moveTo>
                    <a:cubicBezTo>
                      <a:pt x="3" y="128"/>
                      <a:pt x="3" y="128"/>
                      <a:pt x="3" y="128"/>
                    </a:cubicBezTo>
                    <a:cubicBezTo>
                      <a:pt x="1" y="128"/>
                      <a:pt x="0" y="126"/>
                      <a:pt x="0" y="125"/>
                    </a:cubicBezTo>
                    <a:cubicBezTo>
                      <a:pt x="14" y="3"/>
                      <a:pt x="14" y="3"/>
                      <a:pt x="14" y="3"/>
                    </a:cubicBezTo>
                    <a:cubicBezTo>
                      <a:pt x="14" y="2"/>
                      <a:pt x="16" y="0"/>
                      <a:pt x="17" y="0"/>
                    </a:cubicBezTo>
                    <a:cubicBezTo>
                      <a:pt x="160" y="0"/>
                      <a:pt x="160" y="0"/>
                      <a:pt x="160" y="0"/>
                    </a:cubicBezTo>
                    <a:cubicBezTo>
                      <a:pt x="162" y="0"/>
                      <a:pt x="163" y="2"/>
                      <a:pt x="163" y="3"/>
                    </a:cubicBezTo>
                    <a:cubicBezTo>
                      <a:pt x="177" y="125"/>
                      <a:pt x="177" y="125"/>
                      <a:pt x="177" y="125"/>
                    </a:cubicBezTo>
                    <a:cubicBezTo>
                      <a:pt x="177" y="126"/>
                      <a:pt x="176" y="128"/>
                      <a:pt x="174" y="128"/>
                    </a:cubicBezTo>
                    <a:close/>
                  </a:path>
                </a:pathLst>
              </a:custGeom>
              <a:solidFill>
                <a:srgbClr val="DDDA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8"/>
              <p:cNvSpPr>
                <a:spLocks/>
              </p:cNvSpPr>
              <p:nvPr/>
            </p:nvSpPr>
            <p:spPr bwMode="auto">
              <a:xfrm>
                <a:off x="5214" y="2338"/>
                <a:ext cx="419" cy="303"/>
              </a:xfrm>
              <a:custGeom>
                <a:avLst/>
                <a:gdLst>
                  <a:gd name="T0" fmla="*/ 176 w 177"/>
                  <a:gd name="T1" fmla="*/ 116 h 128"/>
                  <a:gd name="T2" fmla="*/ 18 w 177"/>
                  <a:gd name="T3" fmla="*/ 116 h 128"/>
                  <a:gd name="T4" fmla="*/ 15 w 177"/>
                  <a:gd name="T5" fmla="*/ 113 h 128"/>
                  <a:gd name="T6" fmla="*/ 28 w 177"/>
                  <a:gd name="T7" fmla="*/ 0 h 128"/>
                  <a:gd name="T8" fmla="*/ 17 w 177"/>
                  <a:gd name="T9" fmla="*/ 0 h 128"/>
                  <a:gd name="T10" fmla="*/ 14 w 177"/>
                  <a:gd name="T11" fmla="*/ 3 h 128"/>
                  <a:gd name="T12" fmla="*/ 0 w 177"/>
                  <a:gd name="T13" fmla="*/ 125 h 128"/>
                  <a:gd name="T14" fmla="*/ 3 w 177"/>
                  <a:gd name="T15" fmla="*/ 128 h 128"/>
                  <a:gd name="T16" fmla="*/ 174 w 177"/>
                  <a:gd name="T17" fmla="*/ 128 h 128"/>
                  <a:gd name="T18" fmla="*/ 177 w 177"/>
                  <a:gd name="T19" fmla="*/ 125 h 128"/>
                  <a:gd name="T20" fmla="*/ 176 w 177"/>
                  <a:gd name="T21"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7" h="128">
                    <a:moveTo>
                      <a:pt x="176" y="116"/>
                    </a:moveTo>
                    <a:cubicBezTo>
                      <a:pt x="18" y="116"/>
                      <a:pt x="18" y="116"/>
                      <a:pt x="18" y="116"/>
                    </a:cubicBezTo>
                    <a:cubicBezTo>
                      <a:pt x="16" y="116"/>
                      <a:pt x="15" y="115"/>
                      <a:pt x="15" y="113"/>
                    </a:cubicBezTo>
                    <a:cubicBezTo>
                      <a:pt x="28" y="0"/>
                      <a:pt x="28" y="0"/>
                      <a:pt x="28" y="0"/>
                    </a:cubicBezTo>
                    <a:cubicBezTo>
                      <a:pt x="17" y="0"/>
                      <a:pt x="17" y="0"/>
                      <a:pt x="17" y="0"/>
                    </a:cubicBezTo>
                    <a:cubicBezTo>
                      <a:pt x="16" y="0"/>
                      <a:pt x="14" y="2"/>
                      <a:pt x="14" y="3"/>
                    </a:cubicBezTo>
                    <a:cubicBezTo>
                      <a:pt x="0" y="125"/>
                      <a:pt x="0" y="125"/>
                      <a:pt x="0" y="125"/>
                    </a:cubicBezTo>
                    <a:cubicBezTo>
                      <a:pt x="0" y="126"/>
                      <a:pt x="1" y="128"/>
                      <a:pt x="3" y="128"/>
                    </a:cubicBezTo>
                    <a:cubicBezTo>
                      <a:pt x="174" y="128"/>
                      <a:pt x="174" y="128"/>
                      <a:pt x="174" y="128"/>
                    </a:cubicBezTo>
                    <a:cubicBezTo>
                      <a:pt x="176" y="128"/>
                      <a:pt x="177" y="126"/>
                      <a:pt x="177" y="125"/>
                    </a:cubicBezTo>
                    <a:lnTo>
                      <a:pt x="176" y="116"/>
                    </a:lnTo>
                    <a:close/>
                  </a:path>
                </a:pathLst>
              </a:custGeom>
              <a:solidFill>
                <a:srgbClr val="D1CD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9"/>
              <p:cNvSpPr>
                <a:spLocks/>
              </p:cNvSpPr>
              <p:nvPr/>
            </p:nvSpPr>
            <p:spPr bwMode="auto">
              <a:xfrm>
                <a:off x="5375" y="2416"/>
                <a:ext cx="7" cy="7"/>
              </a:xfrm>
              <a:custGeom>
                <a:avLst/>
                <a:gdLst>
                  <a:gd name="T0" fmla="*/ 0 w 3"/>
                  <a:gd name="T1" fmla="*/ 3 h 3"/>
                  <a:gd name="T2" fmla="*/ 2 w 3"/>
                  <a:gd name="T3" fmla="*/ 2 h 3"/>
                  <a:gd name="T4" fmla="*/ 3 w 3"/>
                  <a:gd name="T5" fmla="*/ 0 h 3"/>
                  <a:gd name="T6" fmla="*/ 0 w 3"/>
                  <a:gd name="T7" fmla="*/ 3 h 3"/>
                </a:gdLst>
                <a:ahLst/>
                <a:cxnLst>
                  <a:cxn ang="0">
                    <a:pos x="T0" y="T1"/>
                  </a:cxn>
                  <a:cxn ang="0">
                    <a:pos x="T2" y="T3"/>
                  </a:cxn>
                  <a:cxn ang="0">
                    <a:pos x="T4" y="T5"/>
                  </a:cxn>
                  <a:cxn ang="0">
                    <a:pos x="T6" y="T7"/>
                  </a:cxn>
                </a:cxnLst>
                <a:rect l="0" t="0" r="r" b="b"/>
                <a:pathLst>
                  <a:path w="3" h="3">
                    <a:moveTo>
                      <a:pt x="0" y="3"/>
                    </a:moveTo>
                    <a:cubicBezTo>
                      <a:pt x="1" y="2"/>
                      <a:pt x="1" y="2"/>
                      <a:pt x="2" y="2"/>
                    </a:cubicBezTo>
                    <a:cubicBezTo>
                      <a:pt x="2" y="1"/>
                      <a:pt x="2" y="1"/>
                      <a:pt x="3" y="0"/>
                    </a:cubicBezTo>
                    <a:cubicBezTo>
                      <a:pt x="2" y="1"/>
                      <a:pt x="1" y="2"/>
                      <a:pt x="0" y="3"/>
                    </a:cubicBezTo>
                    <a:close/>
                  </a:path>
                </a:pathLst>
              </a:custGeom>
              <a:solidFill>
                <a:srgbClr val="58AB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20"/>
              <p:cNvSpPr>
                <a:spLocks/>
              </p:cNvSpPr>
              <p:nvPr/>
            </p:nvSpPr>
            <p:spPr bwMode="auto">
              <a:xfrm>
                <a:off x="3770" y="2151"/>
                <a:ext cx="417" cy="457"/>
              </a:xfrm>
              <a:custGeom>
                <a:avLst/>
                <a:gdLst>
                  <a:gd name="T0" fmla="*/ 161 w 176"/>
                  <a:gd name="T1" fmla="*/ 13 h 193"/>
                  <a:gd name="T2" fmla="*/ 145 w 176"/>
                  <a:gd name="T3" fmla="*/ 1 h 193"/>
                  <a:gd name="T4" fmla="*/ 124 w 176"/>
                  <a:gd name="T5" fmla="*/ 0 h 193"/>
                  <a:gd name="T6" fmla="*/ 114 w 176"/>
                  <a:gd name="T7" fmla="*/ 1 h 193"/>
                  <a:gd name="T8" fmla="*/ 40 w 176"/>
                  <a:gd name="T9" fmla="*/ 16 h 193"/>
                  <a:gd name="T10" fmla="*/ 30 w 176"/>
                  <a:gd name="T11" fmla="*/ 19 h 193"/>
                  <a:gd name="T12" fmla="*/ 11 w 176"/>
                  <a:gd name="T13" fmla="*/ 28 h 193"/>
                  <a:gd name="T14" fmla="*/ 0 w 176"/>
                  <a:gd name="T15" fmla="*/ 45 h 193"/>
                  <a:gd name="T16" fmla="*/ 2 w 176"/>
                  <a:gd name="T17" fmla="*/ 84 h 193"/>
                  <a:gd name="T18" fmla="*/ 7 w 176"/>
                  <a:gd name="T19" fmla="*/ 90 h 193"/>
                  <a:gd name="T20" fmla="*/ 37 w 176"/>
                  <a:gd name="T21" fmla="*/ 94 h 193"/>
                  <a:gd name="T22" fmla="*/ 57 w 176"/>
                  <a:gd name="T23" fmla="*/ 191 h 193"/>
                  <a:gd name="T24" fmla="*/ 60 w 176"/>
                  <a:gd name="T25" fmla="*/ 193 h 193"/>
                  <a:gd name="T26" fmla="*/ 163 w 176"/>
                  <a:gd name="T27" fmla="*/ 173 h 193"/>
                  <a:gd name="T28" fmla="*/ 165 w 176"/>
                  <a:gd name="T29" fmla="*/ 169 h 193"/>
                  <a:gd name="T30" fmla="*/ 146 w 176"/>
                  <a:gd name="T31" fmla="*/ 73 h 193"/>
                  <a:gd name="T32" fmla="*/ 172 w 176"/>
                  <a:gd name="T33" fmla="*/ 57 h 193"/>
                  <a:gd name="T34" fmla="*/ 175 w 176"/>
                  <a:gd name="T35" fmla="*/ 49 h 193"/>
                  <a:gd name="T36" fmla="*/ 161 w 176"/>
                  <a:gd name="T37" fmla="*/ 1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6" h="193">
                    <a:moveTo>
                      <a:pt x="161" y="13"/>
                    </a:moveTo>
                    <a:cubicBezTo>
                      <a:pt x="158" y="6"/>
                      <a:pt x="152" y="1"/>
                      <a:pt x="145" y="1"/>
                    </a:cubicBezTo>
                    <a:cubicBezTo>
                      <a:pt x="124" y="0"/>
                      <a:pt x="124" y="0"/>
                      <a:pt x="124" y="0"/>
                    </a:cubicBezTo>
                    <a:cubicBezTo>
                      <a:pt x="121" y="0"/>
                      <a:pt x="117" y="0"/>
                      <a:pt x="114" y="1"/>
                    </a:cubicBezTo>
                    <a:cubicBezTo>
                      <a:pt x="40" y="16"/>
                      <a:pt x="40" y="16"/>
                      <a:pt x="40" y="16"/>
                    </a:cubicBezTo>
                    <a:cubicBezTo>
                      <a:pt x="36" y="16"/>
                      <a:pt x="33" y="17"/>
                      <a:pt x="30" y="19"/>
                    </a:cubicBezTo>
                    <a:cubicBezTo>
                      <a:pt x="11" y="28"/>
                      <a:pt x="11" y="28"/>
                      <a:pt x="11" y="28"/>
                    </a:cubicBezTo>
                    <a:cubicBezTo>
                      <a:pt x="4" y="31"/>
                      <a:pt x="0" y="38"/>
                      <a:pt x="0" y="45"/>
                    </a:cubicBezTo>
                    <a:cubicBezTo>
                      <a:pt x="2" y="84"/>
                      <a:pt x="2" y="84"/>
                      <a:pt x="2" y="84"/>
                    </a:cubicBezTo>
                    <a:cubicBezTo>
                      <a:pt x="2" y="87"/>
                      <a:pt x="4" y="89"/>
                      <a:pt x="7" y="90"/>
                    </a:cubicBezTo>
                    <a:cubicBezTo>
                      <a:pt x="37" y="94"/>
                      <a:pt x="37" y="94"/>
                      <a:pt x="37" y="94"/>
                    </a:cubicBezTo>
                    <a:cubicBezTo>
                      <a:pt x="57" y="191"/>
                      <a:pt x="57" y="191"/>
                      <a:pt x="57" y="191"/>
                    </a:cubicBezTo>
                    <a:cubicBezTo>
                      <a:pt x="57" y="192"/>
                      <a:pt x="58" y="193"/>
                      <a:pt x="60" y="193"/>
                    </a:cubicBezTo>
                    <a:cubicBezTo>
                      <a:pt x="163" y="173"/>
                      <a:pt x="163" y="173"/>
                      <a:pt x="163" y="173"/>
                    </a:cubicBezTo>
                    <a:cubicBezTo>
                      <a:pt x="164" y="172"/>
                      <a:pt x="165" y="171"/>
                      <a:pt x="165" y="169"/>
                    </a:cubicBezTo>
                    <a:cubicBezTo>
                      <a:pt x="146" y="73"/>
                      <a:pt x="146" y="73"/>
                      <a:pt x="146" y="73"/>
                    </a:cubicBezTo>
                    <a:cubicBezTo>
                      <a:pt x="172" y="57"/>
                      <a:pt x="172" y="57"/>
                      <a:pt x="172" y="57"/>
                    </a:cubicBezTo>
                    <a:cubicBezTo>
                      <a:pt x="175" y="55"/>
                      <a:pt x="176" y="52"/>
                      <a:pt x="175" y="49"/>
                    </a:cubicBezTo>
                    <a:cubicBezTo>
                      <a:pt x="161" y="13"/>
                      <a:pt x="161" y="13"/>
                      <a:pt x="161" y="13"/>
                    </a:cubicBezTo>
                  </a:path>
                </a:pathLst>
              </a:custGeom>
              <a:solidFill>
                <a:srgbClr val="FC7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21"/>
              <p:cNvSpPr>
                <a:spLocks/>
              </p:cNvSpPr>
              <p:nvPr/>
            </p:nvSpPr>
            <p:spPr bwMode="auto">
              <a:xfrm>
                <a:off x="3858" y="2151"/>
                <a:ext cx="196" cy="123"/>
              </a:xfrm>
              <a:custGeom>
                <a:avLst/>
                <a:gdLst>
                  <a:gd name="T0" fmla="*/ 79 w 83"/>
                  <a:gd name="T1" fmla="*/ 0 h 52"/>
                  <a:gd name="T2" fmla="*/ 77 w 83"/>
                  <a:gd name="T3" fmla="*/ 1 h 52"/>
                  <a:gd name="T4" fmla="*/ 3 w 83"/>
                  <a:gd name="T5" fmla="*/ 16 h 52"/>
                  <a:gd name="T6" fmla="*/ 0 w 83"/>
                  <a:gd name="T7" fmla="*/ 16 h 52"/>
                  <a:gd name="T8" fmla="*/ 47 w 83"/>
                  <a:gd name="T9" fmla="*/ 47 h 52"/>
                  <a:gd name="T10" fmla="*/ 79 w 83"/>
                  <a:gd name="T11" fmla="*/ 0 h 52"/>
                </a:gdLst>
                <a:ahLst/>
                <a:cxnLst>
                  <a:cxn ang="0">
                    <a:pos x="T0" y="T1"/>
                  </a:cxn>
                  <a:cxn ang="0">
                    <a:pos x="T2" y="T3"/>
                  </a:cxn>
                  <a:cxn ang="0">
                    <a:pos x="T4" y="T5"/>
                  </a:cxn>
                  <a:cxn ang="0">
                    <a:pos x="T6" y="T7"/>
                  </a:cxn>
                  <a:cxn ang="0">
                    <a:pos x="T8" y="T9"/>
                  </a:cxn>
                  <a:cxn ang="0">
                    <a:pos x="T10" y="T11"/>
                  </a:cxn>
                </a:cxnLst>
                <a:rect l="0" t="0" r="r" b="b"/>
                <a:pathLst>
                  <a:path w="83" h="52">
                    <a:moveTo>
                      <a:pt x="79" y="0"/>
                    </a:moveTo>
                    <a:cubicBezTo>
                      <a:pt x="78" y="1"/>
                      <a:pt x="77" y="1"/>
                      <a:pt x="77" y="1"/>
                    </a:cubicBezTo>
                    <a:cubicBezTo>
                      <a:pt x="3" y="16"/>
                      <a:pt x="3" y="16"/>
                      <a:pt x="3" y="16"/>
                    </a:cubicBezTo>
                    <a:cubicBezTo>
                      <a:pt x="2" y="16"/>
                      <a:pt x="1" y="16"/>
                      <a:pt x="0" y="16"/>
                    </a:cubicBezTo>
                    <a:cubicBezTo>
                      <a:pt x="5" y="38"/>
                      <a:pt x="26" y="52"/>
                      <a:pt x="47" y="47"/>
                    </a:cubicBezTo>
                    <a:cubicBezTo>
                      <a:pt x="69" y="43"/>
                      <a:pt x="83" y="22"/>
                      <a:pt x="79" y="0"/>
                    </a:cubicBezTo>
                    <a:close/>
                  </a:path>
                </a:pathLst>
              </a:custGeom>
              <a:solidFill>
                <a:srgbClr val="CC61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22"/>
              <p:cNvSpPr>
                <a:spLocks/>
              </p:cNvSpPr>
              <p:nvPr/>
            </p:nvSpPr>
            <p:spPr bwMode="auto">
              <a:xfrm>
                <a:off x="3770" y="2234"/>
                <a:ext cx="88" cy="140"/>
              </a:xfrm>
              <a:custGeom>
                <a:avLst/>
                <a:gdLst>
                  <a:gd name="T0" fmla="*/ 22 w 37"/>
                  <a:gd name="T1" fmla="*/ 12 h 59"/>
                  <a:gd name="T2" fmla="*/ 3 w 37"/>
                  <a:gd name="T3" fmla="*/ 0 h 59"/>
                  <a:gd name="T4" fmla="*/ 0 w 37"/>
                  <a:gd name="T5" fmla="*/ 10 h 59"/>
                  <a:gd name="T6" fmla="*/ 2 w 37"/>
                  <a:gd name="T7" fmla="*/ 49 h 59"/>
                  <a:gd name="T8" fmla="*/ 7 w 37"/>
                  <a:gd name="T9" fmla="*/ 55 h 59"/>
                  <a:gd name="T10" fmla="*/ 37 w 37"/>
                  <a:gd name="T11" fmla="*/ 59 h 59"/>
                  <a:gd name="T12" fmla="*/ 31 w 37"/>
                  <a:gd name="T13" fmla="*/ 26 h 59"/>
                  <a:gd name="T14" fmla="*/ 22 w 37"/>
                  <a:gd name="T15" fmla="*/ 12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59">
                    <a:moveTo>
                      <a:pt x="22" y="12"/>
                    </a:moveTo>
                    <a:cubicBezTo>
                      <a:pt x="3" y="0"/>
                      <a:pt x="3" y="0"/>
                      <a:pt x="3" y="0"/>
                    </a:cubicBezTo>
                    <a:cubicBezTo>
                      <a:pt x="1" y="3"/>
                      <a:pt x="0" y="6"/>
                      <a:pt x="0" y="10"/>
                    </a:cubicBezTo>
                    <a:cubicBezTo>
                      <a:pt x="2" y="49"/>
                      <a:pt x="2" y="49"/>
                      <a:pt x="2" y="49"/>
                    </a:cubicBezTo>
                    <a:cubicBezTo>
                      <a:pt x="2" y="52"/>
                      <a:pt x="4" y="54"/>
                      <a:pt x="7" y="55"/>
                    </a:cubicBezTo>
                    <a:cubicBezTo>
                      <a:pt x="37" y="59"/>
                      <a:pt x="37" y="59"/>
                      <a:pt x="37" y="59"/>
                    </a:cubicBezTo>
                    <a:cubicBezTo>
                      <a:pt x="31" y="26"/>
                      <a:pt x="31" y="26"/>
                      <a:pt x="31" y="26"/>
                    </a:cubicBezTo>
                    <a:cubicBezTo>
                      <a:pt x="30" y="20"/>
                      <a:pt x="26" y="15"/>
                      <a:pt x="22" y="12"/>
                    </a:cubicBezTo>
                  </a:path>
                </a:pathLst>
              </a:custGeom>
              <a:solidFill>
                <a:srgbClr val="F997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23"/>
              <p:cNvSpPr>
                <a:spLocks/>
              </p:cNvSpPr>
              <p:nvPr/>
            </p:nvSpPr>
            <p:spPr bwMode="auto">
              <a:xfrm>
                <a:off x="3879" y="2156"/>
                <a:ext cx="151" cy="94"/>
              </a:xfrm>
              <a:custGeom>
                <a:avLst/>
                <a:gdLst>
                  <a:gd name="T0" fmla="*/ 61 w 64"/>
                  <a:gd name="T1" fmla="*/ 0 h 40"/>
                  <a:gd name="T2" fmla="*/ 37 w 64"/>
                  <a:gd name="T3" fmla="*/ 36 h 40"/>
                  <a:gd name="T4" fmla="*/ 0 w 64"/>
                  <a:gd name="T5" fmla="*/ 12 h 40"/>
                </a:gdLst>
                <a:ahLst/>
                <a:cxnLst>
                  <a:cxn ang="0">
                    <a:pos x="T0" y="T1"/>
                  </a:cxn>
                  <a:cxn ang="0">
                    <a:pos x="T2" y="T3"/>
                  </a:cxn>
                  <a:cxn ang="0">
                    <a:pos x="T4" y="T5"/>
                  </a:cxn>
                </a:cxnLst>
                <a:rect l="0" t="0" r="r" b="b"/>
                <a:pathLst>
                  <a:path w="64" h="40">
                    <a:moveTo>
                      <a:pt x="61" y="0"/>
                    </a:moveTo>
                    <a:cubicBezTo>
                      <a:pt x="64" y="17"/>
                      <a:pt x="53" y="33"/>
                      <a:pt x="37" y="36"/>
                    </a:cubicBezTo>
                    <a:cubicBezTo>
                      <a:pt x="20" y="40"/>
                      <a:pt x="4" y="29"/>
                      <a:pt x="0" y="12"/>
                    </a:cubicBezTo>
                  </a:path>
                </a:pathLst>
              </a:custGeom>
              <a:solidFill>
                <a:srgbClr val="B253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24"/>
              <p:cNvSpPr>
                <a:spLocks/>
              </p:cNvSpPr>
              <p:nvPr/>
            </p:nvSpPr>
            <p:spPr bwMode="auto">
              <a:xfrm>
                <a:off x="3773" y="2333"/>
                <a:ext cx="85" cy="41"/>
              </a:xfrm>
              <a:custGeom>
                <a:avLst/>
                <a:gdLst>
                  <a:gd name="T0" fmla="*/ 0 w 36"/>
                  <a:gd name="T1" fmla="*/ 0 h 17"/>
                  <a:gd name="T2" fmla="*/ 1 w 36"/>
                  <a:gd name="T3" fmla="*/ 7 h 17"/>
                  <a:gd name="T4" fmla="*/ 6 w 36"/>
                  <a:gd name="T5" fmla="*/ 13 h 17"/>
                  <a:gd name="T6" fmla="*/ 36 w 36"/>
                  <a:gd name="T7" fmla="*/ 17 h 17"/>
                  <a:gd name="T8" fmla="*/ 34 w 36"/>
                  <a:gd name="T9" fmla="*/ 5 h 17"/>
                  <a:gd name="T10" fmla="*/ 0 w 36"/>
                  <a:gd name="T11" fmla="*/ 0 h 17"/>
                </a:gdLst>
                <a:ahLst/>
                <a:cxnLst>
                  <a:cxn ang="0">
                    <a:pos x="T0" y="T1"/>
                  </a:cxn>
                  <a:cxn ang="0">
                    <a:pos x="T2" y="T3"/>
                  </a:cxn>
                  <a:cxn ang="0">
                    <a:pos x="T4" y="T5"/>
                  </a:cxn>
                  <a:cxn ang="0">
                    <a:pos x="T6" y="T7"/>
                  </a:cxn>
                  <a:cxn ang="0">
                    <a:pos x="T8" y="T9"/>
                  </a:cxn>
                  <a:cxn ang="0">
                    <a:pos x="T10" y="T11"/>
                  </a:cxn>
                </a:cxnLst>
                <a:rect l="0" t="0" r="r" b="b"/>
                <a:pathLst>
                  <a:path w="36" h="17">
                    <a:moveTo>
                      <a:pt x="0" y="0"/>
                    </a:moveTo>
                    <a:cubicBezTo>
                      <a:pt x="1" y="7"/>
                      <a:pt x="1" y="7"/>
                      <a:pt x="1" y="7"/>
                    </a:cubicBezTo>
                    <a:cubicBezTo>
                      <a:pt x="1" y="10"/>
                      <a:pt x="3" y="12"/>
                      <a:pt x="6" y="13"/>
                    </a:cubicBezTo>
                    <a:cubicBezTo>
                      <a:pt x="36" y="17"/>
                      <a:pt x="36" y="17"/>
                      <a:pt x="36" y="17"/>
                    </a:cubicBezTo>
                    <a:cubicBezTo>
                      <a:pt x="34" y="5"/>
                      <a:pt x="34" y="5"/>
                      <a:pt x="34" y="5"/>
                    </a:cubicBezTo>
                    <a:cubicBezTo>
                      <a:pt x="0" y="0"/>
                      <a:pt x="0" y="0"/>
                      <a:pt x="0" y="0"/>
                    </a:cubicBezTo>
                  </a:path>
                </a:pathLst>
              </a:custGeom>
              <a:solidFill>
                <a:srgbClr val="CC61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25"/>
              <p:cNvSpPr>
                <a:spLocks noChangeArrowheads="1"/>
              </p:cNvSpPr>
              <p:nvPr/>
            </p:nvSpPr>
            <p:spPr bwMode="auto">
              <a:xfrm>
                <a:off x="3844" y="2371"/>
                <a:ext cx="14" cy="3"/>
              </a:xfrm>
              <a:prstGeom prst="rect">
                <a:avLst/>
              </a:prstGeom>
              <a:solidFill>
                <a:srgbClr val="FDBC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26"/>
              <p:cNvSpPr>
                <a:spLocks/>
              </p:cNvSpPr>
              <p:nvPr/>
            </p:nvSpPr>
            <p:spPr bwMode="auto">
              <a:xfrm>
                <a:off x="3829" y="2298"/>
                <a:ext cx="29" cy="76"/>
              </a:xfrm>
              <a:custGeom>
                <a:avLst/>
                <a:gdLst>
                  <a:gd name="T0" fmla="*/ 3 w 12"/>
                  <a:gd name="T1" fmla="*/ 0 h 32"/>
                  <a:gd name="T2" fmla="*/ 3 w 12"/>
                  <a:gd name="T3" fmla="*/ 0 h 32"/>
                  <a:gd name="T4" fmla="*/ 0 w 12"/>
                  <a:gd name="T5" fmla="*/ 3 h 32"/>
                  <a:gd name="T6" fmla="*/ 4 w 12"/>
                  <a:gd name="T7" fmla="*/ 19 h 32"/>
                  <a:gd name="T8" fmla="*/ 10 w 12"/>
                  <a:gd name="T9" fmla="*/ 20 h 32"/>
                  <a:gd name="T10" fmla="*/ 12 w 12"/>
                  <a:gd name="T11" fmla="*/ 32 h 32"/>
                  <a:gd name="T12" fmla="*/ 6 w 12"/>
                  <a:gd name="T13" fmla="*/ 2 h 32"/>
                  <a:gd name="T14" fmla="*/ 3 w 12"/>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32">
                    <a:moveTo>
                      <a:pt x="3" y="0"/>
                    </a:moveTo>
                    <a:cubicBezTo>
                      <a:pt x="3" y="0"/>
                      <a:pt x="3" y="0"/>
                      <a:pt x="3" y="0"/>
                    </a:cubicBezTo>
                    <a:cubicBezTo>
                      <a:pt x="1" y="0"/>
                      <a:pt x="0" y="2"/>
                      <a:pt x="0" y="3"/>
                    </a:cubicBezTo>
                    <a:cubicBezTo>
                      <a:pt x="4" y="19"/>
                      <a:pt x="4" y="19"/>
                      <a:pt x="4" y="19"/>
                    </a:cubicBezTo>
                    <a:cubicBezTo>
                      <a:pt x="10" y="20"/>
                      <a:pt x="10" y="20"/>
                      <a:pt x="10" y="20"/>
                    </a:cubicBezTo>
                    <a:cubicBezTo>
                      <a:pt x="12" y="32"/>
                      <a:pt x="12" y="32"/>
                      <a:pt x="12" y="32"/>
                    </a:cubicBezTo>
                    <a:cubicBezTo>
                      <a:pt x="6" y="2"/>
                      <a:pt x="6" y="2"/>
                      <a:pt x="6" y="2"/>
                    </a:cubicBezTo>
                    <a:cubicBezTo>
                      <a:pt x="6" y="1"/>
                      <a:pt x="5" y="0"/>
                      <a:pt x="3" y="0"/>
                    </a:cubicBezTo>
                  </a:path>
                </a:pathLst>
              </a:custGeom>
              <a:solidFill>
                <a:srgbClr val="FB88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7"/>
              <p:cNvSpPr>
                <a:spLocks/>
              </p:cNvSpPr>
              <p:nvPr/>
            </p:nvSpPr>
            <p:spPr bwMode="auto">
              <a:xfrm>
                <a:off x="3839" y="2343"/>
                <a:ext cx="19" cy="31"/>
              </a:xfrm>
              <a:custGeom>
                <a:avLst/>
                <a:gdLst>
                  <a:gd name="T0" fmla="*/ 0 w 19"/>
                  <a:gd name="T1" fmla="*/ 0 h 31"/>
                  <a:gd name="T2" fmla="*/ 5 w 19"/>
                  <a:gd name="T3" fmla="*/ 28 h 31"/>
                  <a:gd name="T4" fmla="*/ 19 w 19"/>
                  <a:gd name="T5" fmla="*/ 31 h 31"/>
                  <a:gd name="T6" fmla="*/ 14 w 19"/>
                  <a:gd name="T7" fmla="*/ 2 h 31"/>
                  <a:gd name="T8" fmla="*/ 0 w 19"/>
                  <a:gd name="T9" fmla="*/ 0 h 31"/>
                </a:gdLst>
                <a:ahLst/>
                <a:cxnLst>
                  <a:cxn ang="0">
                    <a:pos x="T0" y="T1"/>
                  </a:cxn>
                  <a:cxn ang="0">
                    <a:pos x="T2" y="T3"/>
                  </a:cxn>
                  <a:cxn ang="0">
                    <a:pos x="T4" y="T5"/>
                  </a:cxn>
                  <a:cxn ang="0">
                    <a:pos x="T6" y="T7"/>
                  </a:cxn>
                  <a:cxn ang="0">
                    <a:pos x="T8" y="T9"/>
                  </a:cxn>
                </a:cxnLst>
                <a:rect l="0" t="0" r="r" b="b"/>
                <a:pathLst>
                  <a:path w="19" h="31">
                    <a:moveTo>
                      <a:pt x="0" y="0"/>
                    </a:moveTo>
                    <a:lnTo>
                      <a:pt x="5" y="28"/>
                    </a:lnTo>
                    <a:lnTo>
                      <a:pt x="19" y="31"/>
                    </a:lnTo>
                    <a:lnTo>
                      <a:pt x="14" y="2"/>
                    </a:lnTo>
                    <a:lnTo>
                      <a:pt x="0" y="0"/>
                    </a:lnTo>
                    <a:close/>
                  </a:path>
                </a:pathLst>
              </a:custGeom>
              <a:solidFill>
                <a:srgbClr val="E46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8"/>
              <p:cNvSpPr>
                <a:spLocks/>
              </p:cNvSpPr>
              <p:nvPr/>
            </p:nvSpPr>
            <p:spPr bwMode="auto">
              <a:xfrm>
                <a:off x="3839" y="2343"/>
                <a:ext cx="19" cy="31"/>
              </a:xfrm>
              <a:custGeom>
                <a:avLst/>
                <a:gdLst>
                  <a:gd name="T0" fmla="*/ 0 w 19"/>
                  <a:gd name="T1" fmla="*/ 0 h 31"/>
                  <a:gd name="T2" fmla="*/ 5 w 19"/>
                  <a:gd name="T3" fmla="*/ 28 h 31"/>
                  <a:gd name="T4" fmla="*/ 19 w 19"/>
                  <a:gd name="T5" fmla="*/ 31 h 31"/>
                  <a:gd name="T6" fmla="*/ 14 w 19"/>
                  <a:gd name="T7" fmla="*/ 2 h 31"/>
                  <a:gd name="T8" fmla="*/ 0 w 19"/>
                  <a:gd name="T9" fmla="*/ 0 h 31"/>
                </a:gdLst>
                <a:ahLst/>
                <a:cxnLst>
                  <a:cxn ang="0">
                    <a:pos x="T0" y="T1"/>
                  </a:cxn>
                  <a:cxn ang="0">
                    <a:pos x="T2" y="T3"/>
                  </a:cxn>
                  <a:cxn ang="0">
                    <a:pos x="T4" y="T5"/>
                  </a:cxn>
                  <a:cxn ang="0">
                    <a:pos x="T6" y="T7"/>
                  </a:cxn>
                  <a:cxn ang="0">
                    <a:pos x="T8" y="T9"/>
                  </a:cxn>
                </a:cxnLst>
                <a:rect l="0" t="0" r="r" b="b"/>
                <a:pathLst>
                  <a:path w="19" h="31">
                    <a:moveTo>
                      <a:pt x="0" y="0"/>
                    </a:moveTo>
                    <a:lnTo>
                      <a:pt x="5" y="28"/>
                    </a:lnTo>
                    <a:lnTo>
                      <a:pt x="19" y="31"/>
                    </a:lnTo>
                    <a:lnTo>
                      <a:pt x="14"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9"/>
              <p:cNvSpPr>
                <a:spLocks/>
              </p:cNvSpPr>
              <p:nvPr/>
            </p:nvSpPr>
            <p:spPr bwMode="auto">
              <a:xfrm>
                <a:off x="3839" y="2343"/>
                <a:ext cx="19" cy="31"/>
              </a:xfrm>
              <a:custGeom>
                <a:avLst/>
                <a:gdLst>
                  <a:gd name="T0" fmla="*/ 5 w 19"/>
                  <a:gd name="T1" fmla="*/ 28 h 31"/>
                  <a:gd name="T2" fmla="*/ 19 w 19"/>
                  <a:gd name="T3" fmla="*/ 31 h 31"/>
                  <a:gd name="T4" fmla="*/ 14 w 19"/>
                  <a:gd name="T5" fmla="*/ 2 h 31"/>
                  <a:gd name="T6" fmla="*/ 0 w 19"/>
                  <a:gd name="T7" fmla="*/ 0 h 31"/>
                  <a:gd name="T8" fmla="*/ 5 w 19"/>
                  <a:gd name="T9" fmla="*/ 28 h 31"/>
                </a:gdLst>
                <a:ahLst/>
                <a:cxnLst>
                  <a:cxn ang="0">
                    <a:pos x="T0" y="T1"/>
                  </a:cxn>
                  <a:cxn ang="0">
                    <a:pos x="T2" y="T3"/>
                  </a:cxn>
                  <a:cxn ang="0">
                    <a:pos x="T4" y="T5"/>
                  </a:cxn>
                  <a:cxn ang="0">
                    <a:pos x="T6" y="T7"/>
                  </a:cxn>
                  <a:cxn ang="0">
                    <a:pos x="T8" y="T9"/>
                  </a:cxn>
                </a:cxnLst>
                <a:rect l="0" t="0" r="r" b="b"/>
                <a:pathLst>
                  <a:path w="19" h="31">
                    <a:moveTo>
                      <a:pt x="5" y="28"/>
                    </a:moveTo>
                    <a:lnTo>
                      <a:pt x="19" y="31"/>
                    </a:lnTo>
                    <a:lnTo>
                      <a:pt x="14" y="2"/>
                    </a:lnTo>
                    <a:lnTo>
                      <a:pt x="0" y="0"/>
                    </a:lnTo>
                    <a:lnTo>
                      <a:pt x="5" y="28"/>
                    </a:lnTo>
                    <a:close/>
                  </a:path>
                </a:pathLst>
              </a:custGeom>
              <a:solidFill>
                <a:srgbClr val="B253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30"/>
              <p:cNvSpPr>
                <a:spLocks/>
              </p:cNvSpPr>
              <p:nvPr/>
            </p:nvSpPr>
            <p:spPr bwMode="auto">
              <a:xfrm>
                <a:off x="4097" y="2163"/>
                <a:ext cx="90" cy="161"/>
              </a:xfrm>
              <a:custGeom>
                <a:avLst/>
                <a:gdLst>
                  <a:gd name="T0" fmla="*/ 4 w 38"/>
                  <a:gd name="T1" fmla="*/ 18 h 68"/>
                  <a:gd name="T2" fmla="*/ 17 w 38"/>
                  <a:gd name="T3" fmla="*/ 0 h 68"/>
                  <a:gd name="T4" fmla="*/ 23 w 38"/>
                  <a:gd name="T5" fmla="*/ 8 h 68"/>
                  <a:gd name="T6" fmla="*/ 37 w 38"/>
                  <a:gd name="T7" fmla="*/ 44 h 68"/>
                  <a:gd name="T8" fmla="*/ 34 w 38"/>
                  <a:gd name="T9" fmla="*/ 52 h 68"/>
                  <a:gd name="T10" fmla="*/ 8 w 38"/>
                  <a:gd name="T11" fmla="*/ 68 h 68"/>
                  <a:gd name="T12" fmla="*/ 1 w 38"/>
                  <a:gd name="T13" fmla="*/ 34 h 68"/>
                  <a:gd name="T14" fmla="*/ 4 w 38"/>
                  <a:gd name="T15" fmla="*/ 18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68">
                    <a:moveTo>
                      <a:pt x="4" y="18"/>
                    </a:moveTo>
                    <a:cubicBezTo>
                      <a:pt x="17" y="0"/>
                      <a:pt x="17" y="0"/>
                      <a:pt x="17" y="0"/>
                    </a:cubicBezTo>
                    <a:cubicBezTo>
                      <a:pt x="19" y="2"/>
                      <a:pt x="22" y="5"/>
                      <a:pt x="23" y="8"/>
                    </a:cubicBezTo>
                    <a:cubicBezTo>
                      <a:pt x="37" y="44"/>
                      <a:pt x="37" y="44"/>
                      <a:pt x="37" y="44"/>
                    </a:cubicBezTo>
                    <a:cubicBezTo>
                      <a:pt x="38" y="47"/>
                      <a:pt x="37" y="50"/>
                      <a:pt x="34" y="52"/>
                    </a:cubicBezTo>
                    <a:cubicBezTo>
                      <a:pt x="8" y="68"/>
                      <a:pt x="8" y="68"/>
                      <a:pt x="8" y="68"/>
                    </a:cubicBezTo>
                    <a:cubicBezTo>
                      <a:pt x="1" y="34"/>
                      <a:pt x="1" y="34"/>
                      <a:pt x="1" y="34"/>
                    </a:cubicBezTo>
                    <a:cubicBezTo>
                      <a:pt x="0" y="29"/>
                      <a:pt x="1" y="23"/>
                      <a:pt x="4" y="18"/>
                    </a:cubicBezTo>
                  </a:path>
                </a:pathLst>
              </a:custGeom>
              <a:solidFill>
                <a:srgbClr val="F997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31"/>
              <p:cNvSpPr>
                <a:spLocks/>
              </p:cNvSpPr>
              <p:nvPr/>
            </p:nvSpPr>
            <p:spPr bwMode="auto">
              <a:xfrm>
                <a:off x="4109" y="2253"/>
                <a:ext cx="78" cy="71"/>
              </a:xfrm>
              <a:custGeom>
                <a:avLst/>
                <a:gdLst>
                  <a:gd name="T0" fmla="*/ 29 w 33"/>
                  <a:gd name="T1" fmla="*/ 0 h 30"/>
                  <a:gd name="T2" fmla="*/ 32 w 33"/>
                  <a:gd name="T3" fmla="*/ 6 h 30"/>
                  <a:gd name="T4" fmla="*/ 29 w 33"/>
                  <a:gd name="T5" fmla="*/ 14 h 30"/>
                  <a:gd name="T6" fmla="*/ 3 w 33"/>
                  <a:gd name="T7" fmla="*/ 30 h 30"/>
                  <a:gd name="T8" fmla="*/ 0 w 33"/>
                  <a:gd name="T9" fmla="*/ 18 h 30"/>
                  <a:gd name="T10" fmla="*/ 29 w 33"/>
                  <a:gd name="T11" fmla="*/ 0 h 30"/>
                </a:gdLst>
                <a:ahLst/>
                <a:cxnLst>
                  <a:cxn ang="0">
                    <a:pos x="T0" y="T1"/>
                  </a:cxn>
                  <a:cxn ang="0">
                    <a:pos x="T2" y="T3"/>
                  </a:cxn>
                  <a:cxn ang="0">
                    <a:pos x="T4" y="T5"/>
                  </a:cxn>
                  <a:cxn ang="0">
                    <a:pos x="T6" y="T7"/>
                  </a:cxn>
                  <a:cxn ang="0">
                    <a:pos x="T8" y="T9"/>
                  </a:cxn>
                  <a:cxn ang="0">
                    <a:pos x="T10" y="T11"/>
                  </a:cxn>
                </a:cxnLst>
                <a:rect l="0" t="0" r="r" b="b"/>
                <a:pathLst>
                  <a:path w="33" h="30">
                    <a:moveTo>
                      <a:pt x="29" y="0"/>
                    </a:moveTo>
                    <a:cubicBezTo>
                      <a:pt x="32" y="6"/>
                      <a:pt x="32" y="6"/>
                      <a:pt x="32" y="6"/>
                    </a:cubicBezTo>
                    <a:cubicBezTo>
                      <a:pt x="33" y="9"/>
                      <a:pt x="32" y="12"/>
                      <a:pt x="29" y="14"/>
                    </a:cubicBezTo>
                    <a:cubicBezTo>
                      <a:pt x="3" y="30"/>
                      <a:pt x="3" y="30"/>
                      <a:pt x="3" y="30"/>
                    </a:cubicBezTo>
                    <a:cubicBezTo>
                      <a:pt x="0" y="18"/>
                      <a:pt x="0" y="18"/>
                      <a:pt x="0" y="18"/>
                    </a:cubicBezTo>
                    <a:cubicBezTo>
                      <a:pt x="29" y="0"/>
                      <a:pt x="29" y="0"/>
                      <a:pt x="29" y="0"/>
                    </a:cubicBezTo>
                  </a:path>
                </a:pathLst>
              </a:custGeom>
              <a:solidFill>
                <a:srgbClr val="CC61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32"/>
              <p:cNvSpPr>
                <a:spLocks/>
              </p:cNvSpPr>
              <p:nvPr/>
            </p:nvSpPr>
            <p:spPr bwMode="auto">
              <a:xfrm>
                <a:off x="4116" y="2314"/>
                <a:ext cx="12" cy="10"/>
              </a:xfrm>
              <a:custGeom>
                <a:avLst/>
                <a:gdLst>
                  <a:gd name="T0" fmla="*/ 12 w 12"/>
                  <a:gd name="T1" fmla="*/ 0 h 10"/>
                  <a:gd name="T2" fmla="*/ 0 w 12"/>
                  <a:gd name="T3" fmla="*/ 10 h 10"/>
                  <a:gd name="T4" fmla="*/ 12 w 12"/>
                  <a:gd name="T5" fmla="*/ 0 h 10"/>
                </a:gdLst>
                <a:ahLst/>
                <a:cxnLst>
                  <a:cxn ang="0">
                    <a:pos x="T0" y="T1"/>
                  </a:cxn>
                  <a:cxn ang="0">
                    <a:pos x="T2" y="T3"/>
                  </a:cxn>
                  <a:cxn ang="0">
                    <a:pos x="T4" y="T5"/>
                  </a:cxn>
                </a:cxnLst>
                <a:rect l="0" t="0" r="r" b="b"/>
                <a:pathLst>
                  <a:path w="12" h="10">
                    <a:moveTo>
                      <a:pt x="12" y="0"/>
                    </a:moveTo>
                    <a:lnTo>
                      <a:pt x="0" y="10"/>
                    </a:lnTo>
                    <a:lnTo>
                      <a:pt x="12" y="0"/>
                    </a:lnTo>
                    <a:close/>
                  </a:path>
                </a:pathLst>
              </a:custGeom>
              <a:solidFill>
                <a:srgbClr val="FDBC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33"/>
              <p:cNvSpPr>
                <a:spLocks/>
              </p:cNvSpPr>
              <p:nvPr/>
            </p:nvSpPr>
            <p:spPr bwMode="auto">
              <a:xfrm>
                <a:off x="4116" y="2314"/>
                <a:ext cx="12" cy="10"/>
              </a:xfrm>
              <a:custGeom>
                <a:avLst/>
                <a:gdLst>
                  <a:gd name="T0" fmla="*/ 12 w 12"/>
                  <a:gd name="T1" fmla="*/ 0 h 10"/>
                  <a:gd name="T2" fmla="*/ 0 w 12"/>
                  <a:gd name="T3" fmla="*/ 10 h 10"/>
                  <a:gd name="T4" fmla="*/ 12 w 12"/>
                  <a:gd name="T5" fmla="*/ 0 h 10"/>
                </a:gdLst>
                <a:ahLst/>
                <a:cxnLst>
                  <a:cxn ang="0">
                    <a:pos x="T0" y="T1"/>
                  </a:cxn>
                  <a:cxn ang="0">
                    <a:pos x="T2" y="T3"/>
                  </a:cxn>
                  <a:cxn ang="0">
                    <a:pos x="T4" y="T5"/>
                  </a:cxn>
                </a:cxnLst>
                <a:rect l="0" t="0" r="r" b="b"/>
                <a:pathLst>
                  <a:path w="12" h="10">
                    <a:moveTo>
                      <a:pt x="12" y="0"/>
                    </a:moveTo>
                    <a:lnTo>
                      <a:pt x="0" y="10"/>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4"/>
              <p:cNvSpPr>
                <a:spLocks/>
              </p:cNvSpPr>
              <p:nvPr/>
            </p:nvSpPr>
            <p:spPr bwMode="auto">
              <a:xfrm>
                <a:off x="4099" y="2243"/>
                <a:ext cx="24" cy="81"/>
              </a:xfrm>
              <a:custGeom>
                <a:avLst/>
                <a:gdLst>
                  <a:gd name="T0" fmla="*/ 4 w 10"/>
                  <a:gd name="T1" fmla="*/ 0 h 34"/>
                  <a:gd name="T2" fmla="*/ 3 w 10"/>
                  <a:gd name="T3" fmla="*/ 0 h 34"/>
                  <a:gd name="T4" fmla="*/ 1 w 10"/>
                  <a:gd name="T5" fmla="*/ 4 h 34"/>
                  <a:gd name="T6" fmla="*/ 7 w 10"/>
                  <a:gd name="T7" fmla="*/ 34 h 34"/>
                  <a:gd name="T8" fmla="*/ 4 w 10"/>
                  <a:gd name="T9" fmla="*/ 22 h 34"/>
                  <a:gd name="T10" fmla="*/ 10 w 10"/>
                  <a:gd name="T11" fmla="*/ 18 h 34"/>
                  <a:gd name="T12" fmla="*/ 7 w 10"/>
                  <a:gd name="T13" fmla="*/ 2 h 34"/>
                  <a:gd name="T14" fmla="*/ 4 w 10"/>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34">
                    <a:moveTo>
                      <a:pt x="4" y="0"/>
                    </a:moveTo>
                    <a:cubicBezTo>
                      <a:pt x="4" y="0"/>
                      <a:pt x="3" y="0"/>
                      <a:pt x="3" y="0"/>
                    </a:cubicBezTo>
                    <a:cubicBezTo>
                      <a:pt x="2" y="0"/>
                      <a:pt x="0" y="2"/>
                      <a:pt x="1" y="4"/>
                    </a:cubicBezTo>
                    <a:cubicBezTo>
                      <a:pt x="7" y="34"/>
                      <a:pt x="7" y="34"/>
                      <a:pt x="7" y="34"/>
                    </a:cubicBezTo>
                    <a:cubicBezTo>
                      <a:pt x="4" y="22"/>
                      <a:pt x="4" y="22"/>
                      <a:pt x="4" y="22"/>
                    </a:cubicBezTo>
                    <a:cubicBezTo>
                      <a:pt x="10" y="18"/>
                      <a:pt x="10" y="18"/>
                      <a:pt x="10" y="18"/>
                    </a:cubicBezTo>
                    <a:cubicBezTo>
                      <a:pt x="7" y="2"/>
                      <a:pt x="7" y="2"/>
                      <a:pt x="7" y="2"/>
                    </a:cubicBezTo>
                    <a:cubicBezTo>
                      <a:pt x="7" y="1"/>
                      <a:pt x="5" y="0"/>
                      <a:pt x="4" y="0"/>
                    </a:cubicBezTo>
                  </a:path>
                </a:pathLst>
              </a:custGeom>
              <a:solidFill>
                <a:srgbClr val="FB88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5"/>
              <p:cNvSpPr>
                <a:spLocks/>
              </p:cNvSpPr>
              <p:nvPr/>
            </p:nvSpPr>
            <p:spPr bwMode="auto">
              <a:xfrm>
                <a:off x="4109" y="2286"/>
                <a:ext cx="19" cy="38"/>
              </a:xfrm>
              <a:custGeom>
                <a:avLst/>
                <a:gdLst>
                  <a:gd name="T0" fmla="*/ 14 w 19"/>
                  <a:gd name="T1" fmla="*/ 0 h 38"/>
                  <a:gd name="T2" fmla="*/ 0 w 19"/>
                  <a:gd name="T3" fmla="*/ 9 h 38"/>
                  <a:gd name="T4" fmla="*/ 7 w 19"/>
                  <a:gd name="T5" fmla="*/ 38 h 38"/>
                  <a:gd name="T6" fmla="*/ 19 w 19"/>
                  <a:gd name="T7" fmla="*/ 28 h 38"/>
                  <a:gd name="T8" fmla="*/ 14 w 19"/>
                  <a:gd name="T9" fmla="*/ 0 h 38"/>
                </a:gdLst>
                <a:ahLst/>
                <a:cxnLst>
                  <a:cxn ang="0">
                    <a:pos x="T0" y="T1"/>
                  </a:cxn>
                  <a:cxn ang="0">
                    <a:pos x="T2" y="T3"/>
                  </a:cxn>
                  <a:cxn ang="0">
                    <a:pos x="T4" y="T5"/>
                  </a:cxn>
                  <a:cxn ang="0">
                    <a:pos x="T6" y="T7"/>
                  </a:cxn>
                  <a:cxn ang="0">
                    <a:pos x="T8" y="T9"/>
                  </a:cxn>
                </a:cxnLst>
                <a:rect l="0" t="0" r="r" b="b"/>
                <a:pathLst>
                  <a:path w="19" h="38">
                    <a:moveTo>
                      <a:pt x="14" y="0"/>
                    </a:moveTo>
                    <a:lnTo>
                      <a:pt x="0" y="9"/>
                    </a:lnTo>
                    <a:lnTo>
                      <a:pt x="7" y="38"/>
                    </a:lnTo>
                    <a:lnTo>
                      <a:pt x="19" y="28"/>
                    </a:lnTo>
                    <a:lnTo>
                      <a:pt x="14" y="0"/>
                    </a:lnTo>
                    <a:close/>
                  </a:path>
                </a:pathLst>
              </a:custGeom>
              <a:solidFill>
                <a:srgbClr val="E46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36"/>
              <p:cNvSpPr>
                <a:spLocks/>
              </p:cNvSpPr>
              <p:nvPr/>
            </p:nvSpPr>
            <p:spPr bwMode="auto">
              <a:xfrm>
                <a:off x="4109" y="2286"/>
                <a:ext cx="19" cy="38"/>
              </a:xfrm>
              <a:custGeom>
                <a:avLst/>
                <a:gdLst>
                  <a:gd name="T0" fmla="*/ 14 w 19"/>
                  <a:gd name="T1" fmla="*/ 0 h 38"/>
                  <a:gd name="T2" fmla="*/ 0 w 19"/>
                  <a:gd name="T3" fmla="*/ 9 h 38"/>
                  <a:gd name="T4" fmla="*/ 7 w 19"/>
                  <a:gd name="T5" fmla="*/ 38 h 38"/>
                  <a:gd name="T6" fmla="*/ 19 w 19"/>
                  <a:gd name="T7" fmla="*/ 28 h 38"/>
                  <a:gd name="T8" fmla="*/ 14 w 19"/>
                  <a:gd name="T9" fmla="*/ 0 h 38"/>
                </a:gdLst>
                <a:ahLst/>
                <a:cxnLst>
                  <a:cxn ang="0">
                    <a:pos x="T0" y="T1"/>
                  </a:cxn>
                  <a:cxn ang="0">
                    <a:pos x="T2" y="T3"/>
                  </a:cxn>
                  <a:cxn ang="0">
                    <a:pos x="T4" y="T5"/>
                  </a:cxn>
                  <a:cxn ang="0">
                    <a:pos x="T6" y="T7"/>
                  </a:cxn>
                  <a:cxn ang="0">
                    <a:pos x="T8" y="T9"/>
                  </a:cxn>
                </a:cxnLst>
                <a:rect l="0" t="0" r="r" b="b"/>
                <a:pathLst>
                  <a:path w="19" h="38">
                    <a:moveTo>
                      <a:pt x="14" y="0"/>
                    </a:moveTo>
                    <a:lnTo>
                      <a:pt x="0" y="9"/>
                    </a:lnTo>
                    <a:lnTo>
                      <a:pt x="7" y="38"/>
                    </a:lnTo>
                    <a:lnTo>
                      <a:pt x="19" y="28"/>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37"/>
              <p:cNvSpPr>
                <a:spLocks/>
              </p:cNvSpPr>
              <p:nvPr/>
            </p:nvSpPr>
            <p:spPr bwMode="auto">
              <a:xfrm>
                <a:off x="4109" y="2286"/>
                <a:ext cx="19" cy="38"/>
              </a:xfrm>
              <a:custGeom>
                <a:avLst/>
                <a:gdLst>
                  <a:gd name="T0" fmla="*/ 19 w 19"/>
                  <a:gd name="T1" fmla="*/ 28 h 38"/>
                  <a:gd name="T2" fmla="*/ 7 w 19"/>
                  <a:gd name="T3" fmla="*/ 38 h 38"/>
                  <a:gd name="T4" fmla="*/ 0 w 19"/>
                  <a:gd name="T5" fmla="*/ 9 h 38"/>
                  <a:gd name="T6" fmla="*/ 14 w 19"/>
                  <a:gd name="T7" fmla="*/ 0 h 38"/>
                  <a:gd name="T8" fmla="*/ 19 w 19"/>
                  <a:gd name="T9" fmla="*/ 28 h 38"/>
                </a:gdLst>
                <a:ahLst/>
                <a:cxnLst>
                  <a:cxn ang="0">
                    <a:pos x="T0" y="T1"/>
                  </a:cxn>
                  <a:cxn ang="0">
                    <a:pos x="T2" y="T3"/>
                  </a:cxn>
                  <a:cxn ang="0">
                    <a:pos x="T4" y="T5"/>
                  </a:cxn>
                  <a:cxn ang="0">
                    <a:pos x="T6" y="T7"/>
                  </a:cxn>
                  <a:cxn ang="0">
                    <a:pos x="T8" y="T9"/>
                  </a:cxn>
                </a:cxnLst>
                <a:rect l="0" t="0" r="r" b="b"/>
                <a:pathLst>
                  <a:path w="19" h="38">
                    <a:moveTo>
                      <a:pt x="19" y="28"/>
                    </a:moveTo>
                    <a:lnTo>
                      <a:pt x="7" y="38"/>
                    </a:lnTo>
                    <a:lnTo>
                      <a:pt x="0" y="9"/>
                    </a:lnTo>
                    <a:lnTo>
                      <a:pt x="14" y="0"/>
                    </a:lnTo>
                    <a:lnTo>
                      <a:pt x="19" y="28"/>
                    </a:lnTo>
                    <a:close/>
                  </a:path>
                </a:pathLst>
              </a:custGeom>
              <a:solidFill>
                <a:srgbClr val="B253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38"/>
              <p:cNvSpPr>
                <a:spLocks/>
              </p:cNvSpPr>
              <p:nvPr/>
            </p:nvSpPr>
            <p:spPr bwMode="auto">
              <a:xfrm>
                <a:off x="3900" y="2537"/>
                <a:ext cx="261" cy="71"/>
              </a:xfrm>
              <a:custGeom>
                <a:avLst/>
                <a:gdLst>
                  <a:gd name="T0" fmla="*/ 108 w 110"/>
                  <a:gd name="T1" fmla="*/ 10 h 30"/>
                  <a:gd name="T2" fmla="*/ 5 w 110"/>
                  <a:gd name="T3" fmla="*/ 30 h 30"/>
                  <a:gd name="T4" fmla="*/ 2 w 110"/>
                  <a:gd name="T5" fmla="*/ 28 h 30"/>
                  <a:gd name="T6" fmla="*/ 0 w 110"/>
                  <a:gd name="T7" fmla="*/ 22 h 30"/>
                  <a:gd name="T8" fmla="*/ 109 w 110"/>
                  <a:gd name="T9" fmla="*/ 0 h 30"/>
                  <a:gd name="T10" fmla="*/ 110 w 110"/>
                  <a:gd name="T11" fmla="*/ 6 h 30"/>
                  <a:gd name="T12" fmla="*/ 108 w 110"/>
                  <a:gd name="T13" fmla="*/ 10 h 30"/>
                </a:gdLst>
                <a:ahLst/>
                <a:cxnLst>
                  <a:cxn ang="0">
                    <a:pos x="T0" y="T1"/>
                  </a:cxn>
                  <a:cxn ang="0">
                    <a:pos x="T2" y="T3"/>
                  </a:cxn>
                  <a:cxn ang="0">
                    <a:pos x="T4" y="T5"/>
                  </a:cxn>
                  <a:cxn ang="0">
                    <a:pos x="T6" y="T7"/>
                  </a:cxn>
                  <a:cxn ang="0">
                    <a:pos x="T8" y="T9"/>
                  </a:cxn>
                  <a:cxn ang="0">
                    <a:pos x="T10" y="T11"/>
                  </a:cxn>
                  <a:cxn ang="0">
                    <a:pos x="T12" y="T13"/>
                  </a:cxn>
                </a:cxnLst>
                <a:rect l="0" t="0" r="r" b="b"/>
                <a:pathLst>
                  <a:path w="110" h="30">
                    <a:moveTo>
                      <a:pt x="108" y="10"/>
                    </a:moveTo>
                    <a:cubicBezTo>
                      <a:pt x="5" y="30"/>
                      <a:pt x="5" y="30"/>
                      <a:pt x="5" y="30"/>
                    </a:cubicBezTo>
                    <a:cubicBezTo>
                      <a:pt x="3" y="30"/>
                      <a:pt x="2" y="29"/>
                      <a:pt x="2" y="28"/>
                    </a:cubicBezTo>
                    <a:cubicBezTo>
                      <a:pt x="0" y="22"/>
                      <a:pt x="0" y="22"/>
                      <a:pt x="0" y="22"/>
                    </a:cubicBezTo>
                    <a:cubicBezTo>
                      <a:pt x="109" y="0"/>
                      <a:pt x="109" y="0"/>
                      <a:pt x="109" y="0"/>
                    </a:cubicBezTo>
                    <a:cubicBezTo>
                      <a:pt x="110" y="6"/>
                      <a:pt x="110" y="6"/>
                      <a:pt x="110" y="6"/>
                    </a:cubicBezTo>
                    <a:cubicBezTo>
                      <a:pt x="110" y="8"/>
                      <a:pt x="109" y="9"/>
                      <a:pt x="108" y="10"/>
                    </a:cubicBezTo>
                    <a:close/>
                  </a:path>
                </a:pathLst>
              </a:custGeom>
              <a:solidFill>
                <a:srgbClr val="CC61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39"/>
              <p:cNvSpPr>
                <a:spLocks/>
              </p:cNvSpPr>
              <p:nvPr/>
            </p:nvSpPr>
            <p:spPr bwMode="auto">
              <a:xfrm>
                <a:off x="3933" y="2182"/>
                <a:ext cx="45" cy="21"/>
              </a:xfrm>
              <a:custGeom>
                <a:avLst/>
                <a:gdLst>
                  <a:gd name="T0" fmla="*/ 16 w 19"/>
                  <a:gd name="T1" fmla="*/ 6 h 9"/>
                  <a:gd name="T2" fmla="*/ 4 w 19"/>
                  <a:gd name="T3" fmla="*/ 8 h 9"/>
                  <a:gd name="T4" fmla="*/ 0 w 19"/>
                  <a:gd name="T5" fmla="*/ 6 h 9"/>
                  <a:gd name="T6" fmla="*/ 3 w 19"/>
                  <a:gd name="T7" fmla="*/ 2 h 9"/>
                  <a:gd name="T8" fmla="*/ 15 w 19"/>
                  <a:gd name="T9" fmla="*/ 0 h 9"/>
                  <a:gd name="T10" fmla="*/ 18 w 19"/>
                  <a:gd name="T11" fmla="*/ 2 h 9"/>
                  <a:gd name="T12" fmla="*/ 16 w 19"/>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19" h="9">
                    <a:moveTo>
                      <a:pt x="16" y="6"/>
                    </a:moveTo>
                    <a:cubicBezTo>
                      <a:pt x="4" y="8"/>
                      <a:pt x="4" y="8"/>
                      <a:pt x="4" y="8"/>
                    </a:cubicBezTo>
                    <a:cubicBezTo>
                      <a:pt x="2" y="9"/>
                      <a:pt x="1" y="8"/>
                      <a:pt x="0" y="6"/>
                    </a:cubicBezTo>
                    <a:cubicBezTo>
                      <a:pt x="0" y="4"/>
                      <a:pt x="1" y="3"/>
                      <a:pt x="3" y="2"/>
                    </a:cubicBezTo>
                    <a:cubicBezTo>
                      <a:pt x="15" y="0"/>
                      <a:pt x="15" y="0"/>
                      <a:pt x="15" y="0"/>
                    </a:cubicBezTo>
                    <a:cubicBezTo>
                      <a:pt x="16" y="0"/>
                      <a:pt x="18" y="1"/>
                      <a:pt x="18" y="2"/>
                    </a:cubicBezTo>
                    <a:cubicBezTo>
                      <a:pt x="19" y="4"/>
                      <a:pt x="18" y="6"/>
                      <a:pt x="16" y="6"/>
                    </a:cubicBezTo>
                    <a:close/>
                  </a:path>
                </a:pathLst>
              </a:custGeom>
              <a:solidFill>
                <a:srgbClr val="F997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40"/>
              <p:cNvSpPr>
                <a:spLocks/>
              </p:cNvSpPr>
              <p:nvPr/>
            </p:nvSpPr>
            <p:spPr bwMode="auto">
              <a:xfrm>
                <a:off x="4622" y="1646"/>
                <a:ext cx="426" cy="422"/>
              </a:xfrm>
              <a:custGeom>
                <a:avLst/>
                <a:gdLst>
                  <a:gd name="T0" fmla="*/ 177 w 180"/>
                  <a:gd name="T1" fmla="*/ 68 h 178"/>
                  <a:gd name="T2" fmla="*/ 172 w 180"/>
                  <a:gd name="T3" fmla="*/ 47 h 178"/>
                  <a:gd name="T4" fmla="*/ 148 w 180"/>
                  <a:gd name="T5" fmla="*/ 25 h 178"/>
                  <a:gd name="T6" fmla="*/ 91 w 180"/>
                  <a:gd name="T7" fmla="*/ 2 h 178"/>
                  <a:gd name="T8" fmla="*/ 58 w 180"/>
                  <a:gd name="T9" fmla="*/ 0 h 178"/>
                  <a:gd name="T10" fmla="*/ 40 w 180"/>
                  <a:gd name="T11" fmla="*/ 11 h 178"/>
                  <a:gd name="T12" fmla="*/ 0 w 180"/>
                  <a:gd name="T13" fmla="*/ 101 h 178"/>
                  <a:gd name="T14" fmla="*/ 1 w 180"/>
                  <a:gd name="T15" fmla="*/ 105 h 178"/>
                  <a:gd name="T16" fmla="*/ 19 w 180"/>
                  <a:gd name="T17" fmla="*/ 121 h 178"/>
                  <a:gd name="T18" fmla="*/ 19 w 180"/>
                  <a:gd name="T19" fmla="*/ 121 h 178"/>
                  <a:gd name="T20" fmla="*/ 12 w 180"/>
                  <a:gd name="T21" fmla="*/ 136 h 178"/>
                  <a:gd name="T22" fmla="*/ 13 w 180"/>
                  <a:gd name="T23" fmla="*/ 140 h 178"/>
                  <a:gd name="T24" fmla="*/ 47 w 180"/>
                  <a:gd name="T25" fmla="*/ 165 h 178"/>
                  <a:gd name="T26" fmla="*/ 51 w 180"/>
                  <a:gd name="T27" fmla="*/ 165 h 178"/>
                  <a:gd name="T28" fmla="*/ 73 w 180"/>
                  <a:gd name="T29" fmla="*/ 127 h 178"/>
                  <a:gd name="T30" fmla="*/ 61 w 180"/>
                  <a:gd name="T31" fmla="*/ 172 h 178"/>
                  <a:gd name="T32" fmla="*/ 105 w 180"/>
                  <a:gd name="T33" fmla="*/ 178 h 178"/>
                  <a:gd name="T34" fmla="*/ 109 w 180"/>
                  <a:gd name="T35" fmla="*/ 176 h 178"/>
                  <a:gd name="T36" fmla="*/ 115 w 180"/>
                  <a:gd name="T37" fmla="*/ 161 h 178"/>
                  <a:gd name="T38" fmla="*/ 139 w 180"/>
                  <a:gd name="T39" fmla="*/ 162 h 178"/>
                  <a:gd name="T40" fmla="*/ 142 w 180"/>
                  <a:gd name="T41" fmla="*/ 160 h 178"/>
                  <a:gd name="T42" fmla="*/ 177 w 180"/>
                  <a:gd name="T43" fmla="*/ 6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0" h="178">
                    <a:moveTo>
                      <a:pt x="177" y="68"/>
                    </a:moveTo>
                    <a:cubicBezTo>
                      <a:pt x="180" y="61"/>
                      <a:pt x="178" y="53"/>
                      <a:pt x="172" y="47"/>
                    </a:cubicBezTo>
                    <a:cubicBezTo>
                      <a:pt x="148" y="25"/>
                      <a:pt x="148" y="25"/>
                      <a:pt x="148" y="25"/>
                    </a:cubicBezTo>
                    <a:cubicBezTo>
                      <a:pt x="91" y="2"/>
                      <a:pt x="91" y="2"/>
                      <a:pt x="91" y="2"/>
                    </a:cubicBezTo>
                    <a:cubicBezTo>
                      <a:pt x="58" y="0"/>
                      <a:pt x="58" y="0"/>
                      <a:pt x="58" y="0"/>
                    </a:cubicBezTo>
                    <a:cubicBezTo>
                      <a:pt x="51" y="0"/>
                      <a:pt x="44" y="4"/>
                      <a:pt x="40" y="11"/>
                    </a:cubicBezTo>
                    <a:cubicBezTo>
                      <a:pt x="0" y="101"/>
                      <a:pt x="0" y="101"/>
                      <a:pt x="0" y="101"/>
                    </a:cubicBezTo>
                    <a:cubicBezTo>
                      <a:pt x="0" y="102"/>
                      <a:pt x="0" y="104"/>
                      <a:pt x="1" y="105"/>
                    </a:cubicBezTo>
                    <a:cubicBezTo>
                      <a:pt x="19" y="121"/>
                      <a:pt x="19" y="121"/>
                      <a:pt x="19" y="121"/>
                    </a:cubicBezTo>
                    <a:cubicBezTo>
                      <a:pt x="19" y="121"/>
                      <a:pt x="19" y="121"/>
                      <a:pt x="19" y="121"/>
                    </a:cubicBezTo>
                    <a:cubicBezTo>
                      <a:pt x="12" y="136"/>
                      <a:pt x="12" y="136"/>
                      <a:pt x="12" y="136"/>
                    </a:cubicBezTo>
                    <a:cubicBezTo>
                      <a:pt x="12" y="137"/>
                      <a:pt x="12" y="139"/>
                      <a:pt x="13" y="140"/>
                    </a:cubicBezTo>
                    <a:cubicBezTo>
                      <a:pt x="47" y="165"/>
                      <a:pt x="47" y="165"/>
                      <a:pt x="47" y="165"/>
                    </a:cubicBezTo>
                    <a:cubicBezTo>
                      <a:pt x="48" y="166"/>
                      <a:pt x="50" y="166"/>
                      <a:pt x="51" y="165"/>
                    </a:cubicBezTo>
                    <a:cubicBezTo>
                      <a:pt x="73" y="127"/>
                      <a:pt x="73" y="127"/>
                      <a:pt x="73" y="127"/>
                    </a:cubicBezTo>
                    <a:cubicBezTo>
                      <a:pt x="61" y="172"/>
                      <a:pt x="61" y="172"/>
                      <a:pt x="61" y="172"/>
                    </a:cubicBezTo>
                    <a:cubicBezTo>
                      <a:pt x="105" y="178"/>
                      <a:pt x="105" y="178"/>
                      <a:pt x="105" y="178"/>
                    </a:cubicBezTo>
                    <a:cubicBezTo>
                      <a:pt x="107" y="178"/>
                      <a:pt x="108" y="177"/>
                      <a:pt x="109" y="176"/>
                    </a:cubicBezTo>
                    <a:cubicBezTo>
                      <a:pt x="115" y="161"/>
                      <a:pt x="115" y="161"/>
                      <a:pt x="115" y="161"/>
                    </a:cubicBezTo>
                    <a:cubicBezTo>
                      <a:pt x="139" y="162"/>
                      <a:pt x="139" y="162"/>
                      <a:pt x="139" y="162"/>
                    </a:cubicBezTo>
                    <a:cubicBezTo>
                      <a:pt x="140" y="162"/>
                      <a:pt x="141" y="161"/>
                      <a:pt x="142" y="160"/>
                    </a:cubicBezTo>
                    <a:lnTo>
                      <a:pt x="177" y="68"/>
                    </a:lnTo>
                    <a:close/>
                  </a:path>
                </a:pathLst>
              </a:custGeom>
              <a:solidFill>
                <a:srgbClr val="B4E1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41"/>
              <p:cNvSpPr>
                <a:spLocks/>
              </p:cNvSpPr>
              <p:nvPr/>
            </p:nvSpPr>
            <p:spPr bwMode="auto">
              <a:xfrm>
                <a:off x="4859" y="1637"/>
                <a:ext cx="109" cy="75"/>
              </a:xfrm>
              <a:custGeom>
                <a:avLst/>
                <a:gdLst>
                  <a:gd name="T0" fmla="*/ 109 w 109"/>
                  <a:gd name="T1" fmla="*/ 42 h 75"/>
                  <a:gd name="T2" fmla="*/ 0 w 109"/>
                  <a:gd name="T3" fmla="*/ 0 h 75"/>
                  <a:gd name="T4" fmla="*/ 33 w 109"/>
                  <a:gd name="T5" fmla="*/ 75 h 75"/>
                  <a:gd name="T6" fmla="*/ 109 w 109"/>
                  <a:gd name="T7" fmla="*/ 42 h 75"/>
                </a:gdLst>
                <a:ahLst/>
                <a:cxnLst>
                  <a:cxn ang="0">
                    <a:pos x="T0" y="T1"/>
                  </a:cxn>
                  <a:cxn ang="0">
                    <a:pos x="T2" y="T3"/>
                  </a:cxn>
                  <a:cxn ang="0">
                    <a:pos x="T4" y="T5"/>
                  </a:cxn>
                  <a:cxn ang="0">
                    <a:pos x="T6" y="T7"/>
                  </a:cxn>
                </a:cxnLst>
                <a:rect l="0" t="0" r="r" b="b"/>
                <a:pathLst>
                  <a:path w="109" h="75">
                    <a:moveTo>
                      <a:pt x="109" y="42"/>
                    </a:moveTo>
                    <a:lnTo>
                      <a:pt x="0" y="0"/>
                    </a:lnTo>
                    <a:lnTo>
                      <a:pt x="33" y="75"/>
                    </a:lnTo>
                    <a:lnTo>
                      <a:pt x="109" y="42"/>
                    </a:lnTo>
                    <a:close/>
                  </a:path>
                </a:pathLst>
              </a:custGeom>
              <a:solidFill>
                <a:srgbClr val="91C5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42"/>
              <p:cNvSpPr>
                <a:spLocks/>
              </p:cNvSpPr>
              <p:nvPr/>
            </p:nvSpPr>
            <p:spPr bwMode="auto">
              <a:xfrm>
                <a:off x="4615" y="1888"/>
                <a:ext cx="62" cy="76"/>
              </a:xfrm>
              <a:custGeom>
                <a:avLst/>
                <a:gdLst>
                  <a:gd name="T0" fmla="*/ 7 w 26"/>
                  <a:gd name="T1" fmla="*/ 0 h 32"/>
                  <a:gd name="T2" fmla="*/ 0 w 26"/>
                  <a:gd name="T3" fmla="*/ 15 h 32"/>
                  <a:gd name="T4" fmla="*/ 1 w 26"/>
                  <a:gd name="T5" fmla="*/ 18 h 32"/>
                  <a:gd name="T6" fmla="*/ 16 w 26"/>
                  <a:gd name="T7" fmla="*/ 32 h 32"/>
                  <a:gd name="T8" fmla="*/ 26 w 26"/>
                  <a:gd name="T9" fmla="*/ 8 h 32"/>
                  <a:gd name="T10" fmla="*/ 7 w 26"/>
                  <a:gd name="T11" fmla="*/ 0 h 32"/>
                </a:gdLst>
                <a:ahLst/>
                <a:cxnLst>
                  <a:cxn ang="0">
                    <a:pos x="T0" y="T1"/>
                  </a:cxn>
                  <a:cxn ang="0">
                    <a:pos x="T2" y="T3"/>
                  </a:cxn>
                  <a:cxn ang="0">
                    <a:pos x="T4" y="T5"/>
                  </a:cxn>
                  <a:cxn ang="0">
                    <a:pos x="T6" y="T7"/>
                  </a:cxn>
                  <a:cxn ang="0">
                    <a:pos x="T8" y="T9"/>
                  </a:cxn>
                  <a:cxn ang="0">
                    <a:pos x="T10" y="T11"/>
                  </a:cxn>
                </a:cxnLst>
                <a:rect l="0" t="0" r="r" b="b"/>
                <a:pathLst>
                  <a:path w="26" h="32">
                    <a:moveTo>
                      <a:pt x="7" y="0"/>
                    </a:moveTo>
                    <a:cubicBezTo>
                      <a:pt x="0" y="15"/>
                      <a:pt x="0" y="15"/>
                      <a:pt x="0" y="15"/>
                    </a:cubicBezTo>
                    <a:cubicBezTo>
                      <a:pt x="0" y="16"/>
                      <a:pt x="0" y="17"/>
                      <a:pt x="1" y="18"/>
                    </a:cubicBezTo>
                    <a:cubicBezTo>
                      <a:pt x="16" y="32"/>
                      <a:pt x="16" y="32"/>
                      <a:pt x="16" y="32"/>
                    </a:cubicBezTo>
                    <a:cubicBezTo>
                      <a:pt x="26" y="8"/>
                      <a:pt x="26" y="8"/>
                      <a:pt x="26" y="8"/>
                    </a:cubicBezTo>
                    <a:cubicBezTo>
                      <a:pt x="7" y="0"/>
                      <a:pt x="7" y="0"/>
                      <a:pt x="7" y="0"/>
                    </a:cubicBezTo>
                    <a:close/>
                  </a:path>
                </a:pathLst>
              </a:custGeom>
              <a:solidFill>
                <a:srgbClr val="B4E1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43"/>
              <p:cNvSpPr>
                <a:spLocks/>
              </p:cNvSpPr>
              <p:nvPr/>
            </p:nvSpPr>
            <p:spPr bwMode="auto">
              <a:xfrm>
                <a:off x="4641" y="1900"/>
                <a:ext cx="36" cy="64"/>
              </a:xfrm>
              <a:custGeom>
                <a:avLst/>
                <a:gdLst>
                  <a:gd name="T0" fmla="*/ 24 w 36"/>
                  <a:gd name="T1" fmla="*/ 0 h 64"/>
                  <a:gd name="T2" fmla="*/ 0 w 36"/>
                  <a:gd name="T3" fmla="*/ 54 h 64"/>
                  <a:gd name="T4" fmla="*/ 12 w 36"/>
                  <a:gd name="T5" fmla="*/ 64 h 64"/>
                  <a:gd name="T6" fmla="*/ 36 w 36"/>
                  <a:gd name="T7" fmla="*/ 7 h 64"/>
                  <a:gd name="T8" fmla="*/ 24 w 36"/>
                  <a:gd name="T9" fmla="*/ 0 h 64"/>
                </a:gdLst>
                <a:ahLst/>
                <a:cxnLst>
                  <a:cxn ang="0">
                    <a:pos x="T0" y="T1"/>
                  </a:cxn>
                  <a:cxn ang="0">
                    <a:pos x="T2" y="T3"/>
                  </a:cxn>
                  <a:cxn ang="0">
                    <a:pos x="T4" y="T5"/>
                  </a:cxn>
                  <a:cxn ang="0">
                    <a:pos x="T6" y="T7"/>
                  </a:cxn>
                  <a:cxn ang="0">
                    <a:pos x="T8" y="T9"/>
                  </a:cxn>
                </a:cxnLst>
                <a:rect l="0" t="0" r="r" b="b"/>
                <a:pathLst>
                  <a:path w="36" h="64">
                    <a:moveTo>
                      <a:pt x="24" y="0"/>
                    </a:moveTo>
                    <a:lnTo>
                      <a:pt x="0" y="54"/>
                    </a:lnTo>
                    <a:lnTo>
                      <a:pt x="12" y="64"/>
                    </a:lnTo>
                    <a:lnTo>
                      <a:pt x="36" y="7"/>
                    </a:lnTo>
                    <a:lnTo>
                      <a:pt x="24" y="0"/>
                    </a:lnTo>
                    <a:close/>
                  </a:path>
                </a:pathLst>
              </a:custGeom>
              <a:solidFill>
                <a:srgbClr val="A0D2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44"/>
              <p:cNvSpPr>
                <a:spLocks/>
              </p:cNvSpPr>
              <p:nvPr/>
            </p:nvSpPr>
            <p:spPr bwMode="auto">
              <a:xfrm>
                <a:off x="4757" y="1738"/>
                <a:ext cx="73" cy="79"/>
              </a:xfrm>
              <a:custGeom>
                <a:avLst/>
                <a:gdLst>
                  <a:gd name="T0" fmla="*/ 16 w 31"/>
                  <a:gd name="T1" fmla="*/ 32 h 33"/>
                  <a:gd name="T2" fmla="*/ 4 w 31"/>
                  <a:gd name="T3" fmla="*/ 27 h 33"/>
                  <a:gd name="T4" fmla="*/ 1 w 31"/>
                  <a:gd name="T5" fmla="*/ 19 h 33"/>
                  <a:gd name="T6" fmla="*/ 8 w 31"/>
                  <a:gd name="T7" fmla="*/ 2 h 33"/>
                  <a:gd name="T8" fmla="*/ 12 w 31"/>
                  <a:gd name="T9" fmla="*/ 0 h 33"/>
                  <a:gd name="T10" fmla="*/ 29 w 31"/>
                  <a:gd name="T11" fmla="*/ 7 h 33"/>
                  <a:gd name="T12" fmla="*/ 31 w 31"/>
                  <a:gd name="T13" fmla="*/ 11 h 33"/>
                  <a:gd name="T14" fmla="*/ 24 w 31"/>
                  <a:gd name="T15" fmla="*/ 28 h 33"/>
                  <a:gd name="T16" fmla="*/ 16 w 31"/>
                  <a:gd name="T17"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3">
                    <a:moveTo>
                      <a:pt x="16" y="32"/>
                    </a:moveTo>
                    <a:cubicBezTo>
                      <a:pt x="4" y="27"/>
                      <a:pt x="4" y="27"/>
                      <a:pt x="4" y="27"/>
                    </a:cubicBezTo>
                    <a:cubicBezTo>
                      <a:pt x="1" y="26"/>
                      <a:pt x="0" y="22"/>
                      <a:pt x="1" y="19"/>
                    </a:cubicBezTo>
                    <a:cubicBezTo>
                      <a:pt x="8" y="2"/>
                      <a:pt x="8" y="2"/>
                      <a:pt x="8" y="2"/>
                    </a:cubicBezTo>
                    <a:cubicBezTo>
                      <a:pt x="9" y="0"/>
                      <a:pt x="11" y="0"/>
                      <a:pt x="12" y="0"/>
                    </a:cubicBezTo>
                    <a:cubicBezTo>
                      <a:pt x="29" y="7"/>
                      <a:pt x="29" y="7"/>
                      <a:pt x="29" y="7"/>
                    </a:cubicBezTo>
                    <a:cubicBezTo>
                      <a:pt x="31" y="8"/>
                      <a:pt x="31" y="10"/>
                      <a:pt x="31" y="11"/>
                    </a:cubicBezTo>
                    <a:cubicBezTo>
                      <a:pt x="24" y="28"/>
                      <a:pt x="24" y="28"/>
                      <a:pt x="24" y="28"/>
                    </a:cubicBezTo>
                    <a:cubicBezTo>
                      <a:pt x="22" y="31"/>
                      <a:pt x="19" y="33"/>
                      <a:pt x="16" y="32"/>
                    </a:cubicBezTo>
                    <a:close/>
                  </a:path>
                </a:pathLst>
              </a:custGeom>
              <a:solidFill>
                <a:srgbClr val="A0D2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45"/>
              <p:cNvSpPr>
                <a:spLocks/>
              </p:cNvSpPr>
              <p:nvPr/>
            </p:nvSpPr>
            <p:spPr bwMode="auto">
              <a:xfrm>
                <a:off x="4757" y="1750"/>
                <a:ext cx="71" cy="67"/>
              </a:xfrm>
              <a:custGeom>
                <a:avLst/>
                <a:gdLst>
                  <a:gd name="T0" fmla="*/ 30 w 30"/>
                  <a:gd name="T1" fmla="*/ 9 h 28"/>
                  <a:gd name="T2" fmla="*/ 22 w 30"/>
                  <a:gd name="T3" fmla="*/ 12 h 28"/>
                  <a:gd name="T4" fmla="*/ 10 w 30"/>
                  <a:gd name="T5" fmla="*/ 8 h 28"/>
                  <a:gd name="T6" fmla="*/ 7 w 30"/>
                  <a:gd name="T7" fmla="*/ 0 h 28"/>
                  <a:gd name="T8" fmla="*/ 1 w 30"/>
                  <a:gd name="T9" fmla="*/ 14 h 28"/>
                  <a:gd name="T10" fmla="*/ 4 w 30"/>
                  <a:gd name="T11" fmla="*/ 22 h 28"/>
                  <a:gd name="T12" fmla="*/ 16 w 30"/>
                  <a:gd name="T13" fmla="*/ 27 h 28"/>
                  <a:gd name="T14" fmla="*/ 24 w 30"/>
                  <a:gd name="T15" fmla="*/ 23 h 28"/>
                  <a:gd name="T16" fmla="*/ 30 w 30"/>
                  <a:gd name="T17"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8">
                    <a:moveTo>
                      <a:pt x="30" y="9"/>
                    </a:moveTo>
                    <a:cubicBezTo>
                      <a:pt x="28" y="12"/>
                      <a:pt x="25" y="14"/>
                      <a:pt x="22" y="12"/>
                    </a:cubicBezTo>
                    <a:cubicBezTo>
                      <a:pt x="10" y="8"/>
                      <a:pt x="10" y="8"/>
                      <a:pt x="10" y="8"/>
                    </a:cubicBezTo>
                    <a:cubicBezTo>
                      <a:pt x="7" y="6"/>
                      <a:pt x="6" y="3"/>
                      <a:pt x="7" y="0"/>
                    </a:cubicBezTo>
                    <a:cubicBezTo>
                      <a:pt x="1" y="14"/>
                      <a:pt x="1" y="14"/>
                      <a:pt x="1" y="14"/>
                    </a:cubicBezTo>
                    <a:cubicBezTo>
                      <a:pt x="0" y="17"/>
                      <a:pt x="1" y="21"/>
                      <a:pt x="4" y="22"/>
                    </a:cubicBezTo>
                    <a:cubicBezTo>
                      <a:pt x="16" y="27"/>
                      <a:pt x="16" y="27"/>
                      <a:pt x="16" y="27"/>
                    </a:cubicBezTo>
                    <a:cubicBezTo>
                      <a:pt x="19" y="28"/>
                      <a:pt x="22" y="26"/>
                      <a:pt x="24" y="23"/>
                    </a:cubicBezTo>
                    <a:cubicBezTo>
                      <a:pt x="30" y="9"/>
                      <a:pt x="30" y="9"/>
                      <a:pt x="30" y="9"/>
                    </a:cubicBezTo>
                    <a:close/>
                  </a:path>
                </a:pathLst>
              </a:custGeom>
              <a:solidFill>
                <a:srgbClr val="91C5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46"/>
              <p:cNvSpPr>
                <a:spLocks/>
              </p:cNvSpPr>
              <p:nvPr/>
            </p:nvSpPr>
            <p:spPr bwMode="auto">
              <a:xfrm>
                <a:off x="4622" y="1653"/>
                <a:ext cx="133" cy="280"/>
              </a:xfrm>
              <a:custGeom>
                <a:avLst/>
                <a:gdLst>
                  <a:gd name="T0" fmla="*/ 40 w 56"/>
                  <a:gd name="T1" fmla="*/ 8 h 118"/>
                  <a:gd name="T2" fmla="*/ 0 w 56"/>
                  <a:gd name="T3" fmla="*/ 98 h 118"/>
                  <a:gd name="T4" fmla="*/ 1 w 56"/>
                  <a:gd name="T5" fmla="*/ 102 h 118"/>
                  <a:gd name="T6" fmla="*/ 19 w 56"/>
                  <a:gd name="T7" fmla="*/ 118 h 118"/>
                  <a:gd name="T8" fmla="*/ 19 w 56"/>
                  <a:gd name="T9" fmla="*/ 118 h 118"/>
                  <a:gd name="T10" fmla="*/ 55 w 56"/>
                  <a:gd name="T11" fmla="*/ 31 h 118"/>
                  <a:gd name="T12" fmla="*/ 55 w 56"/>
                  <a:gd name="T13" fmla="*/ 19 h 118"/>
                  <a:gd name="T14" fmla="*/ 47 w 56"/>
                  <a:gd name="T15" fmla="*/ 0 h 118"/>
                  <a:gd name="T16" fmla="*/ 40 w 56"/>
                  <a:gd name="T17" fmla="*/ 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118">
                    <a:moveTo>
                      <a:pt x="40" y="8"/>
                    </a:moveTo>
                    <a:cubicBezTo>
                      <a:pt x="0" y="98"/>
                      <a:pt x="0" y="98"/>
                      <a:pt x="0" y="98"/>
                    </a:cubicBezTo>
                    <a:cubicBezTo>
                      <a:pt x="0" y="99"/>
                      <a:pt x="0" y="101"/>
                      <a:pt x="1" y="102"/>
                    </a:cubicBezTo>
                    <a:cubicBezTo>
                      <a:pt x="19" y="118"/>
                      <a:pt x="19" y="118"/>
                      <a:pt x="19" y="118"/>
                    </a:cubicBezTo>
                    <a:cubicBezTo>
                      <a:pt x="19" y="118"/>
                      <a:pt x="19" y="118"/>
                      <a:pt x="19" y="118"/>
                    </a:cubicBezTo>
                    <a:cubicBezTo>
                      <a:pt x="55" y="31"/>
                      <a:pt x="55" y="31"/>
                      <a:pt x="55" y="31"/>
                    </a:cubicBezTo>
                    <a:cubicBezTo>
                      <a:pt x="56" y="27"/>
                      <a:pt x="56" y="23"/>
                      <a:pt x="55" y="19"/>
                    </a:cubicBezTo>
                    <a:cubicBezTo>
                      <a:pt x="47" y="0"/>
                      <a:pt x="47" y="0"/>
                      <a:pt x="47" y="0"/>
                    </a:cubicBezTo>
                    <a:cubicBezTo>
                      <a:pt x="44" y="2"/>
                      <a:pt x="42" y="5"/>
                      <a:pt x="40" y="8"/>
                    </a:cubicBezTo>
                    <a:close/>
                  </a:path>
                </a:pathLst>
              </a:custGeom>
              <a:solidFill>
                <a:srgbClr val="A0D2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47"/>
              <p:cNvSpPr>
                <a:spLocks/>
              </p:cNvSpPr>
              <p:nvPr/>
            </p:nvSpPr>
            <p:spPr bwMode="auto">
              <a:xfrm>
                <a:off x="4655" y="1734"/>
                <a:ext cx="90" cy="199"/>
              </a:xfrm>
              <a:custGeom>
                <a:avLst/>
                <a:gdLst>
                  <a:gd name="T0" fmla="*/ 36 w 38"/>
                  <a:gd name="T1" fmla="*/ 1 h 84"/>
                  <a:gd name="T2" fmla="*/ 32 w 38"/>
                  <a:gd name="T3" fmla="*/ 2 h 84"/>
                  <a:gd name="T4" fmla="*/ 0 w 38"/>
                  <a:gd name="T5" fmla="*/ 80 h 84"/>
                  <a:gd name="T6" fmla="*/ 5 w 38"/>
                  <a:gd name="T7" fmla="*/ 84 h 84"/>
                  <a:gd name="T8" fmla="*/ 5 w 38"/>
                  <a:gd name="T9" fmla="*/ 84 h 84"/>
                  <a:gd name="T10" fmla="*/ 37 w 38"/>
                  <a:gd name="T11" fmla="*/ 5 h 84"/>
                  <a:gd name="T12" fmla="*/ 36 w 38"/>
                  <a:gd name="T13" fmla="*/ 1 h 84"/>
                </a:gdLst>
                <a:ahLst/>
                <a:cxnLst>
                  <a:cxn ang="0">
                    <a:pos x="T0" y="T1"/>
                  </a:cxn>
                  <a:cxn ang="0">
                    <a:pos x="T2" y="T3"/>
                  </a:cxn>
                  <a:cxn ang="0">
                    <a:pos x="T4" y="T5"/>
                  </a:cxn>
                  <a:cxn ang="0">
                    <a:pos x="T6" y="T7"/>
                  </a:cxn>
                  <a:cxn ang="0">
                    <a:pos x="T8" y="T9"/>
                  </a:cxn>
                  <a:cxn ang="0">
                    <a:pos x="T10" y="T11"/>
                  </a:cxn>
                  <a:cxn ang="0">
                    <a:pos x="T12" y="T13"/>
                  </a:cxn>
                </a:cxnLst>
                <a:rect l="0" t="0" r="r" b="b"/>
                <a:pathLst>
                  <a:path w="38" h="84">
                    <a:moveTo>
                      <a:pt x="36" y="1"/>
                    </a:moveTo>
                    <a:cubicBezTo>
                      <a:pt x="34" y="0"/>
                      <a:pt x="32" y="1"/>
                      <a:pt x="32" y="2"/>
                    </a:cubicBezTo>
                    <a:cubicBezTo>
                      <a:pt x="0" y="80"/>
                      <a:pt x="0" y="80"/>
                      <a:pt x="0" y="80"/>
                    </a:cubicBezTo>
                    <a:cubicBezTo>
                      <a:pt x="5" y="84"/>
                      <a:pt x="5" y="84"/>
                      <a:pt x="5" y="84"/>
                    </a:cubicBezTo>
                    <a:cubicBezTo>
                      <a:pt x="5" y="84"/>
                      <a:pt x="5" y="84"/>
                      <a:pt x="5" y="84"/>
                    </a:cubicBezTo>
                    <a:cubicBezTo>
                      <a:pt x="37" y="5"/>
                      <a:pt x="37" y="5"/>
                      <a:pt x="37" y="5"/>
                    </a:cubicBezTo>
                    <a:cubicBezTo>
                      <a:pt x="38" y="3"/>
                      <a:pt x="37" y="1"/>
                      <a:pt x="36" y="1"/>
                    </a:cubicBezTo>
                    <a:close/>
                  </a:path>
                </a:pathLst>
              </a:custGeom>
              <a:solidFill>
                <a:srgbClr val="91C5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48"/>
              <p:cNvSpPr>
                <a:spLocks/>
              </p:cNvSpPr>
              <p:nvPr/>
            </p:nvSpPr>
            <p:spPr bwMode="auto">
              <a:xfrm>
                <a:off x="4880" y="2002"/>
                <a:ext cx="69" cy="59"/>
              </a:xfrm>
              <a:custGeom>
                <a:avLst/>
                <a:gdLst>
                  <a:gd name="T0" fmla="*/ 29 w 29"/>
                  <a:gd name="T1" fmla="*/ 8 h 25"/>
                  <a:gd name="T2" fmla="*/ 24 w 29"/>
                  <a:gd name="T3" fmla="*/ 23 h 25"/>
                  <a:gd name="T4" fmla="*/ 21 w 29"/>
                  <a:gd name="T5" fmla="*/ 25 h 25"/>
                  <a:gd name="T6" fmla="*/ 0 w 29"/>
                  <a:gd name="T7" fmla="*/ 24 h 25"/>
                  <a:gd name="T8" fmla="*/ 11 w 29"/>
                  <a:gd name="T9" fmla="*/ 0 h 25"/>
                  <a:gd name="T10" fmla="*/ 29 w 29"/>
                  <a:gd name="T11" fmla="*/ 8 h 25"/>
                </a:gdLst>
                <a:ahLst/>
                <a:cxnLst>
                  <a:cxn ang="0">
                    <a:pos x="T0" y="T1"/>
                  </a:cxn>
                  <a:cxn ang="0">
                    <a:pos x="T2" y="T3"/>
                  </a:cxn>
                  <a:cxn ang="0">
                    <a:pos x="T4" y="T5"/>
                  </a:cxn>
                  <a:cxn ang="0">
                    <a:pos x="T6" y="T7"/>
                  </a:cxn>
                  <a:cxn ang="0">
                    <a:pos x="T8" y="T9"/>
                  </a:cxn>
                  <a:cxn ang="0">
                    <a:pos x="T10" y="T11"/>
                  </a:cxn>
                </a:cxnLst>
                <a:rect l="0" t="0" r="r" b="b"/>
                <a:pathLst>
                  <a:path w="29" h="25">
                    <a:moveTo>
                      <a:pt x="29" y="8"/>
                    </a:moveTo>
                    <a:cubicBezTo>
                      <a:pt x="24" y="23"/>
                      <a:pt x="24" y="23"/>
                      <a:pt x="24" y="23"/>
                    </a:cubicBezTo>
                    <a:cubicBezTo>
                      <a:pt x="24" y="24"/>
                      <a:pt x="22" y="25"/>
                      <a:pt x="21" y="25"/>
                    </a:cubicBezTo>
                    <a:cubicBezTo>
                      <a:pt x="0" y="24"/>
                      <a:pt x="0" y="24"/>
                      <a:pt x="0" y="24"/>
                    </a:cubicBezTo>
                    <a:cubicBezTo>
                      <a:pt x="11" y="0"/>
                      <a:pt x="11" y="0"/>
                      <a:pt x="11" y="0"/>
                    </a:cubicBezTo>
                    <a:cubicBezTo>
                      <a:pt x="29" y="8"/>
                      <a:pt x="29" y="8"/>
                      <a:pt x="29" y="8"/>
                    </a:cubicBezTo>
                    <a:close/>
                  </a:path>
                </a:pathLst>
              </a:custGeom>
              <a:solidFill>
                <a:srgbClr val="B4E1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49"/>
              <p:cNvSpPr>
                <a:spLocks/>
              </p:cNvSpPr>
              <p:nvPr/>
            </p:nvSpPr>
            <p:spPr bwMode="auto">
              <a:xfrm>
                <a:off x="4880" y="2002"/>
                <a:ext cx="38" cy="56"/>
              </a:xfrm>
              <a:custGeom>
                <a:avLst/>
                <a:gdLst>
                  <a:gd name="T0" fmla="*/ 38 w 38"/>
                  <a:gd name="T1" fmla="*/ 4 h 56"/>
                  <a:gd name="T2" fmla="*/ 17 w 38"/>
                  <a:gd name="T3" fmla="*/ 56 h 56"/>
                  <a:gd name="T4" fmla="*/ 0 w 38"/>
                  <a:gd name="T5" fmla="*/ 56 h 56"/>
                  <a:gd name="T6" fmla="*/ 26 w 38"/>
                  <a:gd name="T7" fmla="*/ 0 h 56"/>
                  <a:gd name="T8" fmla="*/ 38 w 38"/>
                  <a:gd name="T9" fmla="*/ 4 h 56"/>
                </a:gdLst>
                <a:ahLst/>
                <a:cxnLst>
                  <a:cxn ang="0">
                    <a:pos x="T0" y="T1"/>
                  </a:cxn>
                  <a:cxn ang="0">
                    <a:pos x="T2" y="T3"/>
                  </a:cxn>
                  <a:cxn ang="0">
                    <a:pos x="T4" y="T5"/>
                  </a:cxn>
                  <a:cxn ang="0">
                    <a:pos x="T6" y="T7"/>
                  </a:cxn>
                  <a:cxn ang="0">
                    <a:pos x="T8" y="T9"/>
                  </a:cxn>
                </a:cxnLst>
                <a:rect l="0" t="0" r="r" b="b"/>
                <a:pathLst>
                  <a:path w="38" h="56">
                    <a:moveTo>
                      <a:pt x="38" y="4"/>
                    </a:moveTo>
                    <a:lnTo>
                      <a:pt x="17" y="56"/>
                    </a:lnTo>
                    <a:lnTo>
                      <a:pt x="0" y="56"/>
                    </a:lnTo>
                    <a:lnTo>
                      <a:pt x="26" y="0"/>
                    </a:lnTo>
                    <a:lnTo>
                      <a:pt x="38" y="4"/>
                    </a:lnTo>
                    <a:close/>
                  </a:path>
                </a:pathLst>
              </a:custGeom>
              <a:solidFill>
                <a:srgbClr val="A0D2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50"/>
              <p:cNvSpPr>
                <a:spLocks/>
              </p:cNvSpPr>
              <p:nvPr/>
            </p:nvSpPr>
            <p:spPr bwMode="auto">
              <a:xfrm>
                <a:off x="4894" y="1781"/>
                <a:ext cx="152" cy="249"/>
              </a:xfrm>
              <a:custGeom>
                <a:avLst/>
                <a:gdLst>
                  <a:gd name="T0" fmla="*/ 62 w 64"/>
                  <a:gd name="T1" fmla="*/ 11 h 105"/>
                  <a:gd name="T2" fmla="*/ 27 w 64"/>
                  <a:gd name="T3" fmla="*/ 103 h 105"/>
                  <a:gd name="T4" fmla="*/ 24 w 64"/>
                  <a:gd name="T5" fmla="*/ 105 h 105"/>
                  <a:gd name="T6" fmla="*/ 0 w 64"/>
                  <a:gd name="T7" fmla="*/ 104 h 105"/>
                  <a:gd name="T8" fmla="*/ 0 w 64"/>
                  <a:gd name="T9" fmla="*/ 104 h 105"/>
                  <a:gd name="T10" fmla="*/ 36 w 64"/>
                  <a:gd name="T11" fmla="*/ 16 h 105"/>
                  <a:gd name="T12" fmla="*/ 44 w 64"/>
                  <a:gd name="T13" fmla="*/ 8 h 105"/>
                  <a:gd name="T14" fmla="*/ 63 w 64"/>
                  <a:gd name="T15" fmla="*/ 0 h 105"/>
                  <a:gd name="T16" fmla="*/ 62 w 64"/>
                  <a:gd name="T17" fmla="*/ 1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05">
                    <a:moveTo>
                      <a:pt x="62" y="11"/>
                    </a:moveTo>
                    <a:cubicBezTo>
                      <a:pt x="27" y="103"/>
                      <a:pt x="27" y="103"/>
                      <a:pt x="27" y="103"/>
                    </a:cubicBezTo>
                    <a:cubicBezTo>
                      <a:pt x="26" y="104"/>
                      <a:pt x="25" y="105"/>
                      <a:pt x="24" y="105"/>
                    </a:cubicBezTo>
                    <a:cubicBezTo>
                      <a:pt x="0" y="104"/>
                      <a:pt x="0" y="104"/>
                      <a:pt x="0" y="104"/>
                    </a:cubicBezTo>
                    <a:cubicBezTo>
                      <a:pt x="0" y="104"/>
                      <a:pt x="0" y="104"/>
                      <a:pt x="0" y="104"/>
                    </a:cubicBezTo>
                    <a:cubicBezTo>
                      <a:pt x="36" y="16"/>
                      <a:pt x="36" y="16"/>
                      <a:pt x="36" y="16"/>
                    </a:cubicBezTo>
                    <a:cubicBezTo>
                      <a:pt x="38" y="13"/>
                      <a:pt x="41" y="10"/>
                      <a:pt x="44" y="8"/>
                    </a:cubicBezTo>
                    <a:cubicBezTo>
                      <a:pt x="63" y="0"/>
                      <a:pt x="63" y="0"/>
                      <a:pt x="63" y="0"/>
                    </a:cubicBezTo>
                    <a:cubicBezTo>
                      <a:pt x="64" y="4"/>
                      <a:pt x="63" y="7"/>
                      <a:pt x="62" y="11"/>
                    </a:cubicBezTo>
                    <a:close/>
                  </a:path>
                </a:pathLst>
              </a:custGeom>
              <a:solidFill>
                <a:srgbClr val="A0D2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51"/>
              <p:cNvSpPr>
                <a:spLocks/>
              </p:cNvSpPr>
              <p:nvPr/>
            </p:nvSpPr>
            <p:spPr bwMode="auto">
              <a:xfrm>
                <a:off x="4894" y="1833"/>
                <a:ext cx="93" cy="195"/>
              </a:xfrm>
              <a:custGeom>
                <a:avLst/>
                <a:gdLst>
                  <a:gd name="T0" fmla="*/ 37 w 39"/>
                  <a:gd name="T1" fmla="*/ 1 h 82"/>
                  <a:gd name="T2" fmla="*/ 38 w 39"/>
                  <a:gd name="T3" fmla="*/ 5 h 82"/>
                  <a:gd name="T4" fmla="*/ 6 w 39"/>
                  <a:gd name="T5" fmla="*/ 82 h 82"/>
                  <a:gd name="T6" fmla="*/ 0 w 39"/>
                  <a:gd name="T7" fmla="*/ 82 h 82"/>
                  <a:gd name="T8" fmla="*/ 0 w 39"/>
                  <a:gd name="T9" fmla="*/ 82 h 82"/>
                  <a:gd name="T10" fmla="*/ 33 w 39"/>
                  <a:gd name="T11" fmla="*/ 3 h 82"/>
                  <a:gd name="T12" fmla="*/ 37 w 39"/>
                  <a:gd name="T13" fmla="*/ 1 h 82"/>
                </a:gdLst>
                <a:ahLst/>
                <a:cxnLst>
                  <a:cxn ang="0">
                    <a:pos x="T0" y="T1"/>
                  </a:cxn>
                  <a:cxn ang="0">
                    <a:pos x="T2" y="T3"/>
                  </a:cxn>
                  <a:cxn ang="0">
                    <a:pos x="T4" y="T5"/>
                  </a:cxn>
                  <a:cxn ang="0">
                    <a:pos x="T6" y="T7"/>
                  </a:cxn>
                  <a:cxn ang="0">
                    <a:pos x="T8" y="T9"/>
                  </a:cxn>
                  <a:cxn ang="0">
                    <a:pos x="T10" y="T11"/>
                  </a:cxn>
                  <a:cxn ang="0">
                    <a:pos x="T12" y="T13"/>
                  </a:cxn>
                </a:cxnLst>
                <a:rect l="0" t="0" r="r" b="b"/>
                <a:pathLst>
                  <a:path w="39" h="82">
                    <a:moveTo>
                      <a:pt x="37" y="1"/>
                    </a:moveTo>
                    <a:cubicBezTo>
                      <a:pt x="38" y="2"/>
                      <a:pt x="39" y="4"/>
                      <a:pt x="38" y="5"/>
                    </a:cubicBezTo>
                    <a:cubicBezTo>
                      <a:pt x="6" y="82"/>
                      <a:pt x="6" y="82"/>
                      <a:pt x="6" y="82"/>
                    </a:cubicBezTo>
                    <a:cubicBezTo>
                      <a:pt x="0" y="82"/>
                      <a:pt x="0" y="82"/>
                      <a:pt x="0" y="82"/>
                    </a:cubicBezTo>
                    <a:cubicBezTo>
                      <a:pt x="0" y="82"/>
                      <a:pt x="0" y="82"/>
                      <a:pt x="0" y="82"/>
                    </a:cubicBezTo>
                    <a:cubicBezTo>
                      <a:pt x="33" y="3"/>
                      <a:pt x="33" y="3"/>
                      <a:pt x="33" y="3"/>
                    </a:cubicBezTo>
                    <a:cubicBezTo>
                      <a:pt x="33" y="1"/>
                      <a:pt x="35" y="0"/>
                      <a:pt x="37" y="1"/>
                    </a:cubicBezTo>
                    <a:close/>
                  </a:path>
                </a:pathLst>
              </a:custGeom>
              <a:solidFill>
                <a:srgbClr val="91C5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52"/>
              <p:cNvSpPr>
                <a:spLocks/>
              </p:cNvSpPr>
              <p:nvPr/>
            </p:nvSpPr>
            <p:spPr bwMode="auto">
              <a:xfrm>
                <a:off x="4759" y="1637"/>
                <a:ext cx="213" cy="417"/>
              </a:xfrm>
              <a:custGeom>
                <a:avLst/>
                <a:gdLst>
                  <a:gd name="T0" fmla="*/ 88 w 90"/>
                  <a:gd name="T1" fmla="*/ 18 h 176"/>
                  <a:gd name="T2" fmla="*/ 57 w 90"/>
                  <a:gd name="T3" fmla="*/ 29 h 176"/>
                  <a:gd name="T4" fmla="*/ 42 w 90"/>
                  <a:gd name="T5" fmla="*/ 0 h 176"/>
                  <a:gd name="T6" fmla="*/ 33 w 90"/>
                  <a:gd name="T7" fmla="*/ 6 h 176"/>
                  <a:gd name="T8" fmla="*/ 37 w 90"/>
                  <a:gd name="T9" fmla="*/ 31 h 176"/>
                  <a:gd name="T10" fmla="*/ 41 w 90"/>
                  <a:gd name="T11" fmla="*/ 33 h 176"/>
                  <a:gd name="T12" fmla="*/ 50 w 90"/>
                  <a:gd name="T13" fmla="*/ 31 h 176"/>
                  <a:gd name="T14" fmla="*/ 52 w 90"/>
                  <a:gd name="T15" fmla="*/ 33 h 176"/>
                  <a:gd name="T16" fmla="*/ 16 w 90"/>
                  <a:gd name="T17" fmla="*/ 120 h 176"/>
                  <a:gd name="T18" fmla="*/ 9 w 90"/>
                  <a:gd name="T19" fmla="*/ 140 h 176"/>
                  <a:gd name="T20" fmla="*/ 0 w 90"/>
                  <a:gd name="T21" fmla="*/ 173 h 176"/>
                  <a:gd name="T22" fmla="*/ 2 w 90"/>
                  <a:gd name="T23" fmla="*/ 176 h 176"/>
                  <a:gd name="T24" fmla="*/ 6 w 90"/>
                  <a:gd name="T25" fmla="*/ 176 h 176"/>
                  <a:gd name="T26" fmla="*/ 15 w 90"/>
                  <a:gd name="T27" fmla="*/ 142 h 176"/>
                  <a:gd name="T28" fmla="*/ 21 w 90"/>
                  <a:gd name="T29" fmla="*/ 123 h 176"/>
                  <a:gd name="T30" fmla="*/ 57 w 90"/>
                  <a:gd name="T31" fmla="*/ 35 h 176"/>
                  <a:gd name="T32" fmla="*/ 60 w 90"/>
                  <a:gd name="T33" fmla="*/ 35 h 176"/>
                  <a:gd name="T34" fmla="*/ 65 w 90"/>
                  <a:gd name="T35" fmla="*/ 43 h 176"/>
                  <a:gd name="T36" fmla="*/ 69 w 90"/>
                  <a:gd name="T37" fmla="*/ 44 h 176"/>
                  <a:gd name="T38" fmla="*/ 90 w 90"/>
                  <a:gd name="T39" fmla="*/ 29 h 176"/>
                  <a:gd name="T40" fmla="*/ 88 w 90"/>
                  <a:gd name="T41" fmla="*/ 1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76">
                    <a:moveTo>
                      <a:pt x="88" y="18"/>
                    </a:moveTo>
                    <a:cubicBezTo>
                      <a:pt x="57" y="29"/>
                      <a:pt x="57" y="29"/>
                      <a:pt x="57" y="29"/>
                    </a:cubicBezTo>
                    <a:cubicBezTo>
                      <a:pt x="42" y="0"/>
                      <a:pt x="42" y="0"/>
                      <a:pt x="42" y="0"/>
                    </a:cubicBezTo>
                    <a:cubicBezTo>
                      <a:pt x="33" y="6"/>
                      <a:pt x="33" y="6"/>
                      <a:pt x="33" y="6"/>
                    </a:cubicBezTo>
                    <a:cubicBezTo>
                      <a:pt x="37" y="31"/>
                      <a:pt x="37" y="31"/>
                      <a:pt x="37" y="31"/>
                    </a:cubicBezTo>
                    <a:cubicBezTo>
                      <a:pt x="38" y="33"/>
                      <a:pt x="40" y="34"/>
                      <a:pt x="41" y="33"/>
                    </a:cubicBezTo>
                    <a:cubicBezTo>
                      <a:pt x="50" y="31"/>
                      <a:pt x="50" y="31"/>
                      <a:pt x="50" y="31"/>
                    </a:cubicBezTo>
                    <a:cubicBezTo>
                      <a:pt x="51" y="31"/>
                      <a:pt x="52" y="32"/>
                      <a:pt x="52" y="33"/>
                    </a:cubicBezTo>
                    <a:cubicBezTo>
                      <a:pt x="16" y="120"/>
                      <a:pt x="16" y="120"/>
                      <a:pt x="16" y="120"/>
                    </a:cubicBezTo>
                    <a:cubicBezTo>
                      <a:pt x="13" y="127"/>
                      <a:pt x="11" y="133"/>
                      <a:pt x="9" y="140"/>
                    </a:cubicBezTo>
                    <a:cubicBezTo>
                      <a:pt x="0" y="173"/>
                      <a:pt x="0" y="173"/>
                      <a:pt x="0" y="173"/>
                    </a:cubicBezTo>
                    <a:cubicBezTo>
                      <a:pt x="0" y="174"/>
                      <a:pt x="1" y="176"/>
                      <a:pt x="2" y="176"/>
                    </a:cubicBezTo>
                    <a:cubicBezTo>
                      <a:pt x="6" y="176"/>
                      <a:pt x="6" y="176"/>
                      <a:pt x="6" y="176"/>
                    </a:cubicBezTo>
                    <a:cubicBezTo>
                      <a:pt x="15" y="142"/>
                      <a:pt x="15" y="142"/>
                      <a:pt x="15" y="142"/>
                    </a:cubicBezTo>
                    <a:cubicBezTo>
                      <a:pt x="17" y="135"/>
                      <a:pt x="19" y="129"/>
                      <a:pt x="21" y="123"/>
                    </a:cubicBezTo>
                    <a:cubicBezTo>
                      <a:pt x="57" y="35"/>
                      <a:pt x="57" y="35"/>
                      <a:pt x="57" y="35"/>
                    </a:cubicBezTo>
                    <a:cubicBezTo>
                      <a:pt x="58" y="34"/>
                      <a:pt x="60" y="34"/>
                      <a:pt x="60" y="35"/>
                    </a:cubicBezTo>
                    <a:cubicBezTo>
                      <a:pt x="65" y="43"/>
                      <a:pt x="65" y="43"/>
                      <a:pt x="65" y="43"/>
                    </a:cubicBezTo>
                    <a:cubicBezTo>
                      <a:pt x="66" y="45"/>
                      <a:pt x="68" y="45"/>
                      <a:pt x="69" y="44"/>
                    </a:cubicBezTo>
                    <a:cubicBezTo>
                      <a:pt x="90" y="29"/>
                      <a:pt x="90" y="29"/>
                      <a:pt x="90" y="29"/>
                    </a:cubicBezTo>
                    <a:lnTo>
                      <a:pt x="88" y="18"/>
                    </a:lnTo>
                    <a:close/>
                  </a:path>
                </a:pathLst>
              </a:custGeom>
              <a:solidFill>
                <a:srgbClr val="A0D2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53"/>
              <p:cNvSpPr>
                <a:spLocks/>
              </p:cNvSpPr>
              <p:nvPr/>
            </p:nvSpPr>
            <p:spPr bwMode="auto">
              <a:xfrm>
                <a:off x="4890" y="1667"/>
                <a:ext cx="30" cy="22"/>
              </a:xfrm>
              <a:custGeom>
                <a:avLst/>
                <a:gdLst>
                  <a:gd name="T0" fmla="*/ 8 w 13"/>
                  <a:gd name="T1" fmla="*/ 9 h 9"/>
                  <a:gd name="T2" fmla="*/ 3 w 13"/>
                  <a:gd name="T3" fmla="*/ 6 h 9"/>
                  <a:gd name="T4" fmla="*/ 1 w 13"/>
                  <a:gd name="T5" fmla="*/ 2 h 9"/>
                  <a:gd name="T6" fmla="*/ 5 w 13"/>
                  <a:gd name="T7" fmla="*/ 1 h 9"/>
                  <a:gd name="T8" fmla="*/ 11 w 13"/>
                  <a:gd name="T9" fmla="*/ 3 h 9"/>
                  <a:gd name="T10" fmla="*/ 12 w 13"/>
                  <a:gd name="T11" fmla="*/ 7 h 9"/>
                  <a:gd name="T12" fmla="*/ 8 w 1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13" h="9">
                    <a:moveTo>
                      <a:pt x="8" y="9"/>
                    </a:moveTo>
                    <a:cubicBezTo>
                      <a:pt x="3" y="6"/>
                      <a:pt x="3" y="6"/>
                      <a:pt x="3" y="6"/>
                    </a:cubicBezTo>
                    <a:cubicBezTo>
                      <a:pt x="1" y="6"/>
                      <a:pt x="0" y="4"/>
                      <a:pt x="1" y="2"/>
                    </a:cubicBezTo>
                    <a:cubicBezTo>
                      <a:pt x="1" y="1"/>
                      <a:pt x="3" y="0"/>
                      <a:pt x="5" y="1"/>
                    </a:cubicBezTo>
                    <a:cubicBezTo>
                      <a:pt x="11" y="3"/>
                      <a:pt x="11" y="3"/>
                      <a:pt x="11" y="3"/>
                    </a:cubicBezTo>
                    <a:cubicBezTo>
                      <a:pt x="12" y="4"/>
                      <a:pt x="13" y="5"/>
                      <a:pt x="12" y="7"/>
                    </a:cubicBezTo>
                    <a:cubicBezTo>
                      <a:pt x="12" y="8"/>
                      <a:pt x="10" y="9"/>
                      <a:pt x="8" y="9"/>
                    </a:cubicBezTo>
                    <a:close/>
                  </a:path>
                </a:pathLst>
              </a:custGeom>
              <a:solidFill>
                <a:srgbClr val="A0D2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54"/>
              <p:cNvSpPr>
                <a:spLocks/>
              </p:cNvSpPr>
              <p:nvPr/>
            </p:nvSpPr>
            <p:spPr bwMode="auto">
              <a:xfrm>
                <a:off x="4887" y="1769"/>
                <a:ext cx="17" cy="17"/>
              </a:xfrm>
              <a:custGeom>
                <a:avLst/>
                <a:gdLst>
                  <a:gd name="T0" fmla="*/ 5 w 7"/>
                  <a:gd name="T1" fmla="*/ 0 h 7"/>
                  <a:gd name="T2" fmla="*/ 6 w 7"/>
                  <a:gd name="T3" fmla="*/ 4 h 7"/>
                  <a:gd name="T4" fmla="*/ 2 w 7"/>
                  <a:gd name="T5" fmla="*/ 6 h 7"/>
                  <a:gd name="T6" fmla="*/ 1 w 7"/>
                  <a:gd name="T7" fmla="*/ 2 h 7"/>
                  <a:gd name="T8" fmla="*/ 5 w 7"/>
                  <a:gd name="T9" fmla="*/ 0 h 7"/>
                </a:gdLst>
                <a:ahLst/>
                <a:cxnLst>
                  <a:cxn ang="0">
                    <a:pos x="T0" y="T1"/>
                  </a:cxn>
                  <a:cxn ang="0">
                    <a:pos x="T2" y="T3"/>
                  </a:cxn>
                  <a:cxn ang="0">
                    <a:pos x="T4" y="T5"/>
                  </a:cxn>
                  <a:cxn ang="0">
                    <a:pos x="T6" y="T7"/>
                  </a:cxn>
                  <a:cxn ang="0">
                    <a:pos x="T8" y="T9"/>
                  </a:cxn>
                </a:cxnLst>
                <a:rect l="0" t="0" r="r" b="b"/>
                <a:pathLst>
                  <a:path w="7" h="7">
                    <a:moveTo>
                      <a:pt x="5" y="0"/>
                    </a:moveTo>
                    <a:cubicBezTo>
                      <a:pt x="6" y="1"/>
                      <a:pt x="7" y="3"/>
                      <a:pt x="6" y="4"/>
                    </a:cubicBezTo>
                    <a:cubicBezTo>
                      <a:pt x="6" y="6"/>
                      <a:pt x="4" y="7"/>
                      <a:pt x="2" y="6"/>
                    </a:cubicBezTo>
                    <a:cubicBezTo>
                      <a:pt x="1" y="5"/>
                      <a:pt x="0" y="4"/>
                      <a:pt x="1" y="2"/>
                    </a:cubicBezTo>
                    <a:cubicBezTo>
                      <a:pt x="1" y="0"/>
                      <a:pt x="3" y="0"/>
                      <a:pt x="5" y="0"/>
                    </a:cubicBezTo>
                    <a:close/>
                  </a:path>
                </a:pathLst>
              </a:custGeom>
              <a:solidFill>
                <a:srgbClr val="91C5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55"/>
              <p:cNvSpPr>
                <a:spLocks/>
              </p:cNvSpPr>
              <p:nvPr/>
            </p:nvSpPr>
            <p:spPr bwMode="auto">
              <a:xfrm>
                <a:off x="4868" y="1814"/>
                <a:ext cx="17" cy="17"/>
              </a:xfrm>
              <a:custGeom>
                <a:avLst/>
                <a:gdLst>
                  <a:gd name="T0" fmla="*/ 5 w 7"/>
                  <a:gd name="T1" fmla="*/ 1 h 7"/>
                  <a:gd name="T2" fmla="*/ 6 w 7"/>
                  <a:gd name="T3" fmla="*/ 5 h 7"/>
                  <a:gd name="T4" fmla="*/ 2 w 7"/>
                  <a:gd name="T5" fmla="*/ 7 h 7"/>
                  <a:gd name="T6" fmla="*/ 1 w 7"/>
                  <a:gd name="T7" fmla="*/ 3 h 7"/>
                  <a:gd name="T8" fmla="*/ 5 w 7"/>
                  <a:gd name="T9" fmla="*/ 1 h 7"/>
                </a:gdLst>
                <a:ahLst/>
                <a:cxnLst>
                  <a:cxn ang="0">
                    <a:pos x="T0" y="T1"/>
                  </a:cxn>
                  <a:cxn ang="0">
                    <a:pos x="T2" y="T3"/>
                  </a:cxn>
                  <a:cxn ang="0">
                    <a:pos x="T4" y="T5"/>
                  </a:cxn>
                  <a:cxn ang="0">
                    <a:pos x="T6" y="T7"/>
                  </a:cxn>
                  <a:cxn ang="0">
                    <a:pos x="T8" y="T9"/>
                  </a:cxn>
                </a:cxnLst>
                <a:rect l="0" t="0" r="r" b="b"/>
                <a:pathLst>
                  <a:path w="7" h="7">
                    <a:moveTo>
                      <a:pt x="5" y="1"/>
                    </a:moveTo>
                    <a:cubicBezTo>
                      <a:pt x="6" y="2"/>
                      <a:pt x="7" y="4"/>
                      <a:pt x="6" y="5"/>
                    </a:cubicBezTo>
                    <a:cubicBezTo>
                      <a:pt x="6" y="7"/>
                      <a:pt x="4" y="7"/>
                      <a:pt x="2" y="7"/>
                    </a:cubicBezTo>
                    <a:cubicBezTo>
                      <a:pt x="1" y="6"/>
                      <a:pt x="0" y="4"/>
                      <a:pt x="1" y="3"/>
                    </a:cubicBezTo>
                    <a:cubicBezTo>
                      <a:pt x="1" y="1"/>
                      <a:pt x="3" y="0"/>
                      <a:pt x="5" y="1"/>
                    </a:cubicBezTo>
                    <a:close/>
                  </a:path>
                </a:pathLst>
              </a:custGeom>
              <a:solidFill>
                <a:srgbClr val="91C5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56"/>
              <p:cNvSpPr>
                <a:spLocks/>
              </p:cNvSpPr>
              <p:nvPr/>
            </p:nvSpPr>
            <p:spPr bwMode="auto">
              <a:xfrm>
                <a:off x="4849" y="1862"/>
                <a:ext cx="17" cy="16"/>
              </a:xfrm>
              <a:custGeom>
                <a:avLst/>
                <a:gdLst>
                  <a:gd name="T0" fmla="*/ 4 w 7"/>
                  <a:gd name="T1" fmla="*/ 1 h 7"/>
                  <a:gd name="T2" fmla="*/ 6 w 7"/>
                  <a:gd name="T3" fmla="*/ 5 h 7"/>
                  <a:gd name="T4" fmla="*/ 2 w 7"/>
                  <a:gd name="T5" fmla="*/ 7 h 7"/>
                  <a:gd name="T6" fmla="*/ 0 w 7"/>
                  <a:gd name="T7" fmla="*/ 3 h 7"/>
                  <a:gd name="T8" fmla="*/ 4 w 7"/>
                  <a:gd name="T9" fmla="*/ 1 h 7"/>
                </a:gdLst>
                <a:ahLst/>
                <a:cxnLst>
                  <a:cxn ang="0">
                    <a:pos x="T0" y="T1"/>
                  </a:cxn>
                  <a:cxn ang="0">
                    <a:pos x="T2" y="T3"/>
                  </a:cxn>
                  <a:cxn ang="0">
                    <a:pos x="T4" y="T5"/>
                  </a:cxn>
                  <a:cxn ang="0">
                    <a:pos x="T6" y="T7"/>
                  </a:cxn>
                  <a:cxn ang="0">
                    <a:pos x="T8" y="T9"/>
                  </a:cxn>
                </a:cxnLst>
                <a:rect l="0" t="0" r="r" b="b"/>
                <a:pathLst>
                  <a:path w="7" h="7">
                    <a:moveTo>
                      <a:pt x="4" y="1"/>
                    </a:moveTo>
                    <a:cubicBezTo>
                      <a:pt x="6" y="2"/>
                      <a:pt x="7" y="3"/>
                      <a:pt x="6" y="5"/>
                    </a:cubicBezTo>
                    <a:cubicBezTo>
                      <a:pt x="5" y="7"/>
                      <a:pt x="4" y="7"/>
                      <a:pt x="2" y="7"/>
                    </a:cubicBezTo>
                    <a:cubicBezTo>
                      <a:pt x="0" y="6"/>
                      <a:pt x="0" y="4"/>
                      <a:pt x="0" y="3"/>
                    </a:cubicBezTo>
                    <a:cubicBezTo>
                      <a:pt x="1" y="1"/>
                      <a:pt x="3" y="0"/>
                      <a:pt x="4" y="1"/>
                    </a:cubicBezTo>
                    <a:close/>
                  </a:path>
                </a:pathLst>
              </a:custGeom>
              <a:solidFill>
                <a:srgbClr val="91C5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57"/>
              <p:cNvSpPr>
                <a:spLocks/>
              </p:cNvSpPr>
              <p:nvPr/>
            </p:nvSpPr>
            <p:spPr bwMode="auto">
              <a:xfrm>
                <a:off x="4828" y="1909"/>
                <a:ext cx="17" cy="17"/>
              </a:xfrm>
              <a:custGeom>
                <a:avLst/>
                <a:gdLst>
                  <a:gd name="T0" fmla="*/ 5 w 7"/>
                  <a:gd name="T1" fmla="*/ 1 h 7"/>
                  <a:gd name="T2" fmla="*/ 7 w 7"/>
                  <a:gd name="T3" fmla="*/ 5 h 7"/>
                  <a:gd name="T4" fmla="*/ 3 w 7"/>
                  <a:gd name="T5" fmla="*/ 6 h 7"/>
                  <a:gd name="T6" fmla="*/ 1 w 7"/>
                  <a:gd name="T7" fmla="*/ 2 h 7"/>
                  <a:gd name="T8" fmla="*/ 5 w 7"/>
                  <a:gd name="T9" fmla="*/ 1 h 7"/>
                </a:gdLst>
                <a:ahLst/>
                <a:cxnLst>
                  <a:cxn ang="0">
                    <a:pos x="T0" y="T1"/>
                  </a:cxn>
                  <a:cxn ang="0">
                    <a:pos x="T2" y="T3"/>
                  </a:cxn>
                  <a:cxn ang="0">
                    <a:pos x="T4" y="T5"/>
                  </a:cxn>
                  <a:cxn ang="0">
                    <a:pos x="T6" y="T7"/>
                  </a:cxn>
                  <a:cxn ang="0">
                    <a:pos x="T8" y="T9"/>
                  </a:cxn>
                </a:cxnLst>
                <a:rect l="0" t="0" r="r" b="b"/>
                <a:pathLst>
                  <a:path w="7" h="7">
                    <a:moveTo>
                      <a:pt x="5" y="1"/>
                    </a:moveTo>
                    <a:cubicBezTo>
                      <a:pt x="7" y="1"/>
                      <a:pt x="7" y="3"/>
                      <a:pt x="7" y="5"/>
                    </a:cubicBezTo>
                    <a:cubicBezTo>
                      <a:pt x="6" y="6"/>
                      <a:pt x="4" y="7"/>
                      <a:pt x="3" y="6"/>
                    </a:cubicBezTo>
                    <a:cubicBezTo>
                      <a:pt x="1" y="6"/>
                      <a:pt x="0" y="4"/>
                      <a:pt x="1" y="2"/>
                    </a:cubicBezTo>
                    <a:cubicBezTo>
                      <a:pt x="2" y="1"/>
                      <a:pt x="4" y="0"/>
                      <a:pt x="5" y="1"/>
                    </a:cubicBezTo>
                    <a:close/>
                  </a:path>
                </a:pathLst>
              </a:custGeom>
              <a:solidFill>
                <a:srgbClr val="91C5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58"/>
              <p:cNvSpPr>
                <a:spLocks/>
              </p:cNvSpPr>
              <p:nvPr/>
            </p:nvSpPr>
            <p:spPr bwMode="auto">
              <a:xfrm>
                <a:off x="4809" y="1957"/>
                <a:ext cx="17" cy="16"/>
              </a:xfrm>
              <a:custGeom>
                <a:avLst/>
                <a:gdLst>
                  <a:gd name="T0" fmla="*/ 5 w 7"/>
                  <a:gd name="T1" fmla="*/ 1 h 7"/>
                  <a:gd name="T2" fmla="*/ 7 w 7"/>
                  <a:gd name="T3" fmla="*/ 5 h 7"/>
                  <a:gd name="T4" fmla="*/ 3 w 7"/>
                  <a:gd name="T5" fmla="*/ 6 h 7"/>
                  <a:gd name="T6" fmla="*/ 1 w 7"/>
                  <a:gd name="T7" fmla="*/ 2 h 7"/>
                  <a:gd name="T8" fmla="*/ 5 w 7"/>
                  <a:gd name="T9" fmla="*/ 1 h 7"/>
                </a:gdLst>
                <a:ahLst/>
                <a:cxnLst>
                  <a:cxn ang="0">
                    <a:pos x="T0" y="T1"/>
                  </a:cxn>
                  <a:cxn ang="0">
                    <a:pos x="T2" y="T3"/>
                  </a:cxn>
                  <a:cxn ang="0">
                    <a:pos x="T4" y="T5"/>
                  </a:cxn>
                  <a:cxn ang="0">
                    <a:pos x="T6" y="T7"/>
                  </a:cxn>
                  <a:cxn ang="0">
                    <a:pos x="T8" y="T9"/>
                  </a:cxn>
                </a:cxnLst>
                <a:rect l="0" t="0" r="r" b="b"/>
                <a:pathLst>
                  <a:path w="7" h="7">
                    <a:moveTo>
                      <a:pt x="5" y="1"/>
                    </a:moveTo>
                    <a:cubicBezTo>
                      <a:pt x="6" y="1"/>
                      <a:pt x="7" y="3"/>
                      <a:pt x="7" y="5"/>
                    </a:cubicBezTo>
                    <a:cubicBezTo>
                      <a:pt x="6" y="6"/>
                      <a:pt x="4" y="7"/>
                      <a:pt x="3" y="6"/>
                    </a:cubicBezTo>
                    <a:cubicBezTo>
                      <a:pt x="1" y="6"/>
                      <a:pt x="0" y="4"/>
                      <a:pt x="1" y="2"/>
                    </a:cubicBezTo>
                    <a:cubicBezTo>
                      <a:pt x="2" y="1"/>
                      <a:pt x="3" y="0"/>
                      <a:pt x="5" y="1"/>
                    </a:cubicBezTo>
                    <a:close/>
                  </a:path>
                </a:pathLst>
              </a:custGeom>
              <a:solidFill>
                <a:srgbClr val="91C5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59"/>
              <p:cNvSpPr>
                <a:spLocks/>
              </p:cNvSpPr>
              <p:nvPr/>
            </p:nvSpPr>
            <p:spPr bwMode="auto">
              <a:xfrm>
                <a:off x="3569" y="1378"/>
                <a:ext cx="125" cy="126"/>
              </a:xfrm>
              <a:custGeom>
                <a:avLst/>
                <a:gdLst>
                  <a:gd name="T0" fmla="*/ 53 w 53"/>
                  <a:gd name="T1" fmla="*/ 31 h 53"/>
                  <a:gd name="T2" fmla="*/ 53 w 53"/>
                  <a:gd name="T3" fmla="*/ 19 h 53"/>
                  <a:gd name="T4" fmla="*/ 51 w 53"/>
                  <a:gd name="T5" fmla="*/ 15 h 53"/>
                  <a:gd name="T6" fmla="*/ 38 w 53"/>
                  <a:gd name="T7" fmla="*/ 2 h 53"/>
                  <a:gd name="T8" fmla="*/ 34 w 53"/>
                  <a:gd name="T9" fmla="*/ 0 h 53"/>
                  <a:gd name="T10" fmla="*/ 22 w 53"/>
                  <a:gd name="T11" fmla="*/ 0 h 53"/>
                  <a:gd name="T12" fmla="*/ 18 w 53"/>
                  <a:gd name="T13" fmla="*/ 2 h 53"/>
                  <a:gd name="T14" fmla="*/ 0 w 53"/>
                  <a:gd name="T15" fmla="*/ 19 h 53"/>
                  <a:gd name="T16" fmla="*/ 9 w 53"/>
                  <a:gd name="T17" fmla="*/ 27 h 53"/>
                  <a:gd name="T18" fmla="*/ 28 w 53"/>
                  <a:gd name="T19" fmla="*/ 9 h 53"/>
                  <a:gd name="T20" fmla="*/ 45 w 53"/>
                  <a:gd name="T21" fmla="*/ 25 h 53"/>
                  <a:gd name="T22" fmla="*/ 26 w 53"/>
                  <a:gd name="T23" fmla="*/ 44 h 53"/>
                  <a:gd name="T24" fmla="*/ 34 w 53"/>
                  <a:gd name="T25" fmla="*/ 53 h 53"/>
                  <a:gd name="T26" fmla="*/ 51 w 53"/>
                  <a:gd name="T27" fmla="*/ 36 h 53"/>
                  <a:gd name="T28" fmla="*/ 53 w 53"/>
                  <a:gd name="T29" fmla="*/ 3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 h="53">
                    <a:moveTo>
                      <a:pt x="53" y="31"/>
                    </a:moveTo>
                    <a:cubicBezTo>
                      <a:pt x="53" y="19"/>
                      <a:pt x="53" y="19"/>
                      <a:pt x="53" y="19"/>
                    </a:cubicBezTo>
                    <a:cubicBezTo>
                      <a:pt x="53" y="18"/>
                      <a:pt x="52" y="16"/>
                      <a:pt x="51" y="15"/>
                    </a:cubicBezTo>
                    <a:cubicBezTo>
                      <a:pt x="38" y="2"/>
                      <a:pt x="38" y="2"/>
                      <a:pt x="38" y="2"/>
                    </a:cubicBezTo>
                    <a:cubicBezTo>
                      <a:pt x="37" y="1"/>
                      <a:pt x="35" y="0"/>
                      <a:pt x="34" y="0"/>
                    </a:cubicBezTo>
                    <a:cubicBezTo>
                      <a:pt x="22" y="0"/>
                      <a:pt x="22" y="0"/>
                      <a:pt x="22" y="0"/>
                    </a:cubicBezTo>
                    <a:cubicBezTo>
                      <a:pt x="20" y="0"/>
                      <a:pt x="19" y="1"/>
                      <a:pt x="18" y="2"/>
                    </a:cubicBezTo>
                    <a:cubicBezTo>
                      <a:pt x="0" y="19"/>
                      <a:pt x="0" y="19"/>
                      <a:pt x="0" y="19"/>
                    </a:cubicBezTo>
                    <a:cubicBezTo>
                      <a:pt x="9" y="27"/>
                      <a:pt x="9" y="27"/>
                      <a:pt x="9" y="27"/>
                    </a:cubicBezTo>
                    <a:cubicBezTo>
                      <a:pt x="28" y="9"/>
                      <a:pt x="28" y="9"/>
                      <a:pt x="28" y="9"/>
                    </a:cubicBezTo>
                    <a:cubicBezTo>
                      <a:pt x="45" y="25"/>
                      <a:pt x="45" y="25"/>
                      <a:pt x="45" y="25"/>
                    </a:cubicBezTo>
                    <a:cubicBezTo>
                      <a:pt x="26" y="44"/>
                      <a:pt x="26" y="44"/>
                      <a:pt x="26" y="44"/>
                    </a:cubicBezTo>
                    <a:cubicBezTo>
                      <a:pt x="34" y="53"/>
                      <a:pt x="34" y="53"/>
                      <a:pt x="34" y="53"/>
                    </a:cubicBezTo>
                    <a:cubicBezTo>
                      <a:pt x="51" y="36"/>
                      <a:pt x="51" y="36"/>
                      <a:pt x="51" y="36"/>
                    </a:cubicBezTo>
                    <a:cubicBezTo>
                      <a:pt x="52" y="34"/>
                      <a:pt x="53" y="33"/>
                      <a:pt x="53" y="31"/>
                    </a:cubicBezTo>
                    <a:close/>
                  </a:path>
                </a:pathLst>
              </a:custGeom>
              <a:solidFill>
                <a:srgbClr val="F5DC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60"/>
              <p:cNvSpPr>
                <a:spLocks/>
              </p:cNvSpPr>
              <p:nvPr/>
            </p:nvSpPr>
            <p:spPr bwMode="auto">
              <a:xfrm>
                <a:off x="3616" y="1378"/>
                <a:ext cx="78" cy="78"/>
              </a:xfrm>
              <a:custGeom>
                <a:avLst/>
                <a:gdLst>
                  <a:gd name="T0" fmla="*/ 18 w 33"/>
                  <a:gd name="T1" fmla="*/ 2 h 33"/>
                  <a:gd name="T2" fmla="*/ 14 w 33"/>
                  <a:gd name="T3" fmla="*/ 0 h 33"/>
                  <a:gd name="T4" fmla="*/ 2 w 33"/>
                  <a:gd name="T5" fmla="*/ 0 h 33"/>
                  <a:gd name="T6" fmla="*/ 0 w 33"/>
                  <a:gd name="T7" fmla="*/ 1 h 33"/>
                  <a:gd name="T8" fmla="*/ 33 w 33"/>
                  <a:gd name="T9" fmla="*/ 33 h 33"/>
                  <a:gd name="T10" fmla="*/ 33 w 33"/>
                  <a:gd name="T11" fmla="*/ 31 h 33"/>
                  <a:gd name="T12" fmla="*/ 33 w 33"/>
                  <a:gd name="T13" fmla="*/ 19 h 33"/>
                  <a:gd name="T14" fmla="*/ 31 w 33"/>
                  <a:gd name="T15" fmla="*/ 15 h 33"/>
                  <a:gd name="T16" fmla="*/ 18 w 33"/>
                  <a:gd name="T17"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18" y="2"/>
                    </a:moveTo>
                    <a:cubicBezTo>
                      <a:pt x="17" y="1"/>
                      <a:pt x="15" y="0"/>
                      <a:pt x="14" y="0"/>
                    </a:cubicBezTo>
                    <a:cubicBezTo>
                      <a:pt x="2" y="0"/>
                      <a:pt x="2" y="0"/>
                      <a:pt x="2" y="0"/>
                    </a:cubicBezTo>
                    <a:cubicBezTo>
                      <a:pt x="1" y="0"/>
                      <a:pt x="0" y="0"/>
                      <a:pt x="0" y="1"/>
                    </a:cubicBezTo>
                    <a:cubicBezTo>
                      <a:pt x="33" y="33"/>
                      <a:pt x="33" y="33"/>
                      <a:pt x="33" y="33"/>
                    </a:cubicBezTo>
                    <a:cubicBezTo>
                      <a:pt x="33" y="33"/>
                      <a:pt x="33" y="32"/>
                      <a:pt x="33" y="31"/>
                    </a:cubicBezTo>
                    <a:cubicBezTo>
                      <a:pt x="33" y="19"/>
                      <a:pt x="33" y="19"/>
                      <a:pt x="33" y="19"/>
                    </a:cubicBezTo>
                    <a:cubicBezTo>
                      <a:pt x="33" y="18"/>
                      <a:pt x="32" y="16"/>
                      <a:pt x="31" y="15"/>
                    </a:cubicBezTo>
                    <a:lnTo>
                      <a:pt x="18" y="2"/>
                    </a:lnTo>
                    <a:close/>
                  </a:path>
                </a:pathLst>
              </a:custGeom>
              <a:solidFill>
                <a:srgbClr val="FAEB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61"/>
              <p:cNvSpPr>
                <a:spLocks/>
              </p:cNvSpPr>
              <p:nvPr/>
            </p:nvSpPr>
            <p:spPr bwMode="auto">
              <a:xfrm>
                <a:off x="3302" y="1366"/>
                <a:ext cx="404" cy="406"/>
              </a:xfrm>
              <a:custGeom>
                <a:avLst/>
                <a:gdLst>
                  <a:gd name="T0" fmla="*/ 61 w 171"/>
                  <a:gd name="T1" fmla="*/ 169 h 171"/>
                  <a:gd name="T2" fmla="*/ 2 w 171"/>
                  <a:gd name="T3" fmla="*/ 110 h 171"/>
                  <a:gd name="T4" fmla="*/ 0 w 171"/>
                  <a:gd name="T5" fmla="*/ 106 h 171"/>
                  <a:gd name="T6" fmla="*/ 0 w 171"/>
                  <a:gd name="T7" fmla="*/ 90 h 171"/>
                  <a:gd name="T8" fmla="*/ 2 w 171"/>
                  <a:gd name="T9" fmla="*/ 85 h 171"/>
                  <a:gd name="T10" fmla="*/ 86 w 171"/>
                  <a:gd name="T11" fmla="*/ 1 h 171"/>
                  <a:gd name="T12" fmla="*/ 90 w 171"/>
                  <a:gd name="T13" fmla="*/ 1 h 171"/>
                  <a:gd name="T14" fmla="*/ 170 w 171"/>
                  <a:gd name="T15" fmla="*/ 81 h 171"/>
                  <a:gd name="T16" fmla="*/ 170 w 171"/>
                  <a:gd name="T17" fmla="*/ 85 h 171"/>
                  <a:gd name="T18" fmla="*/ 86 w 171"/>
                  <a:gd name="T19" fmla="*/ 169 h 171"/>
                  <a:gd name="T20" fmla="*/ 82 w 171"/>
                  <a:gd name="T21" fmla="*/ 171 h 171"/>
                  <a:gd name="T22" fmla="*/ 66 w 171"/>
                  <a:gd name="T23" fmla="*/ 171 h 171"/>
                  <a:gd name="T24" fmla="*/ 61 w 171"/>
                  <a:gd name="T25" fmla="*/ 16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 h="171">
                    <a:moveTo>
                      <a:pt x="61" y="169"/>
                    </a:moveTo>
                    <a:cubicBezTo>
                      <a:pt x="2" y="110"/>
                      <a:pt x="2" y="110"/>
                      <a:pt x="2" y="110"/>
                    </a:cubicBezTo>
                    <a:cubicBezTo>
                      <a:pt x="1" y="109"/>
                      <a:pt x="0" y="107"/>
                      <a:pt x="0" y="106"/>
                    </a:cubicBezTo>
                    <a:cubicBezTo>
                      <a:pt x="0" y="90"/>
                      <a:pt x="0" y="90"/>
                      <a:pt x="0" y="90"/>
                    </a:cubicBezTo>
                    <a:cubicBezTo>
                      <a:pt x="0" y="88"/>
                      <a:pt x="1" y="86"/>
                      <a:pt x="2" y="85"/>
                    </a:cubicBezTo>
                    <a:cubicBezTo>
                      <a:pt x="86" y="1"/>
                      <a:pt x="86" y="1"/>
                      <a:pt x="86" y="1"/>
                    </a:cubicBezTo>
                    <a:cubicBezTo>
                      <a:pt x="87" y="0"/>
                      <a:pt x="89" y="0"/>
                      <a:pt x="90" y="1"/>
                    </a:cubicBezTo>
                    <a:cubicBezTo>
                      <a:pt x="170" y="81"/>
                      <a:pt x="170" y="81"/>
                      <a:pt x="170" y="81"/>
                    </a:cubicBezTo>
                    <a:cubicBezTo>
                      <a:pt x="171" y="82"/>
                      <a:pt x="171" y="84"/>
                      <a:pt x="170" y="85"/>
                    </a:cubicBezTo>
                    <a:cubicBezTo>
                      <a:pt x="86" y="169"/>
                      <a:pt x="86" y="169"/>
                      <a:pt x="86" y="169"/>
                    </a:cubicBezTo>
                    <a:cubicBezTo>
                      <a:pt x="85" y="170"/>
                      <a:pt x="83" y="171"/>
                      <a:pt x="82" y="171"/>
                    </a:cubicBezTo>
                    <a:cubicBezTo>
                      <a:pt x="66" y="171"/>
                      <a:pt x="66" y="171"/>
                      <a:pt x="66" y="171"/>
                    </a:cubicBezTo>
                    <a:cubicBezTo>
                      <a:pt x="64" y="171"/>
                      <a:pt x="62" y="170"/>
                      <a:pt x="61" y="169"/>
                    </a:cubicBezTo>
                    <a:close/>
                  </a:path>
                </a:pathLst>
              </a:custGeom>
              <a:solidFill>
                <a:srgbClr val="FAEB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62"/>
              <p:cNvSpPr>
                <a:spLocks/>
              </p:cNvSpPr>
              <p:nvPr/>
            </p:nvSpPr>
            <p:spPr bwMode="auto">
              <a:xfrm>
                <a:off x="3503" y="1385"/>
                <a:ext cx="184" cy="185"/>
              </a:xfrm>
              <a:custGeom>
                <a:avLst/>
                <a:gdLst>
                  <a:gd name="T0" fmla="*/ 73 w 78"/>
                  <a:gd name="T1" fmla="*/ 77 h 78"/>
                  <a:gd name="T2" fmla="*/ 1 w 78"/>
                  <a:gd name="T3" fmla="*/ 6 h 78"/>
                  <a:gd name="T4" fmla="*/ 1 w 78"/>
                  <a:gd name="T5" fmla="*/ 1 h 78"/>
                  <a:gd name="T6" fmla="*/ 5 w 78"/>
                  <a:gd name="T7" fmla="*/ 1 h 78"/>
                  <a:gd name="T8" fmla="*/ 77 w 78"/>
                  <a:gd name="T9" fmla="*/ 73 h 78"/>
                  <a:gd name="T10" fmla="*/ 77 w 78"/>
                  <a:gd name="T11" fmla="*/ 77 h 78"/>
                  <a:gd name="T12" fmla="*/ 73 w 78"/>
                  <a:gd name="T13" fmla="*/ 77 h 78"/>
                </a:gdLst>
                <a:ahLst/>
                <a:cxnLst>
                  <a:cxn ang="0">
                    <a:pos x="T0" y="T1"/>
                  </a:cxn>
                  <a:cxn ang="0">
                    <a:pos x="T2" y="T3"/>
                  </a:cxn>
                  <a:cxn ang="0">
                    <a:pos x="T4" y="T5"/>
                  </a:cxn>
                  <a:cxn ang="0">
                    <a:pos x="T6" y="T7"/>
                  </a:cxn>
                  <a:cxn ang="0">
                    <a:pos x="T8" y="T9"/>
                  </a:cxn>
                  <a:cxn ang="0">
                    <a:pos x="T10" y="T11"/>
                  </a:cxn>
                  <a:cxn ang="0">
                    <a:pos x="T12" y="T13"/>
                  </a:cxn>
                </a:cxnLst>
                <a:rect l="0" t="0" r="r" b="b"/>
                <a:pathLst>
                  <a:path w="78" h="78">
                    <a:moveTo>
                      <a:pt x="73" y="77"/>
                    </a:moveTo>
                    <a:cubicBezTo>
                      <a:pt x="1" y="6"/>
                      <a:pt x="1" y="6"/>
                      <a:pt x="1" y="6"/>
                    </a:cubicBezTo>
                    <a:cubicBezTo>
                      <a:pt x="0" y="4"/>
                      <a:pt x="0" y="3"/>
                      <a:pt x="1" y="1"/>
                    </a:cubicBezTo>
                    <a:cubicBezTo>
                      <a:pt x="2" y="0"/>
                      <a:pt x="4" y="0"/>
                      <a:pt x="5" y="1"/>
                    </a:cubicBezTo>
                    <a:cubicBezTo>
                      <a:pt x="77" y="73"/>
                      <a:pt x="77" y="73"/>
                      <a:pt x="77" y="73"/>
                    </a:cubicBezTo>
                    <a:cubicBezTo>
                      <a:pt x="78" y="74"/>
                      <a:pt x="78" y="76"/>
                      <a:pt x="77" y="77"/>
                    </a:cubicBezTo>
                    <a:cubicBezTo>
                      <a:pt x="76" y="78"/>
                      <a:pt x="74" y="78"/>
                      <a:pt x="73" y="77"/>
                    </a:cubicBezTo>
                    <a:close/>
                  </a:path>
                </a:pathLst>
              </a:custGeom>
              <a:solidFill>
                <a:srgbClr val="F5DC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63"/>
              <p:cNvSpPr>
                <a:spLocks/>
              </p:cNvSpPr>
              <p:nvPr/>
            </p:nvSpPr>
            <p:spPr bwMode="auto">
              <a:xfrm>
                <a:off x="4090" y="1966"/>
                <a:ext cx="35" cy="50"/>
              </a:xfrm>
              <a:custGeom>
                <a:avLst/>
                <a:gdLst>
                  <a:gd name="T0" fmla="*/ 14 w 15"/>
                  <a:gd name="T1" fmla="*/ 9 h 21"/>
                  <a:gd name="T2" fmla="*/ 6 w 15"/>
                  <a:gd name="T3" fmla="*/ 21 h 21"/>
                  <a:gd name="T4" fmla="*/ 0 w 15"/>
                  <a:gd name="T5" fmla="*/ 12 h 21"/>
                  <a:gd name="T6" fmla="*/ 2 w 15"/>
                  <a:gd name="T7" fmla="*/ 1 h 21"/>
                  <a:gd name="T8" fmla="*/ 14 w 15"/>
                  <a:gd name="T9" fmla="*/ 9 h 21"/>
                </a:gdLst>
                <a:ahLst/>
                <a:cxnLst>
                  <a:cxn ang="0">
                    <a:pos x="T0" y="T1"/>
                  </a:cxn>
                  <a:cxn ang="0">
                    <a:pos x="T2" y="T3"/>
                  </a:cxn>
                  <a:cxn ang="0">
                    <a:pos x="T4" y="T5"/>
                  </a:cxn>
                  <a:cxn ang="0">
                    <a:pos x="T6" y="T7"/>
                  </a:cxn>
                  <a:cxn ang="0">
                    <a:pos x="T8" y="T9"/>
                  </a:cxn>
                </a:cxnLst>
                <a:rect l="0" t="0" r="r" b="b"/>
                <a:pathLst>
                  <a:path w="15" h="21">
                    <a:moveTo>
                      <a:pt x="14" y="9"/>
                    </a:moveTo>
                    <a:cubicBezTo>
                      <a:pt x="15" y="15"/>
                      <a:pt x="11" y="20"/>
                      <a:pt x="6" y="21"/>
                    </a:cubicBezTo>
                    <a:cubicBezTo>
                      <a:pt x="0" y="12"/>
                      <a:pt x="0" y="12"/>
                      <a:pt x="0" y="12"/>
                    </a:cubicBezTo>
                    <a:cubicBezTo>
                      <a:pt x="2" y="1"/>
                      <a:pt x="2" y="1"/>
                      <a:pt x="2" y="1"/>
                    </a:cubicBezTo>
                    <a:cubicBezTo>
                      <a:pt x="7" y="0"/>
                      <a:pt x="13" y="3"/>
                      <a:pt x="14" y="9"/>
                    </a:cubicBezTo>
                    <a:close/>
                  </a:path>
                </a:pathLst>
              </a:custGeom>
              <a:solidFill>
                <a:srgbClr val="4662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64"/>
              <p:cNvSpPr>
                <a:spLocks/>
              </p:cNvSpPr>
              <p:nvPr/>
            </p:nvSpPr>
            <p:spPr bwMode="auto">
              <a:xfrm>
                <a:off x="4071" y="1968"/>
                <a:ext cx="33" cy="50"/>
              </a:xfrm>
              <a:custGeom>
                <a:avLst/>
                <a:gdLst>
                  <a:gd name="T0" fmla="*/ 10 w 14"/>
                  <a:gd name="T1" fmla="*/ 0 h 21"/>
                  <a:gd name="T2" fmla="*/ 14 w 14"/>
                  <a:gd name="T3" fmla="*/ 20 h 21"/>
                  <a:gd name="T4" fmla="*/ 1 w 14"/>
                  <a:gd name="T5" fmla="*/ 12 h 21"/>
                  <a:gd name="T6" fmla="*/ 10 w 14"/>
                  <a:gd name="T7" fmla="*/ 0 h 21"/>
                </a:gdLst>
                <a:ahLst/>
                <a:cxnLst>
                  <a:cxn ang="0">
                    <a:pos x="T0" y="T1"/>
                  </a:cxn>
                  <a:cxn ang="0">
                    <a:pos x="T2" y="T3"/>
                  </a:cxn>
                  <a:cxn ang="0">
                    <a:pos x="T4" y="T5"/>
                  </a:cxn>
                  <a:cxn ang="0">
                    <a:pos x="T6" y="T7"/>
                  </a:cxn>
                </a:cxnLst>
                <a:rect l="0" t="0" r="r" b="b"/>
                <a:pathLst>
                  <a:path w="14" h="21">
                    <a:moveTo>
                      <a:pt x="10" y="0"/>
                    </a:moveTo>
                    <a:cubicBezTo>
                      <a:pt x="14" y="20"/>
                      <a:pt x="14" y="20"/>
                      <a:pt x="14" y="20"/>
                    </a:cubicBezTo>
                    <a:cubicBezTo>
                      <a:pt x="8" y="21"/>
                      <a:pt x="3" y="18"/>
                      <a:pt x="1" y="12"/>
                    </a:cubicBezTo>
                    <a:cubicBezTo>
                      <a:pt x="0" y="6"/>
                      <a:pt x="4" y="1"/>
                      <a:pt x="10" y="0"/>
                    </a:cubicBezTo>
                    <a:close/>
                  </a:path>
                </a:pathLst>
              </a:custGeom>
              <a:solidFill>
                <a:srgbClr val="354A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65"/>
              <p:cNvSpPr>
                <a:spLocks/>
              </p:cNvSpPr>
              <p:nvPr/>
            </p:nvSpPr>
            <p:spPr bwMode="auto">
              <a:xfrm>
                <a:off x="3855" y="2011"/>
                <a:ext cx="36" cy="52"/>
              </a:xfrm>
              <a:custGeom>
                <a:avLst/>
                <a:gdLst>
                  <a:gd name="T0" fmla="*/ 14 w 15"/>
                  <a:gd name="T1" fmla="*/ 10 h 22"/>
                  <a:gd name="T2" fmla="*/ 6 w 15"/>
                  <a:gd name="T3" fmla="*/ 22 h 22"/>
                  <a:gd name="T4" fmla="*/ 0 w 15"/>
                  <a:gd name="T5" fmla="*/ 12 h 22"/>
                  <a:gd name="T6" fmla="*/ 2 w 15"/>
                  <a:gd name="T7" fmla="*/ 1 h 22"/>
                  <a:gd name="T8" fmla="*/ 14 w 15"/>
                  <a:gd name="T9" fmla="*/ 10 h 22"/>
                </a:gdLst>
                <a:ahLst/>
                <a:cxnLst>
                  <a:cxn ang="0">
                    <a:pos x="T0" y="T1"/>
                  </a:cxn>
                  <a:cxn ang="0">
                    <a:pos x="T2" y="T3"/>
                  </a:cxn>
                  <a:cxn ang="0">
                    <a:pos x="T4" y="T5"/>
                  </a:cxn>
                  <a:cxn ang="0">
                    <a:pos x="T6" y="T7"/>
                  </a:cxn>
                  <a:cxn ang="0">
                    <a:pos x="T8" y="T9"/>
                  </a:cxn>
                </a:cxnLst>
                <a:rect l="0" t="0" r="r" b="b"/>
                <a:pathLst>
                  <a:path w="15" h="22">
                    <a:moveTo>
                      <a:pt x="14" y="10"/>
                    </a:moveTo>
                    <a:cubicBezTo>
                      <a:pt x="15" y="15"/>
                      <a:pt x="11" y="21"/>
                      <a:pt x="6" y="22"/>
                    </a:cubicBezTo>
                    <a:cubicBezTo>
                      <a:pt x="0" y="12"/>
                      <a:pt x="0" y="12"/>
                      <a:pt x="0" y="12"/>
                    </a:cubicBezTo>
                    <a:cubicBezTo>
                      <a:pt x="2" y="1"/>
                      <a:pt x="2" y="1"/>
                      <a:pt x="2" y="1"/>
                    </a:cubicBezTo>
                    <a:cubicBezTo>
                      <a:pt x="7" y="0"/>
                      <a:pt x="13" y="4"/>
                      <a:pt x="14" y="10"/>
                    </a:cubicBezTo>
                    <a:close/>
                  </a:path>
                </a:pathLst>
              </a:custGeom>
              <a:solidFill>
                <a:srgbClr val="354A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66"/>
              <p:cNvSpPr>
                <a:spLocks/>
              </p:cNvSpPr>
              <p:nvPr/>
            </p:nvSpPr>
            <p:spPr bwMode="auto">
              <a:xfrm>
                <a:off x="3836" y="2013"/>
                <a:ext cx="34" cy="53"/>
              </a:xfrm>
              <a:custGeom>
                <a:avLst/>
                <a:gdLst>
                  <a:gd name="T0" fmla="*/ 10 w 14"/>
                  <a:gd name="T1" fmla="*/ 0 h 22"/>
                  <a:gd name="T2" fmla="*/ 14 w 14"/>
                  <a:gd name="T3" fmla="*/ 21 h 22"/>
                  <a:gd name="T4" fmla="*/ 1 w 14"/>
                  <a:gd name="T5" fmla="*/ 13 h 22"/>
                  <a:gd name="T6" fmla="*/ 10 w 14"/>
                  <a:gd name="T7" fmla="*/ 0 h 22"/>
                </a:gdLst>
                <a:ahLst/>
                <a:cxnLst>
                  <a:cxn ang="0">
                    <a:pos x="T0" y="T1"/>
                  </a:cxn>
                  <a:cxn ang="0">
                    <a:pos x="T2" y="T3"/>
                  </a:cxn>
                  <a:cxn ang="0">
                    <a:pos x="T4" y="T5"/>
                  </a:cxn>
                  <a:cxn ang="0">
                    <a:pos x="T6" y="T7"/>
                  </a:cxn>
                </a:cxnLst>
                <a:rect l="0" t="0" r="r" b="b"/>
                <a:pathLst>
                  <a:path w="14" h="22">
                    <a:moveTo>
                      <a:pt x="10" y="0"/>
                    </a:moveTo>
                    <a:cubicBezTo>
                      <a:pt x="14" y="21"/>
                      <a:pt x="14" y="21"/>
                      <a:pt x="14" y="21"/>
                    </a:cubicBezTo>
                    <a:cubicBezTo>
                      <a:pt x="8" y="22"/>
                      <a:pt x="3" y="18"/>
                      <a:pt x="1" y="13"/>
                    </a:cubicBezTo>
                    <a:cubicBezTo>
                      <a:pt x="0" y="7"/>
                      <a:pt x="4" y="2"/>
                      <a:pt x="10" y="0"/>
                    </a:cubicBezTo>
                    <a:close/>
                  </a:path>
                </a:pathLst>
              </a:custGeom>
              <a:solidFill>
                <a:srgbClr val="2331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67"/>
              <p:cNvSpPr>
                <a:spLocks/>
              </p:cNvSpPr>
              <p:nvPr/>
            </p:nvSpPr>
            <p:spPr bwMode="auto">
              <a:xfrm>
                <a:off x="3962" y="1712"/>
                <a:ext cx="116" cy="69"/>
              </a:xfrm>
              <a:custGeom>
                <a:avLst/>
                <a:gdLst>
                  <a:gd name="T0" fmla="*/ 0 w 116"/>
                  <a:gd name="T1" fmla="*/ 22 h 69"/>
                  <a:gd name="T2" fmla="*/ 106 w 116"/>
                  <a:gd name="T3" fmla="*/ 0 h 69"/>
                  <a:gd name="T4" fmla="*/ 116 w 116"/>
                  <a:gd name="T5" fmla="*/ 50 h 69"/>
                  <a:gd name="T6" fmla="*/ 68 w 116"/>
                  <a:gd name="T7" fmla="*/ 69 h 69"/>
                  <a:gd name="T8" fmla="*/ 19 w 116"/>
                  <a:gd name="T9" fmla="*/ 69 h 69"/>
                  <a:gd name="T10" fmla="*/ 0 w 116"/>
                  <a:gd name="T11" fmla="*/ 22 h 69"/>
                </a:gdLst>
                <a:ahLst/>
                <a:cxnLst>
                  <a:cxn ang="0">
                    <a:pos x="T0" y="T1"/>
                  </a:cxn>
                  <a:cxn ang="0">
                    <a:pos x="T2" y="T3"/>
                  </a:cxn>
                  <a:cxn ang="0">
                    <a:pos x="T4" y="T5"/>
                  </a:cxn>
                  <a:cxn ang="0">
                    <a:pos x="T6" y="T7"/>
                  </a:cxn>
                  <a:cxn ang="0">
                    <a:pos x="T8" y="T9"/>
                  </a:cxn>
                  <a:cxn ang="0">
                    <a:pos x="T10" y="T11"/>
                  </a:cxn>
                </a:cxnLst>
                <a:rect l="0" t="0" r="r" b="b"/>
                <a:pathLst>
                  <a:path w="116" h="69">
                    <a:moveTo>
                      <a:pt x="0" y="22"/>
                    </a:moveTo>
                    <a:lnTo>
                      <a:pt x="106" y="0"/>
                    </a:lnTo>
                    <a:lnTo>
                      <a:pt x="116" y="50"/>
                    </a:lnTo>
                    <a:lnTo>
                      <a:pt x="68" y="69"/>
                    </a:lnTo>
                    <a:lnTo>
                      <a:pt x="19" y="69"/>
                    </a:lnTo>
                    <a:lnTo>
                      <a:pt x="0" y="22"/>
                    </a:lnTo>
                    <a:close/>
                  </a:path>
                </a:pathLst>
              </a:custGeom>
              <a:solidFill>
                <a:srgbClr val="FFB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68"/>
              <p:cNvSpPr>
                <a:spLocks/>
              </p:cNvSpPr>
              <p:nvPr/>
            </p:nvSpPr>
            <p:spPr bwMode="auto">
              <a:xfrm>
                <a:off x="3974" y="1762"/>
                <a:ext cx="113" cy="71"/>
              </a:xfrm>
              <a:custGeom>
                <a:avLst/>
                <a:gdLst>
                  <a:gd name="T0" fmla="*/ 104 w 113"/>
                  <a:gd name="T1" fmla="*/ 0 h 71"/>
                  <a:gd name="T2" fmla="*/ 113 w 113"/>
                  <a:gd name="T3" fmla="*/ 52 h 71"/>
                  <a:gd name="T4" fmla="*/ 66 w 113"/>
                  <a:gd name="T5" fmla="*/ 69 h 71"/>
                  <a:gd name="T6" fmla="*/ 16 w 113"/>
                  <a:gd name="T7" fmla="*/ 71 h 71"/>
                  <a:gd name="T8" fmla="*/ 0 w 113"/>
                  <a:gd name="T9" fmla="*/ 22 h 71"/>
                  <a:gd name="T10" fmla="*/ 104 w 113"/>
                  <a:gd name="T11" fmla="*/ 0 h 71"/>
                </a:gdLst>
                <a:ahLst/>
                <a:cxnLst>
                  <a:cxn ang="0">
                    <a:pos x="T0" y="T1"/>
                  </a:cxn>
                  <a:cxn ang="0">
                    <a:pos x="T2" y="T3"/>
                  </a:cxn>
                  <a:cxn ang="0">
                    <a:pos x="T4" y="T5"/>
                  </a:cxn>
                  <a:cxn ang="0">
                    <a:pos x="T6" y="T7"/>
                  </a:cxn>
                  <a:cxn ang="0">
                    <a:pos x="T8" y="T9"/>
                  </a:cxn>
                  <a:cxn ang="0">
                    <a:pos x="T10" y="T11"/>
                  </a:cxn>
                </a:cxnLst>
                <a:rect l="0" t="0" r="r" b="b"/>
                <a:pathLst>
                  <a:path w="113" h="71">
                    <a:moveTo>
                      <a:pt x="104" y="0"/>
                    </a:moveTo>
                    <a:lnTo>
                      <a:pt x="113" y="52"/>
                    </a:lnTo>
                    <a:lnTo>
                      <a:pt x="66" y="69"/>
                    </a:lnTo>
                    <a:lnTo>
                      <a:pt x="16" y="71"/>
                    </a:lnTo>
                    <a:lnTo>
                      <a:pt x="0" y="22"/>
                    </a:lnTo>
                    <a:lnTo>
                      <a:pt x="104" y="0"/>
                    </a:lnTo>
                    <a:close/>
                  </a:path>
                </a:pathLst>
              </a:custGeom>
              <a:solidFill>
                <a:srgbClr val="FB99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69"/>
              <p:cNvSpPr>
                <a:spLocks/>
              </p:cNvSpPr>
              <p:nvPr/>
            </p:nvSpPr>
            <p:spPr bwMode="auto">
              <a:xfrm>
                <a:off x="3983" y="1814"/>
                <a:ext cx="116" cy="69"/>
              </a:xfrm>
              <a:custGeom>
                <a:avLst/>
                <a:gdLst>
                  <a:gd name="T0" fmla="*/ 0 w 116"/>
                  <a:gd name="T1" fmla="*/ 19 h 69"/>
                  <a:gd name="T2" fmla="*/ 104 w 116"/>
                  <a:gd name="T3" fmla="*/ 0 h 69"/>
                  <a:gd name="T4" fmla="*/ 116 w 116"/>
                  <a:gd name="T5" fmla="*/ 50 h 69"/>
                  <a:gd name="T6" fmla="*/ 69 w 116"/>
                  <a:gd name="T7" fmla="*/ 67 h 69"/>
                  <a:gd name="T8" fmla="*/ 19 w 116"/>
                  <a:gd name="T9" fmla="*/ 69 h 69"/>
                  <a:gd name="T10" fmla="*/ 0 w 116"/>
                  <a:gd name="T11" fmla="*/ 19 h 69"/>
                </a:gdLst>
                <a:ahLst/>
                <a:cxnLst>
                  <a:cxn ang="0">
                    <a:pos x="T0" y="T1"/>
                  </a:cxn>
                  <a:cxn ang="0">
                    <a:pos x="T2" y="T3"/>
                  </a:cxn>
                  <a:cxn ang="0">
                    <a:pos x="T4" y="T5"/>
                  </a:cxn>
                  <a:cxn ang="0">
                    <a:pos x="T6" y="T7"/>
                  </a:cxn>
                  <a:cxn ang="0">
                    <a:pos x="T8" y="T9"/>
                  </a:cxn>
                  <a:cxn ang="0">
                    <a:pos x="T10" y="T11"/>
                  </a:cxn>
                </a:cxnLst>
                <a:rect l="0" t="0" r="r" b="b"/>
                <a:pathLst>
                  <a:path w="116" h="69">
                    <a:moveTo>
                      <a:pt x="0" y="19"/>
                    </a:moveTo>
                    <a:lnTo>
                      <a:pt x="104" y="0"/>
                    </a:lnTo>
                    <a:lnTo>
                      <a:pt x="116" y="50"/>
                    </a:lnTo>
                    <a:lnTo>
                      <a:pt x="69" y="67"/>
                    </a:lnTo>
                    <a:lnTo>
                      <a:pt x="19" y="69"/>
                    </a:lnTo>
                    <a:lnTo>
                      <a:pt x="0" y="19"/>
                    </a:lnTo>
                    <a:close/>
                  </a:path>
                </a:pathLst>
              </a:custGeom>
              <a:solidFill>
                <a:srgbClr val="FFD4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70"/>
              <p:cNvSpPr>
                <a:spLocks/>
              </p:cNvSpPr>
              <p:nvPr/>
            </p:nvSpPr>
            <p:spPr bwMode="auto">
              <a:xfrm>
                <a:off x="3993" y="1864"/>
                <a:ext cx="116" cy="78"/>
              </a:xfrm>
              <a:custGeom>
                <a:avLst/>
                <a:gdLst>
                  <a:gd name="T0" fmla="*/ 106 w 116"/>
                  <a:gd name="T1" fmla="*/ 0 h 78"/>
                  <a:gd name="T2" fmla="*/ 116 w 116"/>
                  <a:gd name="T3" fmla="*/ 50 h 78"/>
                  <a:gd name="T4" fmla="*/ 11 w 116"/>
                  <a:gd name="T5" fmla="*/ 78 h 78"/>
                  <a:gd name="T6" fmla="*/ 0 w 116"/>
                  <a:gd name="T7" fmla="*/ 21 h 78"/>
                  <a:gd name="T8" fmla="*/ 106 w 116"/>
                  <a:gd name="T9" fmla="*/ 0 h 78"/>
                </a:gdLst>
                <a:ahLst/>
                <a:cxnLst>
                  <a:cxn ang="0">
                    <a:pos x="T0" y="T1"/>
                  </a:cxn>
                  <a:cxn ang="0">
                    <a:pos x="T2" y="T3"/>
                  </a:cxn>
                  <a:cxn ang="0">
                    <a:pos x="T4" y="T5"/>
                  </a:cxn>
                  <a:cxn ang="0">
                    <a:pos x="T6" y="T7"/>
                  </a:cxn>
                  <a:cxn ang="0">
                    <a:pos x="T8" y="T9"/>
                  </a:cxn>
                </a:cxnLst>
                <a:rect l="0" t="0" r="r" b="b"/>
                <a:pathLst>
                  <a:path w="116" h="78">
                    <a:moveTo>
                      <a:pt x="106" y="0"/>
                    </a:moveTo>
                    <a:lnTo>
                      <a:pt x="116" y="50"/>
                    </a:lnTo>
                    <a:lnTo>
                      <a:pt x="11" y="78"/>
                    </a:lnTo>
                    <a:lnTo>
                      <a:pt x="0" y="21"/>
                    </a:lnTo>
                    <a:lnTo>
                      <a:pt x="106" y="0"/>
                    </a:lnTo>
                    <a:close/>
                  </a:path>
                </a:pathLst>
              </a:custGeom>
              <a:solidFill>
                <a:srgbClr val="FFB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71"/>
              <p:cNvSpPr>
                <a:spLocks/>
              </p:cNvSpPr>
              <p:nvPr/>
            </p:nvSpPr>
            <p:spPr bwMode="auto">
              <a:xfrm>
                <a:off x="3810" y="1731"/>
                <a:ext cx="180" cy="133"/>
              </a:xfrm>
              <a:custGeom>
                <a:avLst/>
                <a:gdLst>
                  <a:gd name="T0" fmla="*/ 0 w 180"/>
                  <a:gd name="T1" fmla="*/ 34 h 133"/>
                  <a:gd name="T2" fmla="*/ 161 w 180"/>
                  <a:gd name="T3" fmla="*/ 0 h 133"/>
                  <a:gd name="T4" fmla="*/ 180 w 180"/>
                  <a:gd name="T5" fmla="*/ 102 h 133"/>
                  <a:gd name="T6" fmla="*/ 102 w 180"/>
                  <a:gd name="T7" fmla="*/ 126 h 133"/>
                  <a:gd name="T8" fmla="*/ 19 w 180"/>
                  <a:gd name="T9" fmla="*/ 133 h 133"/>
                  <a:gd name="T10" fmla="*/ 0 w 180"/>
                  <a:gd name="T11" fmla="*/ 34 h 133"/>
                </a:gdLst>
                <a:ahLst/>
                <a:cxnLst>
                  <a:cxn ang="0">
                    <a:pos x="T0" y="T1"/>
                  </a:cxn>
                  <a:cxn ang="0">
                    <a:pos x="T2" y="T3"/>
                  </a:cxn>
                  <a:cxn ang="0">
                    <a:pos x="T4" y="T5"/>
                  </a:cxn>
                  <a:cxn ang="0">
                    <a:pos x="T6" y="T7"/>
                  </a:cxn>
                  <a:cxn ang="0">
                    <a:pos x="T8" y="T9"/>
                  </a:cxn>
                  <a:cxn ang="0">
                    <a:pos x="T10" y="T11"/>
                  </a:cxn>
                </a:cxnLst>
                <a:rect l="0" t="0" r="r" b="b"/>
                <a:pathLst>
                  <a:path w="180" h="133">
                    <a:moveTo>
                      <a:pt x="0" y="34"/>
                    </a:moveTo>
                    <a:lnTo>
                      <a:pt x="161" y="0"/>
                    </a:lnTo>
                    <a:lnTo>
                      <a:pt x="180" y="102"/>
                    </a:lnTo>
                    <a:lnTo>
                      <a:pt x="102" y="126"/>
                    </a:lnTo>
                    <a:lnTo>
                      <a:pt x="19" y="133"/>
                    </a:lnTo>
                    <a:lnTo>
                      <a:pt x="0" y="34"/>
                    </a:lnTo>
                    <a:close/>
                  </a:path>
                </a:pathLst>
              </a:custGeom>
              <a:solidFill>
                <a:srgbClr val="F67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72"/>
              <p:cNvSpPr>
                <a:spLocks/>
              </p:cNvSpPr>
              <p:nvPr/>
            </p:nvSpPr>
            <p:spPr bwMode="auto">
              <a:xfrm>
                <a:off x="3829" y="1833"/>
                <a:ext cx="185" cy="140"/>
              </a:xfrm>
              <a:custGeom>
                <a:avLst/>
                <a:gdLst>
                  <a:gd name="T0" fmla="*/ 161 w 185"/>
                  <a:gd name="T1" fmla="*/ 0 h 140"/>
                  <a:gd name="T2" fmla="*/ 0 w 185"/>
                  <a:gd name="T3" fmla="*/ 31 h 140"/>
                  <a:gd name="T4" fmla="*/ 22 w 185"/>
                  <a:gd name="T5" fmla="*/ 140 h 140"/>
                  <a:gd name="T6" fmla="*/ 185 w 185"/>
                  <a:gd name="T7" fmla="*/ 109 h 140"/>
                  <a:gd name="T8" fmla="*/ 161 w 185"/>
                  <a:gd name="T9" fmla="*/ 0 h 140"/>
                </a:gdLst>
                <a:ahLst/>
                <a:cxnLst>
                  <a:cxn ang="0">
                    <a:pos x="T0" y="T1"/>
                  </a:cxn>
                  <a:cxn ang="0">
                    <a:pos x="T2" y="T3"/>
                  </a:cxn>
                  <a:cxn ang="0">
                    <a:pos x="T4" y="T5"/>
                  </a:cxn>
                  <a:cxn ang="0">
                    <a:pos x="T6" y="T7"/>
                  </a:cxn>
                  <a:cxn ang="0">
                    <a:pos x="T8" y="T9"/>
                  </a:cxn>
                </a:cxnLst>
                <a:rect l="0" t="0" r="r" b="b"/>
                <a:pathLst>
                  <a:path w="185" h="140">
                    <a:moveTo>
                      <a:pt x="161" y="0"/>
                    </a:moveTo>
                    <a:lnTo>
                      <a:pt x="0" y="31"/>
                    </a:lnTo>
                    <a:lnTo>
                      <a:pt x="22" y="140"/>
                    </a:lnTo>
                    <a:lnTo>
                      <a:pt x="185" y="109"/>
                    </a:lnTo>
                    <a:lnTo>
                      <a:pt x="161" y="0"/>
                    </a:lnTo>
                    <a:close/>
                  </a:path>
                </a:pathLst>
              </a:custGeom>
              <a:solidFill>
                <a:srgbClr val="FB99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73"/>
              <p:cNvSpPr>
                <a:spLocks/>
              </p:cNvSpPr>
              <p:nvPr/>
            </p:nvSpPr>
            <p:spPr bwMode="auto">
              <a:xfrm>
                <a:off x="3806" y="1909"/>
                <a:ext cx="331" cy="90"/>
              </a:xfrm>
              <a:custGeom>
                <a:avLst/>
                <a:gdLst>
                  <a:gd name="T0" fmla="*/ 11 w 331"/>
                  <a:gd name="T1" fmla="*/ 64 h 90"/>
                  <a:gd name="T2" fmla="*/ 326 w 331"/>
                  <a:gd name="T3" fmla="*/ 0 h 90"/>
                  <a:gd name="T4" fmla="*/ 331 w 331"/>
                  <a:gd name="T5" fmla="*/ 24 h 90"/>
                  <a:gd name="T6" fmla="*/ 0 w 331"/>
                  <a:gd name="T7" fmla="*/ 90 h 90"/>
                  <a:gd name="T8" fmla="*/ 11 w 331"/>
                  <a:gd name="T9" fmla="*/ 64 h 90"/>
                </a:gdLst>
                <a:ahLst/>
                <a:cxnLst>
                  <a:cxn ang="0">
                    <a:pos x="T0" y="T1"/>
                  </a:cxn>
                  <a:cxn ang="0">
                    <a:pos x="T2" y="T3"/>
                  </a:cxn>
                  <a:cxn ang="0">
                    <a:pos x="T4" y="T5"/>
                  </a:cxn>
                  <a:cxn ang="0">
                    <a:pos x="T6" y="T7"/>
                  </a:cxn>
                  <a:cxn ang="0">
                    <a:pos x="T8" y="T9"/>
                  </a:cxn>
                </a:cxnLst>
                <a:rect l="0" t="0" r="r" b="b"/>
                <a:pathLst>
                  <a:path w="331" h="90">
                    <a:moveTo>
                      <a:pt x="11" y="64"/>
                    </a:moveTo>
                    <a:lnTo>
                      <a:pt x="326" y="0"/>
                    </a:lnTo>
                    <a:lnTo>
                      <a:pt x="331" y="24"/>
                    </a:lnTo>
                    <a:lnTo>
                      <a:pt x="0" y="90"/>
                    </a:lnTo>
                    <a:lnTo>
                      <a:pt x="11" y="64"/>
                    </a:lnTo>
                    <a:close/>
                  </a:path>
                </a:pathLst>
              </a:custGeom>
              <a:solidFill>
                <a:srgbClr val="4662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74"/>
              <p:cNvSpPr>
                <a:spLocks/>
              </p:cNvSpPr>
              <p:nvPr/>
            </p:nvSpPr>
            <p:spPr bwMode="auto">
              <a:xfrm>
                <a:off x="3706" y="1696"/>
                <a:ext cx="119" cy="303"/>
              </a:xfrm>
              <a:custGeom>
                <a:avLst/>
                <a:gdLst>
                  <a:gd name="T0" fmla="*/ 64 w 119"/>
                  <a:gd name="T1" fmla="*/ 0 h 303"/>
                  <a:gd name="T2" fmla="*/ 119 w 119"/>
                  <a:gd name="T3" fmla="*/ 275 h 303"/>
                  <a:gd name="T4" fmla="*/ 100 w 119"/>
                  <a:gd name="T5" fmla="*/ 303 h 303"/>
                  <a:gd name="T6" fmla="*/ 45 w 119"/>
                  <a:gd name="T7" fmla="*/ 28 h 303"/>
                  <a:gd name="T8" fmla="*/ 5 w 119"/>
                  <a:gd name="T9" fmla="*/ 38 h 303"/>
                  <a:gd name="T10" fmla="*/ 0 w 119"/>
                  <a:gd name="T11" fmla="*/ 12 h 303"/>
                  <a:gd name="T12" fmla="*/ 64 w 119"/>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119" h="303">
                    <a:moveTo>
                      <a:pt x="64" y="0"/>
                    </a:moveTo>
                    <a:lnTo>
                      <a:pt x="119" y="275"/>
                    </a:lnTo>
                    <a:lnTo>
                      <a:pt x="100" y="303"/>
                    </a:lnTo>
                    <a:lnTo>
                      <a:pt x="45" y="28"/>
                    </a:lnTo>
                    <a:lnTo>
                      <a:pt x="5" y="38"/>
                    </a:lnTo>
                    <a:lnTo>
                      <a:pt x="0" y="12"/>
                    </a:lnTo>
                    <a:lnTo>
                      <a:pt x="64" y="0"/>
                    </a:lnTo>
                    <a:close/>
                  </a:path>
                </a:pathLst>
              </a:custGeom>
              <a:solidFill>
                <a:srgbClr val="354A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75"/>
              <p:cNvSpPr>
                <a:spLocks/>
              </p:cNvSpPr>
              <p:nvPr/>
            </p:nvSpPr>
            <p:spPr bwMode="auto">
              <a:xfrm>
                <a:off x="4464" y="2075"/>
                <a:ext cx="73" cy="137"/>
              </a:xfrm>
              <a:custGeom>
                <a:avLst/>
                <a:gdLst>
                  <a:gd name="T0" fmla="*/ 31 w 31"/>
                  <a:gd name="T1" fmla="*/ 58 h 58"/>
                  <a:gd name="T2" fmla="*/ 19 w 31"/>
                  <a:gd name="T3" fmla="*/ 2 h 58"/>
                  <a:gd name="T4" fmla="*/ 16 w 31"/>
                  <a:gd name="T5" fmla="*/ 0 h 58"/>
                  <a:gd name="T6" fmla="*/ 0 w 31"/>
                  <a:gd name="T7" fmla="*/ 11 h 58"/>
                  <a:gd name="T8" fmla="*/ 6 w 31"/>
                  <a:gd name="T9" fmla="*/ 45 h 58"/>
                  <a:gd name="T10" fmla="*/ 31 w 31"/>
                  <a:gd name="T11" fmla="*/ 58 h 58"/>
                </a:gdLst>
                <a:ahLst/>
                <a:cxnLst>
                  <a:cxn ang="0">
                    <a:pos x="T0" y="T1"/>
                  </a:cxn>
                  <a:cxn ang="0">
                    <a:pos x="T2" y="T3"/>
                  </a:cxn>
                  <a:cxn ang="0">
                    <a:pos x="T4" y="T5"/>
                  </a:cxn>
                  <a:cxn ang="0">
                    <a:pos x="T6" y="T7"/>
                  </a:cxn>
                  <a:cxn ang="0">
                    <a:pos x="T8" y="T9"/>
                  </a:cxn>
                  <a:cxn ang="0">
                    <a:pos x="T10" y="T11"/>
                  </a:cxn>
                </a:cxnLst>
                <a:rect l="0" t="0" r="r" b="b"/>
                <a:pathLst>
                  <a:path w="31" h="58">
                    <a:moveTo>
                      <a:pt x="31" y="58"/>
                    </a:moveTo>
                    <a:cubicBezTo>
                      <a:pt x="19" y="2"/>
                      <a:pt x="19" y="2"/>
                      <a:pt x="19" y="2"/>
                    </a:cubicBezTo>
                    <a:cubicBezTo>
                      <a:pt x="19" y="1"/>
                      <a:pt x="17" y="0"/>
                      <a:pt x="16" y="0"/>
                    </a:cubicBezTo>
                    <a:cubicBezTo>
                      <a:pt x="12" y="2"/>
                      <a:pt x="4" y="5"/>
                      <a:pt x="0" y="11"/>
                    </a:cubicBezTo>
                    <a:cubicBezTo>
                      <a:pt x="6" y="45"/>
                      <a:pt x="6" y="45"/>
                      <a:pt x="6" y="45"/>
                    </a:cubicBezTo>
                    <a:lnTo>
                      <a:pt x="31" y="58"/>
                    </a:lnTo>
                    <a:close/>
                  </a:path>
                </a:pathLst>
              </a:custGeom>
              <a:solidFill>
                <a:srgbClr val="DCB9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76"/>
              <p:cNvSpPr>
                <a:spLocks/>
              </p:cNvSpPr>
              <p:nvPr/>
            </p:nvSpPr>
            <p:spPr bwMode="auto">
              <a:xfrm>
                <a:off x="4333" y="2101"/>
                <a:ext cx="407" cy="249"/>
              </a:xfrm>
              <a:custGeom>
                <a:avLst/>
                <a:gdLst>
                  <a:gd name="T0" fmla="*/ 170 w 172"/>
                  <a:gd name="T1" fmla="*/ 79 h 105"/>
                  <a:gd name="T2" fmla="*/ 158 w 172"/>
                  <a:gd name="T3" fmla="*/ 69 h 105"/>
                  <a:gd name="T4" fmla="*/ 111 w 172"/>
                  <a:gd name="T5" fmla="*/ 62 h 105"/>
                  <a:gd name="T6" fmla="*/ 64 w 172"/>
                  <a:gd name="T7" fmla="*/ 25 h 105"/>
                  <a:gd name="T8" fmla="*/ 49 w 172"/>
                  <a:gd name="T9" fmla="*/ 0 h 105"/>
                  <a:gd name="T10" fmla="*/ 25 w 172"/>
                  <a:gd name="T11" fmla="*/ 8 h 105"/>
                  <a:gd name="T12" fmla="*/ 17 w 172"/>
                  <a:gd name="T13" fmla="*/ 10 h 105"/>
                  <a:gd name="T14" fmla="*/ 9 w 172"/>
                  <a:gd name="T15" fmla="*/ 10 h 105"/>
                  <a:gd name="T16" fmla="*/ 0 w 172"/>
                  <a:gd name="T17" fmla="*/ 19 h 105"/>
                  <a:gd name="T18" fmla="*/ 0 w 172"/>
                  <a:gd name="T19" fmla="*/ 93 h 105"/>
                  <a:gd name="T20" fmla="*/ 141 w 172"/>
                  <a:gd name="T21" fmla="*/ 105 h 105"/>
                  <a:gd name="T22" fmla="*/ 172 w 172"/>
                  <a:gd name="T23" fmla="*/ 93 h 105"/>
                  <a:gd name="T24" fmla="*/ 170 w 172"/>
                  <a:gd name="T25" fmla="*/ 7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 h="105">
                    <a:moveTo>
                      <a:pt x="170" y="79"/>
                    </a:moveTo>
                    <a:cubicBezTo>
                      <a:pt x="169" y="73"/>
                      <a:pt x="164" y="68"/>
                      <a:pt x="158" y="69"/>
                    </a:cubicBezTo>
                    <a:cubicBezTo>
                      <a:pt x="148" y="69"/>
                      <a:pt x="127" y="68"/>
                      <a:pt x="111" y="62"/>
                    </a:cubicBezTo>
                    <a:cubicBezTo>
                      <a:pt x="64" y="25"/>
                      <a:pt x="64" y="25"/>
                      <a:pt x="64" y="25"/>
                    </a:cubicBezTo>
                    <a:cubicBezTo>
                      <a:pt x="49" y="0"/>
                      <a:pt x="49" y="0"/>
                      <a:pt x="49" y="0"/>
                    </a:cubicBezTo>
                    <a:cubicBezTo>
                      <a:pt x="25" y="8"/>
                      <a:pt x="25" y="8"/>
                      <a:pt x="25" y="8"/>
                    </a:cubicBezTo>
                    <a:cubicBezTo>
                      <a:pt x="23" y="9"/>
                      <a:pt x="20" y="10"/>
                      <a:pt x="17" y="10"/>
                    </a:cubicBezTo>
                    <a:cubicBezTo>
                      <a:pt x="9" y="10"/>
                      <a:pt x="9" y="10"/>
                      <a:pt x="9" y="10"/>
                    </a:cubicBezTo>
                    <a:cubicBezTo>
                      <a:pt x="4" y="10"/>
                      <a:pt x="0" y="14"/>
                      <a:pt x="0" y="19"/>
                    </a:cubicBezTo>
                    <a:cubicBezTo>
                      <a:pt x="0" y="93"/>
                      <a:pt x="0" y="93"/>
                      <a:pt x="0" y="93"/>
                    </a:cubicBezTo>
                    <a:cubicBezTo>
                      <a:pt x="141" y="105"/>
                      <a:pt x="141" y="105"/>
                      <a:pt x="141" y="105"/>
                    </a:cubicBezTo>
                    <a:cubicBezTo>
                      <a:pt x="172" y="93"/>
                      <a:pt x="172" y="93"/>
                      <a:pt x="172" y="93"/>
                    </a:cubicBezTo>
                    <a:lnTo>
                      <a:pt x="170" y="79"/>
                    </a:lnTo>
                    <a:close/>
                  </a:path>
                </a:pathLst>
              </a:custGeom>
              <a:solidFill>
                <a:srgbClr val="F098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77"/>
              <p:cNvSpPr>
                <a:spLocks/>
              </p:cNvSpPr>
              <p:nvPr/>
            </p:nvSpPr>
            <p:spPr bwMode="auto">
              <a:xfrm>
                <a:off x="4333" y="2101"/>
                <a:ext cx="131" cy="111"/>
              </a:xfrm>
              <a:custGeom>
                <a:avLst/>
                <a:gdLst>
                  <a:gd name="T0" fmla="*/ 55 w 55"/>
                  <a:gd name="T1" fmla="*/ 47 h 47"/>
                  <a:gd name="T2" fmla="*/ 55 w 55"/>
                  <a:gd name="T3" fmla="*/ 10 h 47"/>
                  <a:gd name="T4" fmla="*/ 49 w 55"/>
                  <a:gd name="T5" fmla="*/ 0 h 47"/>
                  <a:gd name="T6" fmla="*/ 25 w 55"/>
                  <a:gd name="T7" fmla="*/ 8 h 47"/>
                  <a:gd name="T8" fmla="*/ 17 w 55"/>
                  <a:gd name="T9" fmla="*/ 10 h 47"/>
                  <a:gd name="T10" fmla="*/ 9 w 55"/>
                  <a:gd name="T11" fmla="*/ 10 h 47"/>
                  <a:gd name="T12" fmla="*/ 0 w 55"/>
                  <a:gd name="T13" fmla="*/ 19 h 47"/>
                  <a:gd name="T14" fmla="*/ 0 w 55"/>
                  <a:gd name="T15" fmla="*/ 47 h 47"/>
                  <a:gd name="T16" fmla="*/ 55 w 55"/>
                  <a:gd name="T1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47">
                    <a:moveTo>
                      <a:pt x="55" y="47"/>
                    </a:moveTo>
                    <a:cubicBezTo>
                      <a:pt x="55" y="10"/>
                      <a:pt x="55" y="10"/>
                      <a:pt x="55" y="10"/>
                    </a:cubicBezTo>
                    <a:cubicBezTo>
                      <a:pt x="49" y="0"/>
                      <a:pt x="49" y="0"/>
                      <a:pt x="49" y="0"/>
                    </a:cubicBezTo>
                    <a:cubicBezTo>
                      <a:pt x="25" y="8"/>
                      <a:pt x="25" y="8"/>
                      <a:pt x="25" y="8"/>
                    </a:cubicBezTo>
                    <a:cubicBezTo>
                      <a:pt x="23" y="9"/>
                      <a:pt x="20" y="10"/>
                      <a:pt x="17" y="10"/>
                    </a:cubicBezTo>
                    <a:cubicBezTo>
                      <a:pt x="9" y="10"/>
                      <a:pt x="9" y="10"/>
                      <a:pt x="9" y="10"/>
                    </a:cubicBezTo>
                    <a:cubicBezTo>
                      <a:pt x="4" y="10"/>
                      <a:pt x="0" y="14"/>
                      <a:pt x="0" y="19"/>
                    </a:cubicBezTo>
                    <a:cubicBezTo>
                      <a:pt x="0" y="47"/>
                      <a:pt x="0" y="47"/>
                      <a:pt x="0" y="47"/>
                    </a:cubicBezTo>
                    <a:lnTo>
                      <a:pt x="55" y="47"/>
                    </a:lnTo>
                    <a:close/>
                  </a:path>
                </a:pathLst>
              </a:custGeom>
              <a:solidFill>
                <a:srgbClr val="AA64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78"/>
              <p:cNvSpPr>
                <a:spLocks/>
              </p:cNvSpPr>
              <p:nvPr/>
            </p:nvSpPr>
            <p:spPr bwMode="auto">
              <a:xfrm>
                <a:off x="4333" y="2101"/>
                <a:ext cx="131" cy="111"/>
              </a:xfrm>
              <a:custGeom>
                <a:avLst/>
                <a:gdLst>
                  <a:gd name="T0" fmla="*/ 43 w 55"/>
                  <a:gd name="T1" fmla="*/ 2 h 47"/>
                  <a:gd name="T2" fmla="*/ 46 w 55"/>
                  <a:gd name="T3" fmla="*/ 18 h 47"/>
                  <a:gd name="T4" fmla="*/ 45 w 55"/>
                  <a:gd name="T5" fmla="*/ 23 h 47"/>
                  <a:gd name="T6" fmla="*/ 40 w 55"/>
                  <a:gd name="T7" fmla="*/ 25 h 47"/>
                  <a:gd name="T8" fmla="*/ 18 w 55"/>
                  <a:gd name="T9" fmla="*/ 25 h 47"/>
                  <a:gd name="T10" fmla="*/ 0 w 55"/>
                  <a:gd name="T11" fmla="*/ 33 h 47"/>
                  <a:gd name="T12" fmla="*/ 0 w 55"/>
                  <a:gd name="T13" fmla="*/ 47 h 47"/>
                  <a:gd name="T14" fmla="*/ 55 w 55"/>
                  <a:gd name="T15" fmla="*/ 47 h 47"/>
                  <a:gd name="T16" fmla="*/ 55 w 55"/>
                  <a:gd name="T17" fmla="*/ 10 h 47"/>
                  <a:gd name="T18" fmla="*/ 49 w 55"/>
                  <a:gd name="T19" fmla="*/ 0 h 47"/>
                  <a:gd name="T20" fmla="*/ 43 w 55"/>
                  <a:gd name="T21" fmla="*/ 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47">
                    <a:moveTo>
                      <a:pt x="43" y="2"/>
                    </a:moveTo>
                    <a:cubicBezTo>
                      <a:pt x="46" y="18"/>
                      <a:pt x="46" y="18"/>
                      <a:pt x="46" y="18"/>
                    </a:cubicBezTo>
                    <a:cubicBezTo>
                      <a:pt x="47" y="20"/>
                      <a:pt x="46" y="21"/>
                      <a:pt x="45" y="23"/>
                    </a:cubicBezTo>
                    <a:cubicBezTo>
                      <a:pt x="44" y="24"/>
                      <a:pt x="42" y="25"/>
                      <a:pt x="40" y="25"/>
                    </a:cubicBezTo>
                    <a:cubicBezTo>
                      <a:pt x="18" y="25"/>
                      <a:pt x="18" y="25"/>
                      <a:pt x="18" y="25"/>
                    </a:cubicBezTo>
                    <a:cubicBezTo>
                      <a:pt x="11" y="25"/>
                      <a:pt x="4" y="28"/>
                      <a:pt x="0" y="33"/>
                    </a:cubicBezTo>
                    <a:cubicBezTo>
                      <a:pt x="0" y="47"/>
                      <a:pt x="0" y="47"/>
                      <a:pt x="0" y="47"/>
                    </a:cubicBezTo>
                    <a:cubicBezTo>
                      <a:pt x="55" y="47"/>
                      <a:pt x="55" y="47"/>
                      <a:pt x="55" y="47"/>
                    </a:cubicBezTo>
                    <a:cubicBezTo>
                      <a:pt x="55" y="10"/>
                      <a:pt x="55" y="10"/>
                      <a:pt x="55" y="10"/>
                    </a:cubicBezTo>
                    <a:cubicBezTo>
                      <a:pt x="49" y="0"/>
                      <a:pt x="49" y="0"/>
                      <a:pt x="49" y="0"/>
                    </a:cubicBezTo>
                    <a:lnTo>
                      <a:pt x="43" y="2"/>
                    </a:lnTo>
                    <a:close/>
                  </a:path>
                </a:pathLst>
              </a:custGeom>
              <a:solidFill>
                <a:srgbClr val="9B5A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79"/>
              <p:cNvSpPr>
                <a:spLocks/>
              </p:cNvSpPr>
              <p:nvPr/>
            </p:nvSpPr>
            <p:spPr bwMode="auto">
              <a:xfrm>
                <a:off x="4333" y="2096"/>
                <a:ext cx="268" cy="218"/>
              </a:xfrm>
              <a:custGeom>
                <a:avLst/>
                <a:gdLst>
                  <a:gd name="T0" fmla="*/ 52 w 113"/>
                  <a:gd name="T1" fmla="*/ 92 h 92"/>
                  <a:gd name="T2" fmla="*/ 100 w 113"/>
                  <a:gd name="T3" fmla="*/ 75 h 92"/>
                  <a:gd name="T4" fmla="*/ 107 w 113"/>
                  <a:gd name="T5" fmla="*/ 72 h 92"/>
                  <a:gd name="T6" fmla="*/ 112 w 113"/>
                  <a:gd name="T7" fmla="*/ 63 h 92"/>
                  <a:gd name="T8" fmla="*/ 111 w 113"/>
                  <a:gd name="T9" fmla="*/ 59 h 92"/>
                  <a:gd name="T10" fmla="*/ 68 w 113"/>
                  <a:gd name="T11" fmla="*/ 24 h 92"/>
                  <a:gd name="T12" fmla="*/ 64 w 113"/>
                  <a:gd name="T13" fmla="*/ 8 h 92"/>
                  <a:gd name="T14" fmla="*/ 52 w 113"/>
                  <a:gd name="T15" fmla="*/ 2 h 92"/>
                  <a:gd name="T16" fmla="*/ 49 w 113"/>
                  <a:gd name="T17" fmla="*/ 2 h 92"/>
                  <a:gd name="T18" fmla="*/ 52 w 113"/>
                  <a:gd name="T19" fmla="*/ 18 h 92"/>
                  <a:gd name="T20" fmla="*/ 40 w 113"/>
                  <a:gd name="T21" fmla="*/ 33 h 92"/>
                  <a:gd name="T22" fmla="*/ 18 w 113"/>
                  <a:gd name="T23" fmla="*/ 33 h 92"/>
                  <a:gd name="T24" fmla="*/ 0 w 113"/>
                  <a:gd name="T25" fmla="*/ 52 h 92"/>
                  <a:gd name="T26" fmla="*/ 0 w 113"/>
                  <a:gd name="T27" fmla="*/ 88 h 92"/>
                  <a:gd name="T28" fmla="*/ 52 w 113"/>
                  <a:gd name="T2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 h="92">
                    <a:moveTo>
                      <a:pt x="52" y="92"/>
                    </a:moveTo>
                    <a:cubicBezTo>
                      <a:pt x="68" y="73"/>
                      <a:pt x="91" y="74"/>
                      <a:pt x="100" y="75"/>
                    </a:cubicBezTo>
                    <a:cubicBezTo>
                      <a:pt x="103" y="76"/>
                      <a:pt x="105" y="75"/>
                      <a:pt x="107" y="72"/>
                    </a:cubicBezTo>
                    <a:cubicBezTo>
                      <a:pt x="112" y="63"/>
                      <a:pt x="112" y="63"/>
                      <a:pt x="112" y="63"/>
                    </a:cubicBezTo>
                    <a:cubicBezTo>
                      <a:pt x="113" y="62"/>
                      <a:pt x="113" y="60"/>
                      <a:pt x="111" y="59"/>
                    </a:cubicBezTo>
                    <a:cubicBezTo>
                      <a:pt x="68" y="24"/>
                      <a:pt x="68" y="24"/>
                      <a:pt x="68" y="24"/>
                    </a:cubicBezTo>
                    <a:cubicBezTo>
                      <a:pt x="64" y="8"/>
                      <a:pt x="64" y="8"/>
                      <a:pt x="64" y="8"/>
                    </a:cubicBezTo>
                    <a:cubicBezTo>
                      <a:pt x="62" y="3"/>
                      <a:pt x="57" y="0"/>
                      <a:pt x="52" y="2"/>
                    </a:cubicBezTo>
                    <a:cubicBezTo>
                      <a:pt x="49" y="2"/>
                      <a:pt x="49" y="2"/>
                      <a:pt x="49" y="2"/>
                    </a:cubicBezTo>
                    <a:cubicBezTo>
                      <a:pt x="52" y="18"/>
                      <a:pt x="52" y="18"/>
                      <a:pt x="52" y="18"/>
                    </a:cubicBezTo>
                    <a:cubicBezTo>
                      <a:pt x="54" y="26"/>
                      <a:pt x="48" y="33"/>
                      <a:pt x="40" y="33"/>
                    </a:cubicBezTo>
                    <a:cubicBezTo>
                      <a:pt x="18" y="33"/>
                      <a:pt x="18" y="33"/>
                      <a:pt x="18" y="33"/>
                    </a:cubicBezTo>
                    <a:cubicBezTo>
                      <a:pt x="8" y="33"/>
                      <a:pt x="0" y="41"/>
                      <a:pt x="0" y="52"/>
                    </a:cubicBezTo>
                    <a:cubicBezTo>
                      <a:pt x="0" y="88"/>
                      <a:pt x="0" y="88"/>
                      <a:pt x="0" y="88"/>
                    </a:cubicBezTo>
                    <a:lnTo>
                      <a:pt x="52" y="92"/>
                    </a:lnTo>
                    <a:close/>
                  </a:path>
                </a:pathLst>
              </a:custGeom>
              <a:solidFill>
                <a:srgbClr val="DC8C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80"/>
              <p:cNvSpPr>
                <a:spLocks/>
              </p:cNvSpPr>
              <p:nvPr/>
            </p:nvSpPr>
            <p:spPr bwMode="auto">
              <a:xfrm>
                <a:off x="4326" y="2298"/>
                <a:ext cx="422" cy="66"/>
              </a:xfrm>
              <a:custGeom>
                <a:avLst/>
                <a:gdLst>
                  <a:gd name="T0" fmla="*/ 129 w 178"/>
                  <a:gd name="T1" fmla="*/ 13 h 28"/>
                  <a:gd name="T2" fmla="*/ 3 w 178"/>
                  <a:gd name="T3" fmla="*/ 0 h 28"/>
                  <a:gd name="T4" fmla="*/ 0 w 178"/>
                  <a:gd name="T5" fmla="*/ 3 h 28"/>
                  <a:gd name="T6" fmla="*/ 0 w 178"/>
                  <a:gd name="T7" fmla="*/ 25 h 28"/>
                  <a:gd name="T8" fmla="*/ 3 w 178"/>
                  <a:gd name="T9" fmla="*/ 28 h 28"/>
                  <a:gd name="T10" fmla="*/ 52 w 178"/>
                  <a:gd name="T11" fmla="*/ 28 h 28"/>
                  <a:gd name="T12" fmla="*/ 55 w 178"/>
                  <a:gd name="T13" fmla="*/ 25 h 28"/>
                  <a:gd name="T14" fmla="*/ 55 w 178"/>
                  <a:gd name="T15" fmla="*/ 20 h 28"/>
                  <a:gd name="T16" fmla="*/ 129 w 178"/>
                  <a:gd name="T17" fmla="*/ 28 h 28"/>
                  <a:gd name="T18" fmla="*/ 176 w 178"/>
                  <a:gd name="T19" fmla="*/ 23 h 28"/>
                  <a:gd name="T20" fmla="*/ 178 w 178"/>
                  <a:gd name="T21" fmla="*/ 20 h 28"/>
                  <a:gd name="T22" fmla="*/ 178 w 178"/>
                  <a:gd name="T23" fmla="*/ 11 h 28"/>
                  <a:gd name="T24" fmla="*/ 174 w 178"/>
                  <a:gd name="T25" fmla="*/ 8 h 28"/>
                  <a:gd name="T26" fmla="*/ 129 w 178"/>
                  <a:gd name="T27"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28">
                    <a:moveTo>
                      <a:pt x="129" y="13"/>
                    </a:moveTo>
                    <a:cubicBezTo>
                      <a:pt x="84" y="13"/>
                      <a:pt x="53" y="1"/>
                      <a:pt x="3" y="0"/>
                    </a:cubicBezTo>
                    <a:cubicBezTo>
                      <a:pt x="1" y="0"/>
                      <a:pt x="0" y="2"/>
                      <a:pt x="0" y="3"/>
                    </a:cubicBezTo>
                    <a:cubicBezTo>
                      <a:pt x="0" y="25"/>
                      <a:pt x="0" y="25"/>
                      <a:pt x="0" y="25"/>
                    </a:cubicBezTo>
                    <a:cubicBezTo>
                      <a:pt x="0" y="27"/>
                      <a:pt x="1" y="28"/>
                      <a:pt x="3" y="28"/>
                    </a:cubicBezTo>
                    <a:cubicBezTo>
                      <a:pt x="52" y="28"/>
                      <a:pt x="52" y="28"/>
                      <a:pt x="52" y="28"/>
                    </a:cubicBezTo>
                    <a:cubicBezTo>
                      <a:pt x="54" y="28"/>
                      <a:pt x="55" y="27"/>
                      <a:pt x="55" y="25"/>
                    </a:cubicBezTo>
                    <a:cubicBezTo>
                      <a:pt x="55" y="20"/>
                      <a:pt x="55" y="20"/>
                      <a:pt x="55" y="20"/>
                    </a:cubicBezTo>
                    <a:cubicBezTo>
                      <a:pt x="79" y="24"/>
                      <a:pt x="102" y="28"/>
                      <a:pt x="129" y="28"/>
                    </a:cubicBezTo>
                    <a:cubicBezTo>
                      <a:pt x="153" y="28"/>
                      <a:pt x="170" y="24"/>
                      <a:pt x="176" y="23"/>
                    </a:cubicBezTo>
                    <a:cubicBezTo>
                      <a:pt x="177" y="22"/>
                      <a:pt x="178" y="21"/>
                      <a:pt x="178" y="20"/>
                    </a:cubicBezTo>
                    <a:cubicBezTo>
                      <a:pt x="178" y="11"/>
                      <a:pt x="178" y="11"/>
                      <a:pt x="178" y="11"/>
                    </a:cubicBezTo>
                    <a:cubicBezTo>
                      <a:pt x="178" y="9"/>
                      <a:pt x="176" y="7"/>
                      <a:pt x="174" y="8"/>
                    </a:cubicBezTo>
                    <a:cubicBezTo>
                      <a:pt x="167" y="9"/>
                      <a:pt x="151" y="13"/>
                      <a:pt x="129" y="13"/>
                    </a:cubicBezTo>
                    <a:close/>
                  </a:path>
                </a:pathLst>
              </a:custGeom>
              <a:solidFill>
                <a:srgbClr val="EBC9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81"/>
              <p:cNvSpPr>
                <a:spLocks/>
              </p:cNvSpPr>
              <p:nvPr/>
            </p:nvSpPr>
            <p:spPr bwMode="auto">
              <a:xfrm>
                <a:off x="4525" y="2189"/>
                <a:ext cx="31" cy="31"/>
              </a:xfrm>
              <a:custGeom>
                <a:avLst/>
                <a:gdLst>
                  <a:gd name="T0" fmla="*/ 4 w 13"/>
                  <a:gd name="T1" fmla="*/ 13 h 13"/>
                  <a:gd name="T2" fmla="*/ 2 w 13"/>
                  <a:gd name="T3" fmla="*/ 12 h 13"/>
                  <a:gd name="T4" fmla="*/ 2 w 13"/>
                  <a:gd name="T5" fmla="*/ 8 h 13"/>
                  <a:gd name="T6" fmla="*/ 8 w 13"/>
                  <a:gd name="T7" fmla="*/ 2 h 13"/>
                  <a:gd name="T8" fmla="*/ 12 w 13"/>
                  <a:gd name="T9" fmla="*/ 2 h 13"/>
                  <a:gd name="T10" fmla="*/ 12 w 13"/>
                  <a:gd name="T11" fmla="*/ 6 h 13"/>
                  <a:gd name="T12" fmla="*/ 6 w 13"/>
                  <a:gd name="T13" fmla="*/ 12 h 13"/>
                  <a:gd name="T14" fmla="*/ 4 w 13"/>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3">
                    <a:moveTo>
                      <a:pt x="4" y="13"/>
                    </a:moveTo>
                    <a:cubicBezTo>
                      <a:pt x="3" y="13"/>
                      <a:pt x="2" y="13"/>
                      <a:pt x="2" y="12"/>
                    </a:cubicBezTo>
                    <a:cubicBezTo>
                      <a:pt x="0" y="11"/>
                      <a:pt x="0" y="9"/>
                      <a:pt x="2" y="8"/>
                    </a:cubicBezTo>
                    <a:cubicBezTo>
                      <a:pt x="8" y="2"/>
                      <a:pt x="8" y="2"/>
                      <a:pt x="8" y="2"/>
                    </a:cubicBezTo>
                    <a:cubicBezTo>
                      <a:pt x="9" y="0"/>
                      <a:pt x="11" y="0"/>
                      <a:pt x="12" y="2"/>
                    </a:cubicBezTo>
                    <a:cubicBezTo>
                      <a:pt x="13" y="3"/>
                      <a:pt x="13" y="5"/>
                      <a:pt x="12" y="6"/>
                    </a:cubicBezTo>
                    <a:cubicBezTo>
                      <a:pt x="6" y="12"/>
                      <a:pt x="6" y="12"/>
                      <a:pt x="6" y="12"/>
                    </a:cubicBezTo>
                    <a:cubicBezTo>
                      <a:pt x="5" y="13"/>
                      <a:pt x="5" y="13"/>
                      <a:pt x="4" y="13"/>
                    </a:cubicBezTo>
                    <a:close/>
                  </a:path>
                </a:pathLst>
              </a:custGeom>
              <a:solidFill>
                <a:srgbClr val="AA64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82"/>
              <p:cNvSpPr>
                <a:spLocks/>
              </p:cNvSpPr>
              <p:nvPr/>
            </p:nvSpPr>
            <p:spPr bwMode="auto">
              <a:xfrm>
                <a:off x="4565" y="2222"/>
                <a:ext cx="31" cy="28"/>
              </a:xfrm>
              <a:custGeom>
                <a:avLst/>
                <a:gdLst>
                  <a:gd name="T0" fmla="*/ 3 w 13"/>
                  <a:gd name="T1" fmla="*/ 12 h 12"/>
                  <a:gd name="T2" fmla="*/ 1 w 13"/>
                  <a:gd name="T3" fmla="*/ 11 h 12"/>
                  <a:gd name="T4" fmla="*/ 1 w 13"/>
                  <a:gd name="T5" fmla="*/ 7 h 12"/>
                  <a:gd name="T6" fmla="*/ 7 w 13"/>
                  <a:gd name="T7" fmla="*/ 1 h 12"/>
                  <a:gd name="T8" fmla="*/ 11 w 13"/>
                  <a:gd name="T9" fmla="*/ 1 h 12"/>
                  <a:gd name="T10" fmla="*/ 11 w 13"/>
                  <a:gd name="T11" fmla="*/ 5 h 12"/>
                  <a:gd name="T12" fmla="*/ 5 w 13"/>
                  <a:gd name="T13" fmla="*/ 11 h 12"/>
                  <a:gd name="T14" fmla="*/ 3 w 13"/>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3" y="12"/>
                    </a:moveTo>
                    <a:cubicBezTo>
                      <a:pt x="2" y="12"/>
                      <a:pt x="1" y="12"/>
                      <a:pt x="1" y="11"/>
                    </a:cubicBezTo>
                    <a:cubicBezTo>
                      <a:pt x="0" y="10"/>
                      <a:pt x="0" y="8"/>
                      <a:pt x="1" y="7"/>
                    </a:cubicBezTo>
                    <a:cubicBezTo>
                      <a:pt x="7" y="1"/>
                      <a:pt x="7" y="1"/>
                      <a:pt x="7" y="1"/>
                    </a:cubicBezTo>
                    <a:cubicBezTo>
                      <a:pt x="8" y="0"/>
                      <a:pt x="10" y="0"/>
                      <a:pt x="11" y="1"/>
                    </a:cubicBezTo>
                    <a:cubicBezTo>
                      <a:pt x="13" y="2"/>
                      <a:pt x="13" y="4"/>
                      <a:pt x="11" y="5"/>
                    </a:cubicBezTo>
                    <a:cubicBezTo>
                      <a:pt x="5" y="11"/>
                      <a:pt x="5" y="11"/>
                      <a:pt x="5" y="11"/>
                    </a:cubicBezTo>
                    <a:cubicBezTo>
                      <a:pt x="5" y="12"/>
                      <a:pt x="4" y="12"/>
                      <a:pt x="3" y="12"/>
                    </a:cubicBezTo>
                    <a:close/>
                  </a:path>
                </a:pathLst>
              </a:custGeom>
              <a:solidFill>
                <a:srgbClr val="AA64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83"/>
              <p:cNvSpPr>
                <a:spLocks/>
              </p:cNvSpPr>
              <p:nvPr/>
            </p:nvSpPr>
            <p:spPr bwMode="auto">
              <a:xfrm>
                <a:off x="4546" y="2205"/>
                <a:ext cx="29" cy="31"/>
              </a:xfrm>
              <a:custGeom>
                <a:avLst/>
                <a:gdLst>
                  <a:gd name="T0" fmla="*/ 3 w 12"/>
                  <a:gd name="T1" fmla="*/ 13 h 13"/>
                  <a:gd name="T2" fmla="*/ 1 w 12"/>
                  <a:gd name="T3" fmla="*/ 12 h 13"/>
                  <a:gd name="T4" fmla="*/ 1 w 12"/>
                  <a:gd name="T5" fmla="*/ 7 h 13"/>
                  <a:gd name="T6" fmla="*/ 7 w 12"/>
                  <a:gd name="T7" fmla="*/ 1 h 13"/>
                  <a:gd name="T8" fmla="*/ 11 w 12"/>
                  <a:gd name="T9" fmla="*/ 1 h 13"/>
                  <a:gd name="T10" fmla="*/ 11 w 12"/>
                  <a:gd name="T11" fmla="*/ 6 h 13"/>
                  <a:gd name="T12" fmla="*/ 5 w 12"/>
                  <a:gd name="T13" fmla="*/ 12 h 13"/>
                  <a:gd name="T14" fmla="*/ 3 w 12"/>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3">
                    <a:moveTo>
                      <a:pt x="3" y="13"/>
                    </a:moveTo>
                    <a:cubicBezTo>
                      <a:pt x="2" y="13"/>
                      <a:pt x="1" y="12"/>
                      <a:pt x="1" y="12"/>
                    </a:cubicBezTo>
                    <a:cubicBezTo>
                      <a:pt x="0" y="10"/>
                      <a:pt x="0" y="9"/>
                      <a:pt x="1" y="7"/>
                    </a:cubicBezTo>
                    <a:cubicBezTo>
                      <a:pt x="7" y="1"/>
                      <a:pt x="7" y="1"/>
                      <a:pt x="7" y="1"/>
                    </a:cubicBezTo>
                    <a:cubicBezTo>
                      <a:pt x="8" y="0"/>
                      <a:pt x="10" y="0"/>
                      <a:pt x="11" y="1"/>
                    </a:cubicBezTo>
                    <a:cubicBezTo>
                      <a:pt x="12" y="2"/>
                      <a:pt x="12" y="4"/>
                      <a:pt x="11" y="6"/>
                    </a:cubicBezTo>
                    <a:cubicBezTo>
                      <a:pt x="5" y="12"/>
                      <a:pt x="5" y="12"/>
                      <a:pt x="5" y="12"/>
                    </a:cubicBezTo>
                    <a:cubicBezTo>
                      <a:pt x="5" y="12"/>
                      <a:pt x="4" y="13"/>
                      <a:pt x="3" y="13"/>
                    </a:cubicBezTo>
                    <a:close/>
                  </a:path>
                </a:pathLst>
              </a:custGeom>
              <a:solidFill>
                <a:srgbClr val="AA64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84"/>
              <p:cNvSpPr>
                <a:spLocks/>
              </p:cNvSpPr>
              <p:nvPr/>
            </p:nvSpPr>
            <p:spPr bwMode="auto">
              <a:xfrm>
                <a:off x="4506" y="2175"/>
                <a:ext cx="31" cy="28"/>
              </a:xfrm>
              <a:custGeom>
                <a:avLst/>
                <a:gdLst>
                  <a:gd name="T0" fmla="*/ 4 w 13"/>
                  <a:gd name="T1" fmla="*/ 12 h 12"/>
                  <a:gd name="T2" fmla="*/ 2 w 13"/>
                  <a:gd name="T3" fmla="*/ 12 h 12"/>
                  <a:gd name="T4" fmla="*/ 2 w 13"/>
                  <a:gd name="T5" fmla="*/ 7 h 12"/>
                  <a:gd name="T6" fmla="*/ 8 w 13"/>
                  <a:gd name="T7" fmla="*/ 1 h 12"/>
                  <a:gd name="T8" fmla="*/ 12 w 13"/>
                  <a:gd name="T9" fmla="*/ 1 h 12"/>
                  <a:gd name="T10" fmla="*/ 12 w 13"/>
                  <a:gd name="T11" fmla="*/ 5 h 12"/>
                  <a:gd name="T12" fmla="*/ 6 w 13"/>
                  <a:gd name="T13" fmla="*/ 12 h 12"/>
                  <a:gd name="T14" fmla="*/ 4 w 13"/>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4" y="12"/>
                    </a:moveTo>
                    <a:cubicBezTo>
                      <a:pt x="3" y="12"/>
                      <a:pt x="2" y="12"/>
                      <a:pt x="2" y="12"/>
                    </a:cubicBezTo>
                    <a:cubicBezTo>
                      <a:pt x="0" y="10"/>
                      <a:pt x="0" y="8"/>
                      <a:pt x="2" y="7"/>
                    </a:cubicBezTo>
                    <a:cubicBezTo>
                      <a:pt x="8" y="1"/>
                      <a:pt x="8" y="1"/>
                      <a:pt x="8" y="1"/>
                    </a:cubicBezTo>
                    <a:cubicBezTo>
                      <a:pt x="9" y="0"/>
                      <a:pt x="11" y="0"/>
                      <a:pt x="12" y="1"/>
                    </a:cubicBezTo>
                    <a:cubicBezTo>
                      <a:pt x="13" y="2"/>
                      <a:pt x="13" y="4"/>
                      <a:pt x="12" y="5"/>
                    </a:cubicBezTo>
                    <a:cubicBezTo>
                      <a:pt x="6" y="12"/>
                      <a:pt x="6" y="12"/>
                      <a:pt x="6" y="12"/>
                    </a:cubicBezTo>
                    <a:cubicBezTo>
                      <a:pt x="5" y="12"/>
                      <a:pt x="5" y="12"/>
                      <a:pt x="4" y="12"/>
                    </a:cubicBezTo>
                    <a:close/>
                  </a:path>
                </a:pathLst>
              </a:custGeom>
              <a:solidFill>
                <a:srgbClr val="AA64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85"/>
              <p:cNvSpPr>
                <a:spLocks/>
              </p:cNvSpPr>
              <p:nvPr/>
            </p:nvSpPr>
            <p:spPr bwMode="auto">
              <a:xfrm>
                <a:off x="4326" y="2336"/>
                <a:ext cx="130" cy="28"/>
              </a:xfrm>
              <a:custGeom>
                <a:avLst/>
                <a:gdLst>
                  <a:gd name="T0" fmla="*/ 3 w 55"/>
                  <a:gd name="T1" fmla="*/ 0 h 12"/>
                  <a:gd name="T2" fmla="*/ 0 w 55"/>
                  <a:gd name="T3" fmla="*/ 3 h 12"/>
                  <a:gd name="T4" fmla="*/ 0 w 55"/>
                  <a:gd name="T5" fmla="*/ 9 h 12"/>
                  <a:gd name="T6" fmla="*/ 3 w 55"/>
                  <a:gd name="T7" fmla="*/ 12 h 12"/>
                  <a:gd name="T8" fmla="*/ 52 w 55"/>
                  <a:gd name="T9" fmla="*/ 12 h 12"/>
                  <a:gd name="T10" fmla="*/ 55 w 55"/>
                  <a:gd name="T11" fmla="*/ 9 h 12"/>
                  <a:gd name="T12" fmla="*/ 55 w 55"/>
                  <a:gd name="T13" fmla="*/ 4 h 12"/>
                  <a:gd name="T14" fmla="*/ 3 w 55"/>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12">
                    <a:moveTo>
                      <a:pt x="3" y="0"/>
                    </a:moveTo>
                    <a:cubicBezTo>
                      <a:pt x="1" y="0"/>
                      <a:pt x="0" y="1"/>
                      <a:pt x="0" y="3"/>
                    </a:cubicBezTo>
                    <a:cubicBezTo>
                      <a:pt x="0" y="9"/>
                      <a:pt x="0" y="9"/>
                      <a:pt x="0" y="9"/>
                    </a:cubicBezTo>
                    <a:cubicBezTo>
                      <a:pt x="0" y="11"/>
                      <a:pt x="1" y="12"/>
                      <a:pt x="3" y="12"/>
                    </a:cubicBezTo>
                    <a:cubicBezTo>
                      <a:pt x="52" y="12"/>
                      <a:pt x="52" y="12"/>
                      <a:pt x="52" y="12"/>
                    </a:cubicBezTo>
                    <a:cubicBezTo>
                      <a:pt x="54" y="12"/>
                      <a:pt x="55" y="11"/>
                      <a:pt x="55" y="9"/>
                    </a:cubicBezTo>
                    <a:cubicBezTo>
                      <a:pt x="55" y="4"/>
                      <a:pt x="55" y="4"/>
                      <a:pt x="55" y="4"/>
                    </a:cubicBezTo>
                    <a:cubicBezTo>
                      <a:pt x="39" y="2"/>
                      <a:pt x="23" y="0"/>
                      <a:pt x="3" y="0"/>
                    </a:cubicBezTo>
                    <a:close/>
                  </a:path>
                </a:pathLst>
              </a:custGeom>
              <a:solidFill>
                <a:srgbClr val="DCB9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86"/>
              <p:cNvSpPr>
                <a:spLocks/>
              </p:cNvSpPr>
              <p:nvPr/>
            </p:nvSpPr>
            <p:spPr bwMode="auto">
              <a:xfrm>
                <a:off x="3164" y="1968"/>
                <a:ext cx="379" cy="233"/>
              </a:xfrm>
              <a:custGeom>
                <a:avLst/>
                <a:gdLst>
                  <a:gd name="T0" fmla="*/ 117 w 160"/>
                  <a:gd name="T1" fmla="*/ 9 h 98"/>
                  <a:gd name="T2" fmla="*/ 74 w 160"/>
                  <a:gd name="T3" fmla="*/ 48 h 98"/>
                  <a:gd name="T4" fmla="*/ 66 w 160"/>
                  <a:gd name="T5" fmla="*/ 51 h 98"/>
                  <a:gd name="T6" fmla="*/ 3 w 160"/>
                  <a:gd name="T7" fmla="*/ 51 h 98"/>
                  <a:gd name="T8" fmla="*/ 0 w 160"/>
                  <a:gd name="T9" fmla="*/ 54 h 98"/>
                  <a:gd name="T10" fmla="*/ 0 w 160"/>
                  <a:gd name="T11" fmla="*/ 95 h 98"/>
                  <a:gd name="T12" fmla="*/ 3 w 160"/>
                  <a:gd name="T13" fmla="*/ 98 h 98"/>
                  <a:gd name="T14" fmla="*/ 75 w 160"/>
                  <a:gd name="T15" fmla="*/ 98 h 98"/>
                  <a:gd name="T16" fmla="*/ 99 w 160"/>
                  <a:gd name="T17" fmla="*/ 89 h 98"/>
                  <a:gd name="T18" fmla="*/ 149 w 160"/>
                  <a:gd name="T19" fmla="*/ 45 h 98"/>
                  <a:gd name="T20" fmla="*/ 151 w 160"/>
                  <a:gd name="T21" fmla="*/ 10 h 98"/>
                  <a:gd name="T22" fmla="*/ 117 w 160"/>
                  <a:gd name="T23" fmla="*/ 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98">
                    <a:moveTo>
                      <a:pt x="117" y="9"/>
                    </a:moveTo>
                    <a:cubicBezTo>
                      <a:pt x="74" y="48"/>
                      <a:pt x="74" y="48"/>
                      <a:pt x="74" y="48"/>
                    </a:cubicBezTo>
                    <a:cubicBezTo>
                      <a:pt x="72" y="50"/>
                      <a:pt x="69" y="51"/>
                      <a:pt x="66" y="51"/>
                    </a:cubicBezTo>
                    <a:cubicBezTo>
                      <a:pt x="3" y="51"/>
                      <a:pt x="3" y="51"/>
                      <a:pt x="3" y="51"/>
                    </a:cubicBezTo>
                    <a:cubicBezTo>
                      <a:pt x="1" y="51"/>
                      <a:pt x="0" y="52"/>
                      <a:pt x="0" y="54"/>
                    </a:cubicBezTo>
                    <a:cubicBezTo>
                      <a:pt x="0" y="95"/>
                      <a:pt x="0" y="95"/>
                      <a:pt x="0" y="95"/>
                    </a:cubicBezTo>
                    <a:cubicBezTo>
                      <a:pt x="0" y="97"/>
                      <a:pt x="1" y="98"/>
                      <a:pt x="3" y="98"/>
                    </a:cubicBezTo>
                    <a:cubicBezTo>
                      <a:pt x="75" y="98"/>
                      <a:pt x="75" y="98"/>
                      <a:pt x="75" y="98"/>
                    </a:cubicBezTo>
                    <a:cubicBezTo>
                      <a:pt x="84" y="98"/>
                      <a:pt x="92" y="95"/>
                      <a:pt x="99" y="89"/>
                    </a:cubicBezTo>
                    <a:cubicBezTo>
                      <a:pt x="149" y="45"/>
                      <a:pt x="149" y="45"/>
                      <a:pt x="149" y="45"/>
                    </a:cubicBezTo>
                    <a:cubicBezTo>
                      <a:pt x="159" y="36"/>
                      <a:pt x="160" y="20"/>
                      <a:pt x="151" y="10"/>
                    </a:cubicBezTo>
                    <a:cubicBezTo>
                      <a:pt x="142" y="1"/>
                      <a:pt x="127" y="0"/>
                      <a:pt x="117" y="9"/>
                    </a:cubicBezTo>
                    <a:close/>
                  </a:path>
                </a:pathLst>
              </a:custGeom>
              <a:solidFill>
                <a:srgbClr val="FC7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87"/>
              <p:cNvSpPr>
                <a:spLocks/>
              </p:cNvSpPr>
              <p:nvPr/>
            </p:nvSpPr>
            <p:spPr bwMode="auto">
              <a:xfrm>
                <a:off x="3164" y="2089"/>
                <a:ext cx="55" cy="112"/>
              </a:xfrm>
              <a:custGeom>
                <a:avLst/>
                <a:gdLst>
                  <a:gd name="T0" fmla="*/ 0 w 23"/>
                  <a:gd name="T1" fmla="*/ 3 h 47"/>
                  <a:gd name="T2" fmla="*/ 0 w 23"/>
                  <a:gd name="T3" fmla="*/ 44 h 47"/>
                  <a:gd name="T4" fmla="*/ 3 w 23"/>
                  <a:gd name="T5" fmla="*/ 47 h 47"/>
                  <a:gd name="T6" fmla="*/ 23 w 23"/>
                  <a:gd name="T7" fmla="*/ 47 h 47"/>
                  <a:gd name="T8" fmla="*/ 23 w 23"/>
                  <a:gd name="T9" fmla="*/ 0 h 47"/>
                  <a:gd name="T10" fmla="*/ 3 w 23"/>
                  <a:gd name="T11" fmla="*/ 0 h 47"/>
                  <a:gd name="T12" fmla="*/ 0 w 23"/>
                  <a:gd name="T13" fmla="*/ 3 h 47"/>
                </a:gdLst>
                <a:ahLst/>
                <a:cxnLst>
                  <a:cxn ang="0">
                    <a:pos x="T0" y="T1"/>
                  </a:cxn>
                  <a:cxn ang="0">
                    <a:pos x="T2" y="T3"/>
                  </a:cxn>
                  <a:cxn ang="0">
                    <a:pos x="T4" y="T5"/>
                  </a:cxn>
                  <a:cxn ang="0">
                    <a:pos x="T6" y="T7"/>
                  </a:cxn>
                  <a:cxn ang="0">
                    <a:pos x="T8" y="T9"/>
                  </a:cxn>
                  <a:cxn ang="0">
                    <a:pos x="T10" y="T11"/>
                  </a:cxn>
                  <a:cxn ang="0">
                    <a:pos x="T12" y="T13"/>
                  </a:cxn>
                </a:cxnLst>
                <a:rect l="0" t="0" r="r" b="b"/>
                <a:pathLst>
                  <a:path w="23" h="47">
                    <a:moveTo>
                      <a:pt x="0" y="3"/>
                    </a:moveTo>
                    <a:cubicBezTo>
                      <a:pt x="0" y="44"/>
                      <a:pt x="0" y="44"/>
                      <a:pt x="0" y="44"/>
                    </a:cubicBezTo>
                    <a:cubicBezTo>
                      <a:pt x="0" y="46"/>
                      <a:pt x="1" y="47"/>
                      <a:pt x="3" y="47"/>
                    </a:cubicBezTo>
                    <a:cubicBezTo>
                      <a:pt x="23" y="47"/>
                      <a:pt x="23" y="47"/>
                      <a:pt x="23" y="47"/>
                    </a:cubicBezTo>
                    <a:cubicBezTo>
                      <a:pt x="23" y="0"/>
                      <a:pt x="23" y="0"/>
                      <a:pt x="23" y="0"/>
                    </a:cubicBezTo>
                    <a:cubicBezTo>
                      <a:pt x="3" y="0"/>
                      <a:pt x="3" y="0"/>
                      <a:pt x="3" y="0"/>
                    </a:cubicBezTo>
                    <a:cubicBezTo>
                      <a:pt x="1" y="0"/>
                      <a:pt x="0" y="1"/>
                      <a:pt x="0" y="3"/>
                    </a:cubicBezTo>
                    <a:close/>
                  </a:path>
                </a:pathLst>
              </a:custGeom>
              <a:solidFill>
                <a:srgbClr val="FFDC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88"/>
              <p:cNvSpPr>
                <a:spLocks/>
              </p:cNvSpPr>
              <p:nvPr/>
            </p:nvSpPr>
            <p:spPr bwMode="auto">
              <a:xfrm>
                <a:off x="3164" y="2186"/>
                <a:ext cx="55" cy="15"/>
              </a:xfrm>
              <a:custGeom>
                <a:avLst/>
                <a:gdLst>
                  <a:gd name="T0" fmla="*/ 23 w 23"/>
                  <a:gd name="T1" fmla="*/ 0 h 6"/>
                  <a:gd name="T2" fmla="*/ 23 w 23"/>
                  <a:gd name="T3" fmla="*/ 6 h 6"/>
                  <a:gd name="T4" fmla="*/ 3 w 23"/>
                  <a:gd name="T5" fmla="*/ 6 h 6"/>
                  <a:gd name="T6" fmla="*/ 0 w 23"/>
                  <a:gd name="T7" fmla="*/ 3 h 6"/>
                  <a:gd name="T8" fmla="*/ 0 w 23"/>
                  <a:gd name="T9" fmla="*/ 0 h 6"/>
                  <a:gd name="T10" fmla="*/ 23 w 23"/>
                  <a:gd name="T11" fmla="*/ 0 h 6"/>
                </a:gdLst>
                <a:ahLst/>
                <a:cxnLst>
                  <a:cxn ang="0">
                    <a:pos x="T0" y="T1"/>
                  </a:cxn>
                  <a:cxn ang="0">
                    <a:pos x="T2" y="T3"/>
                  </a:cxn>
                  <a:cxn ang="0">
                    <a:pos x="T4" y="T5"/>
                  </a:cxn>
                  <a:cxn ang="0">
                    <a:pos x="T6" y="T7"/>
                  </a:cxn>
                  <a:cxn ang="0">
                    <a:pos x="T8" y="T9"/>
                  </a:cxn>
                  <a:cxn ang="0">
                    <a:pos x="T10" y="T11"/>
                  </a:cxn>
                </a:cxnLst>
                <a:rect l="0" t="0" r="r" b="b"/>
                <a:pathLst>
                  <a:path w="23" h="6">
                    <a:moveTo>
                      <a:pt x="23" y="0"/>
                    </a:moveTo>
                    <a:cubicBezTo>
                      <a:pt x="23" y="6"/>
                      <a:pt x="23" y="6"/>
                      <a:pt x="23" y="6"/>
                    </a:cubicBezTo>
                    <a:cubicBezTo>
                      <a:pt x="3" y="6"/>
                      <a:pt x="3" y="6"/>
                      <a:pt x="3" y="6"/>
                    </a:cubicBezTo>
                    <a:cubicBezTo>
                      <a:pt x="1" y="6"/>
                      <a:pt x="0" y="5"/>
                      <a:pt x="0" y="3"/>
                    </a:cubicBezTo>
                    <a:cubicBezTo>
                      <a:pt x="0" y="0"/>
                      <a:pt x="0" y="0"/>
                      <a:pt x="0" y="0"/>
                    </a:cubicBezTo>
                    <a:lnTo>
                      <a:pt x="23" y="0"/>
                    </a:lnTo>
                    <a:close/>
                  </a:path>
                </a:pathLst>
              </a:custGeom>
              <a:solidFill>
                <a:srgbClr val="FFC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89"/>
              <p:cNvSpPr>
                <a:spLocks noChangeArrowheads="1"/>
              </p:cNvSpPr>
              <p:nvPr/>
            </p:nvSpPr>
            <p:spPr bwMode="auto">
              <a:xfrm>
                <a:off x="3164" y="2158"/>
                <a:ext cx="55" cy="14"/>
              </a:xfrm>
              <a:prstGeom prst="rect">
                <a:avLst/>
              </a:prstGeom>
              <a:solidFill>
                <a:srgbClr val="FFC8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90"/>
              <p:cNvSpPr>
                <a:spLocks/>
              </p:cNvSpPr>
              <p:nvPr/>
            </p:nvSpPr>
            <p:spPr bwMode="auto">
              <a:xfrm>
                <a:off x="3164" y="1971"/>
                <a:ext cx="334" cy="230"/>
              </a:xfrm>
              <a:custGeom>
                <a:avLst/>
                <a:gdLst>
                  <a:gd name="T0" fmla="*/ 117 w 141"/>
                  <a:gd name="T1" fmla="*/ 8 h 97"/>
                  <a:gd name="T2" fmla="*/ 74 w 141"/>
                  <a:gd name="T3" fmla="*/ 47 h 97"/>
                  <a:gd name="T4" fmla="*/ 66 w 141"/>
                  <a:gd name="T5" fmla="*/ 50 h 97"/>
                  <a:gd name="T6" fmla="*/ 29 w 141"/>
                  <a:gd name="T7" fmla="*/ 50 h 97"/>
                  <a:gd name="T8" fmla="*/ 23 w 141"/>
                  <a:gd name="T9" fmla="*/ 50 h 97"/>
                  <a:gd name="T10" fmla="*/ 3 w 141"/>
                  <a:gd name="T11" fmla="*/ 50 h 97"/>
                  <a:gd name="T12" fmla="*/ 0 w 141"/>
                  <a:gd name="T13" fmla="*/ 53 h 97"/>
                  <a:gd name="T14" fmla="*/ 0 w 141"/>
                  <a:gd name="T15" fmla="*/ 73 h 97"/>
                  <a:gd name="T16" fmla="*/ 23 w 141"/>
                  <a:gd name="T17" fmla="*/ 73 h 97"/>
                  <a:gd name="T18" fmla="*/ 23 w 141"/>
                  <a:gd name="T19" fmla="*/ 97 h 97"/>
                  <a:gd name="T20" fmla="*/ 29 w 141"/>
                  <a:gd name="T21" fmla="*/ 97 h 97"/>
                  <a:gd name="T22" fmla="*/ 29 w 141"/>
                  <a:gd name="T23" fmla="*/ 73 h 97"/>
                  <a:gd name="T24" fmla="*/ 54 w 141"/>
                  <a:gd name="T25" fmla="*/ 73 h 97"/>
                  <a:gd name="T26" fmla="*/ 82 w 141"/>
                  <a:gd name="T27" fmla="*/ 63 h 97"/>
                  <a:gd name="T28" fmla="*/ 132 w 141"/>
                  <a:gd name="T29" fmla="*/ 18 h 97"/>
                  <a:gd name="T30" fmla="*/ 141 w 141"/>
                  <a:gd name="T31" fmla="*/ 3 h 97"/>
                  <a:gd name="T32" fmla="*/ 117 w 141"/>
                  <a:gd name="T33" fmla="*/ 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1" h="97">
                    <a:moveTo>
                      <a:pt x="117" y="8"/>
                    </a:moveTo>
                    <a:cubicBezTo>
                      <a:pt x="74" y="47"/>
                      <a:pt x="74" y="47"/>
                      <a:pt x="74" y="47"/>
                    </a:cubicBezTo>
                    <a:cubicBezTo>
                      <a:pt x="72" y="49"/>
                      <a:pt x="69" y="50"/>
                      <a:pt x="66" y="50"/>
                    </a:cubicBezTo>
                    <a:cubicBezTo>
                      <a:pt x="29" y="50"/>
                      <a:pt x="29" y="50"/>
                      <a:pt x="29" y="50"/>
                    </a:cubicBezTo>
                    <a:cubicBezTo>
                      <a:pt x="23" y="50"/>
                      <a:pt x="23" y="50"/>
                      <a:pt x="23" y="50"/>
                    </a:cubicBezTo>
                    <a:cubicBezTo>
                      <a:pt x="3" y="50"/>
                      <a:pt x="3" y="50"/>
                      <a:pt x="3" y="50"/>
                    </a:cubicBezTo>
                    <a:cubicBezTo>
                      <a:pt x="1" y="50"/>
                      <a:pt x="0" y="51"/>
                      <a:pt x="0" y="53"/>
                    </a:cubicBezTo>
                    <a:cubicBezTo>
                      <a:pt x="0" y="73"/>
                      <a:pt x="0" y="73"/>
                      <a:pt x="0" y="73"/>
                    </a:cubicBezTo>
                    <a:cubicBezTo>
                      <a:pt x="23" y="73"/>
                      <a:pt x="23" y="73"/>
                      <a:pt x="23" y="73"/>
                    </a:cubicBezTo>
                    <a:cubicBezTo>
                      <a:pt x="23" y="97"/>
                      <a:pt x="23" y="97"/>
                      <a:pt x="23" y="97"/>
                    </a:cubicBezTo>
                    <a:cubicBezTo>
                      <a:pt x="29" y="97"/>
                      <a:pt x="29" y="97"/>
                      <a:pt x="29" y="97"/>
                    </a:cubicBezTo>
                    <a:cubicBezTo>
                      <a:pt x="29" y="73"/>
                      <a:pt x="29" y="73"/>
                      <a:pt x="29" y="73"/>
                    </a:cubicBezTo>
                    <a:cubicBezTo>
                      <a:pt x="54" y="73"/>
                      <a:pt x="54" y="73"/>
                      <a:pt x="54" y="73"/>
                    </a:cubicBezTo>
                    <a:cubicBezTo>
                      <a:pt x="65" y="73"/>
                      <a:pt x="74" y="70"/>
                      <a:pt x="82" y="63"/>
                    </a:cubicBezTo>
                    <a:cubicBezTo>
                      <a:pt x="132" y="18"/>
                      <a:pt x="132" y="18"/>
                      <a:pt x="132" y="18"/>
                    </a:cubicBezTo>
                    <a:cubicBezTo>
                      <a:pt x="137" y="14"/>
                      <a:pt x="140" y="9"/>
                      <a:pt x="141" y="3"/>
                    </a:cubicBezTo>
                    <a:cubicBezTo>
                      <a:pt x="133" y="0"/>
                      <a:pt x="124" y="2"/>
                      <a:pt x="117" y="8"/>
                    </a:cubicBezTo>
                    <a:close/>
                  </a:path>
                </a:pathLst>
              </a:custGeom>
              <a:solidFill>
                <a:srgbClr val="CC61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91"/>
              <p:cNvSpPr>
                <a:spLocks/>
              </p:cNvSpPr>
              <p:nvPr/>
            </p:nvSpPr>
            <p:spPr bwMode="auto">
              <a:xfrm>
                <a:off x="3318" y="2137"/>
                <a:ext cx="104" cy="64"/>
              </a:xfrm>
              <a:custGeom>
                <a:avLst/>
                <a:gdLst>
                  <a:gd name="T0" fmla="*/ 25 w 44"/>
                  <a:gd name="T1" fmla="*/ 0 h 27"/>
                  <a:gd name="T2" fmla="*/ 0 w 44"/>
                  <a:gd name="T3" fmla="*/ 26 h 27"/>
                  <a:gd name="T4" fmla="*/ 0 w 44"/>
                  <a:gd name="T5" fmla="*/ 27 h 27"/>
                  <a:gd name="T6" fmla="*/ 10 w 44"/>
                  <a:gd name="T7" fmla="*/ 27 h 27"/>
                  <a:gd name="T8" fmla="*/ 34 w 44"/>
                  <a:gd name="T9" fmla="*/ 18 h 27"/>
                  <a:gd name="T10" fmla="*/ 44 w 44"/>
                  <a:gd name="T11" fmla="*/ 9 h 27"/>
                  <a:gd name="T12" fmla="*/ 25 w 44"/>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44" h="27">
                    <a:moveTo>
                      <a:pt x="25" y="0"/>
                    </a:moveTo>
                    <a:cubicBezTo>
                      <a:pt x="11" y="0"/>
                      <a:pt x="0" y="12"/>
                      <a:pt x="0" y="26"/>
                    </a:cubicBezTo>
                    <a:cubicBezTo>
                      <a:pt x="0" y="26"/>
                      <a:pt x="0" y="27"/>
                      <a:pt x="0" y="27"/>
                    </a:cubicBezTo>
                    <a:cubicBezTo>
                      <a:pt x="10" y="27"/>
                      <a:pt x="10" y="27"/>
                      <a:pt x="10" y="27"/>
                    </a:cubicBezTo>
                    <a:cubicBezTo>
                      <a:pt x="19" y="27"/>
                      <a:pt x="27" y="24"/>
                      <a:pt x="34" y="18"/>
                    </a:cubicBezTo>
                    <a:cubicBezTo>
                      <a:pt x="44" y="9"/>
                      <a:pt x="44" y="9"/>
                      <a:pt x="44" y="9"/>
                    </a:cubicBezTo>
                    <a:cubicBezTo>
                      <a:pt x="40" y="4"/>
                      <a:pt x="33" y="0"/>
                      <a:pt x="25" y="0"/>
                    </a:cubicBezTo>
                    <a:close/>
                  </a:path>
                </a:pathLst>
              </a:custGeom>
              <a:solidFill>
                <a:srgbClr val="FFDC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92"/>
              <p:cNvSpPr>
                <a:spLocks/>
              </p:cNvSpPr>
              <p:nvPr/>
            </p:nvSpPr>
            <p:spPr bwMode="auto">
              <a:xfrm>
                <a:off x="3436" y="1968"/>
                <a:ext cx="107" cy="114"/>
              </a:xfrm>
              <a:custGeom>
                <a:avLst/>
                <a:gdLst>
                  <a:gd name="T0" fmla="*/ 36 w 45"/>
                  <a:gd name="T1" fmla="*/ 10 h 48"/>
                  <a:gd name="T2" fmla="*/ 36 w 45"/>
                  <a:gd name="T3" fmla="*/ 10 h 48"/>
                  <a:gd name="T4" fmla="*/ 2 w 45"/>
                  <a:gd name="T5" fmla="*/ 9 h 48"/>
                  <a:gd name="T6" fmla="*/ 0 w 45"/>
                  <a:gd name="T7" fmla="*/ 11 h 48"/>
                  <a:gd name="T8" fmla="*/ 30 w 45"/>
                  <a:gd name="T9" fmla="*/ 48 h 48"/>
                  <a:gd name="T10" fmla="*/ 34 w 45"/>
                  <a:gd name="T11" fmla="*/ 45 h 48"/>
                  <a:gd name="T12" fmla="*/ 36 w 45"/>
                  <a:gd name="T13" fmla="*/ 10 h 48"/>
                </a:gdLst>
                <a:ahLst/>
                <a:cxnLst>
                  <a:cxn ang="0">
                    <a:pos x="T0" y="T1"/>
                  </a:cxn>
                  <a:cxn ang="0">
                    <a:pos x="T2" y="T3"/>
                  </a:cxn>
                  <a:cxn ang="0">
                    <a:pos x="T4" y="T5"/>
                  </a:cxn>
                  <a:cxn ang="0">
                    <a:pos x="T6" y="T7"/>
                  </a:cxn>
                  <a:cxn ang="0">
                    <a:pos x="T8" y="T9"/>
                  </a:cxn>
                  <a:cxn ang="0">
                    <a:pos x="T10" y="T11"/>
                  </a:cxn>
                  <a:cxn ang="0">
                    <a:pos x="T12" y="T13"/>
                  </a:cxn>
                </a:cxnLst>
                <a:rect l="0" t="0" r="r" b="b"/>
                <a:pathLst>
                  <a:path w="45" h="48">
                    <a:moveTo>
                      <a:pt x="36" y="10"/>
                    </a:moveTo>
                    <a:cubicBezTo>
                      <a:pt x="36" y="10"/>
                      <a:pt x="36" y="10"/>
                      <a:pt x="36" y="10"/>
                    </a:cubicBezTo>
                    <a:cubicBezTo>
                      <a:pt x="27" y="1"/>
                      <a:pt x="12" y="0"/>
                      <a:pt x="2" y="9"/>
                    </a:cubicBezTo>
                    <a:cubicBezTo>
                      <a:pt x="0" y="11"/>
                      <a:pt x="0" y="11"/>
                      <a:pt x="0" y="11"/>
                    </a:cubicBezTo>
                    <a:cubicBezTo>
                      <a:pt x="30" y="48"/>
                      <a:pt x="30" y="48"/>
                      <a:pt x="30" y="48"/>
                    </a:cubicBezTo>
                    <a:cubicBezTo>
                      <a:pt x="34" y="45"/>
                      <a:pt x="34" y="45"/>
                      <a:pt x="34" y="45"/>
                    </a:cubicBezTo>
                    <a:cubicBezTo>
                      <a:pt x="44" y="36"/>
                      <a:pt x="45" y="20"/>
                      <a:pt x="36" y="10"/>
                    </a:cubicBezTo>
                    <a:close/>
                  </a:path>
                </a:pathLst>
              </a:custGeom>
              <a:solidFill>
                <a:srgbClr val="FFDC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93"/>
              <p:cNvSpPr>
                <a:spLocks/>
              </p:cNvSpPr>
              <p:nvPr/>
            </p:nvSpPr>
            <p:spPr bwMode="auto">
              <a:xfrm>
                <a:off x="3332" y="2151"/>
                <a:ext cx="81" cy="50"/>
              </a:xfrm>
              <a:custGeom>
                <a:avLst/>
                <a:gdLst>
                  <a:gd name="T0" fmla="*/ 0 w 34"/>
                  <a:gd name="T1" fmla="*/ 20 h 21"/>
                  <a:gd name="T2" fmla="*/ 0 w 34"/>
                  <a:gd name="T3" fmla="*/ 21 h 21"/>
                  <a:gd name="T4" fmla="*/ 4 w 34"/>
                  <a:gd name="T5" fmla="*/ 21 h 21"/>
                  <a:gd name="T6" fmla="*/ 28 w 34"/>
                  <a:gd name="T7" fmla="*/ 12 h 21"/>
                  <a:gd name="T8" fmla="*/ 34 w 34"/>
                  <a:gd name="T9" fmla="*/ 7 h 21"/>
                  <a:gd name="T10" fmla="*/ 19 w 34"/>
                  <a:gd name="T11" fmla="*/ 0 h 21"/>
                  <a:gd name="T12" fmla="*/ 0 w 34"/>
                  <a:gd name="T13" fmla="*/ 20 h 21"/>
                </a:gdLst>
                <a:ahLst/>
                <a:cxnLst>
                  <a:cxn ang="0">
                    <a:pos x="T0" y="T1"/>
                  </a:cxn>
                  <a:cxn ang="0">
                    <a:pos x="T2" y="T3"/>
                  </a:cxn>
                  <a:cxn ang="0">
                    <a:pos x="T4" y="T5"/>
                  </a:cxn>
                  <a:cxn ang="0">
                    <a:pos x="T6" y="T7"/>
                  </a:cxn>
                  <a:cxn ang="0">
                    <a:pos x="T8" y="T9"/>
                  </a:cxn>
                  <a:cxn ang="0">
                    <a:pos x="T10" y="T11"/>
                  </a:cxn>
                  <a:cxn ang="0">
                    <a:pos x="T12" y="T13"/>
                  </a:cxn>
                </a:cxnLst>
                <a:rect l="0" t="0" r="r" b="b"/>
                <a:pathLst>
                  <a:path w="34" h="21">
                    <a:moveTo>
                      <a:pt x="0" y="20"/>
                    </a:moveTo>
                    <a:cubicBezTo>
                      <a:pt x="0" y="20"/>
                      <a:pt x="0" y="21"/>
                      <a:pt x="0" y="21"/>
                    </a:cubicBezTo>
                    <a:cubicBezTo>
                      <a:pt x="4" y="21"/>
                      <a:pt x="4" y="21"/>
                      <a:pt x="4" y="21"/>
                    </a:cubicBezTo>
                    <a:cubicBezTo>
                      <a:pt x="13" y="21"/>
                      <a:pt x="21" y="18"/>
                      <a:pt x="28" y="12"/>
                    </a:cubicBezTo>
                    <a:cubicBezTo>
                      <a:pt x="34" y="7"/>
                      <a:pt x="34" y="7"/>
                      <a:pt x="34" y="7"/>
                    </a:cubicBezTo>
                    <a:cubicBezTo>
                      <a:pt x="30" y="3"/>
                      <a:pt x="25" y="0"/>
                      <a:pt x="19" y="0"/>
                    </a:cubicBezTo>
                    <a:cubicBezTo>
                      <a:pt x="9" y="0"/>
                      <a:pt x="0" y="9"/>
                      <a:pt x="0" y="20"/>
                    </a:cubicBezTo>
                    <a:close/>
                  </a:path>
                </a:pathLst>
              </a:custGeom>
              <a:solidFill>
                <a:srgbClr val="FFC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94"/>
              <p:cNvSpPr>
                <a:spLocks/>
              </p:cNvSpPr>
              <p:nvPr/>
            </p:nvSpPr>
            <p:spPr bwMode="auto">
              <a:xfrm>
                <a:off x="3453" y="1971"/>
                <a:ext cx="88" cy="97"/>
              </a:xfrm>
              <a:custGeom>
                <a:avLst/>
                <a:gdLst>
                  <a:gd name="T0" fmla="*/ 29 w 37"/>
                  <a:gd name="T1" fmla="*/ 9 h 41"/>
                  <a:gd name="T2" fmla="*/ 29 w 37"/>
                  <a:gd name="T3" fmla="*/ 9 h 41"/>
                  <a:gd name="T4" fmla="*/ 0 w 37"/>
                  <a:gd name="T5" fmla="*/ 4 h 41"/>
                  <a:gd name="T6" fmla="*/ 30 w 37"/>
                  <a:gd name="T7" fmla="*/ 41 h 41"/>
                  <a:gd name="T8" fmla="*/ 29 w 37"/>
                  <a:gd name="T9" fmla="*/ 9 h 41"/>
                </a:gdLst>
                <a:ahLst/>
                <a:cxnLst>
                  <a:cxn ang="0">
                    <a:pos x="T0" y="T1"/>
                  </a:cxn>
                  <a:cxn ang="0">
                    <a:pos x="T2" y="T3"/>
                  </a:cxn>
                  <a:cxn ang="0">
                    <a:pos x="T4" y="T5"/>
                  </a:cxn>
                  <a:cxn ang="0">
                    <a:pos x="T6" y="T7"/>
                  </a:cxn>
                  <a:cxn ang="0">
                    <a:pos x="T8" y="T9"/>
                  </a:cxn>
                </a:cxnLst>
                <a:rect l="0" t="0" r="r" b="b"/>
                <a:pathLst>
                  <a:path w="37" h="41">
                    <a:moveTo>
                      <a:pt x="29" y="9"/>
                    </a:moveTo>
                    <a:cubicBezTo>
                      <a:pt x="29" y="9"/>
                      <a:pt x="29" y="9"/>
                      <a:pt x="29" y="9"/>
                    </a:cubicBezTo>
                    <a:cubicBezTo>
                      <a:pt x="21" y="1"/>
                      <a:pt x="9" y="0"/>
                      <a:pt x="0" y="4"/>
                    </a:cubicBezTo>
                    <a:cubicBezTo>
                      <a:pt x="30" y="41"/>
                      <a:pt x="30" y="41"/>
                      <a:pt x="30" y="41"/>
                    </a:cubicBezTo>
                    <a:cubicBezTo>
                      <a:pt x="37" y="31"/>
                      <a:pt x="37" y="18"/>
                      <a:pt x="29" y="9"/>
                    </a:cubicBezTo>
                    <a:close/>
                  </a:path>
                </a:pathLst>
              </a:custGeom>
              <a:solidFill>
                <a:srgbClr val="FFC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95"/>
              <p:cNvSpPr>
                <a:spLocks noChangeArrowheads="1"/>
              </p:cNvSpPr>
              <p:nvPr/>
            </p:nvSpPr>
            <p:spPr bwMode="auto">
              <a:xfrm>
                <a:off x="3164" y="2130"/>
                <a:ext cx="55" cy="14"/>
              </a:xfrm>
              <a:prstGeom prst="rect">
                <a:avLst/>
              </a:prstGeom>
              <a:solidFill>
                <a:srgbClr val="FFC8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96"/>
              <p:cNvSpPr>
                <a:spLocks/>
              </p:cNvSpPr>
              <p:nvPr/>
            </p:nvSpPr>
            <p:spPr bwMode="auto">
              <a:xfrm>
                <a:off x="3436" y="1971"/>
                <a:ext cx="62" cy="57"/>
              </a:xfrm>
              <a:custGeom>
                <a:avLst/>
                <a:gdLst>
                  <a:gd name="T0" fmla="*/ 0 w 26"/>
                  <a:gd name="T1" fmla="*/ 10 h 24"/>
                  <a:gd name="T2" fmla="*/ 11 w 26"/>
                  <a:gd name="T3" fmla="*/ 24 h 24"/>
                  <a:gd name="T4" fmla="*/ 17 w 26"/>
                  <a:gd name="T5" fmla="*/ 18 h 24"/>
                  <a:gd name="T6" fmla="*/ 26 w 26"/>
                  <a:gd name="T7" fmla="*/ 3 h 24"/>
                  <a:gd name="T8" fmla="*/ 2 w 26"/>
                  <a:gd name="T9" fmla="*/ 8 h 24"/>
                  <a:gd name="T10" fmla="*/ 0 w 26"/>
                  <a:gd name="T11" fmla="*/ 10 h 24"/>
                </a:gdLst>
                <a:ahLst/>
                <a:cxnLst>
                  <a:cxn ang="0">
                    <a:pos x="T0" y="T1"/>
                  </a:cxn>
                  <a:cxn ang="0">
                    <a:pos x="T2" y="T3"/>
                  </a:cxn>
                  <a:cxn ang="0">
                    <a:pos x="T4" y="T5"/>
                  </a:cxn>
                  <a:cxn ang="0">
                    <a:pos x="T6" y="T7"/>
                  </a:cxn>
                  <a:cxn ang="0">
                    <a:pos x="T8" y="T9"/>
                  </a:cxn>
                  <a:cxn ang="0">
                    <a:pos x="T10" y="T11"/>
                  </a:cxn>
                </a:cxnLst>
                <a:rect l="0" t="0" r="r" b="b"/>
                <a:pathLst>
                  <a:path w="26" h="24">
                    <a:moveTo>
                      <a:pt x="0" y="10"/>
                    </a:moveTo>
                    <a:cubicBezTo>
                      <a:pt x="11" y="24"/>
                      <a:pt x="11" y="24"/>
                      <a:pt x="11" y="24"/>
                    </a:cubicBezTo>
                    <a:cubicBezTo>
                      <a:pt x="17" y="18"/>
                      <a:pt x="17" y="18"/>
                      <a:pt x="17" y="18"/>
                    </a:cubicBezTo>
                    <a:cubicBezTo>
                      <a:pt x="22" y="14"/>
                      <a:pt x="25" y="9"/>
                      <a:pt x="26" y="3"/>
                    </a:cubicBezTo>
                    <a:cubicBezTo>
                      <a:pt x="18" y="0"/>
                      <a:pt x="9" y="2"/>
                      <a:pt x="2" y="8"/>
                    </a:cubicBezTo>
                    <a:lnTo>
                      <a:pt x="0" y="10"/>
                    </a:lnTo>
                    <a:close/>
                  </a:path>
                </a:pathLst>
              </a:custGeom>
              <a:solidFill>
                <a:srgbClr val="FFC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97"/>
              <p:cNvSpPr>
                <a:spLocks/>
              </p:cNvSpPr>
              <p:nvPr/>
            </p:nvSpPr>
            <p:spPr bwMode="auto">
              <a:xfrm>
                <a:off x="3453" y="1973"/>
                <a:ext cx="45" cy="40"/>
              </a:xfrm>
              <a:custGeom>
                <a:avLst/>
                <a:gdLst>
                  <a:gd name="T0" fmla="*/ 11 w 19"/>
                  <a:gd name="T1" fmla="*/ 17 h 17"/>
                  <a:gd name="T2" fmla="*/ 19 w 19"/>
                  <a:gd name="T3" fmla="*/ 2 h 17"/>
                  <a:gd name="T4" fmla="*/ 0 w 19"/>
                  <a:gd name="T5" fmla="*/ 3 h 17"/>
                  <a:gd name="T6" fmla="*/ 11 w 19"/>
                  <a:gd name="T7" fmla="*/ 17 h 17"/>
                </a:gdLst>
                <a:ahLst/>
                <a:cxnLst>
                  <a:cxn ang="0">
                    <a:pos x="T0" y="T1"/>
                  </a:cxn>
                  <a:cxn ang="0">
                    <a:pos x="T2" y="T3"/>
                  </a:cxn>
                  <a:cxn ang="0">
                    <a:pos x="T4" y="T5"/>
                  </a:cxn>
                  <a:cxn ang="0">
                    <a:pos x="T6" y="T7"/>
                  </a:cxn>
                </a:cxnLst>
                <a:rect l="0" t="0" r="r" b="b"/>
                <a:pathLst>
                  <a:path w="19" h="17">
                    <a:moveTo>
                      <a:pt x="11" y="17"/>
                    </a:moveTo>
                    <a:cubicBezTo>
                      <a:pt x="15" y="13"/>
                      <a:pt x="18" y="8"/>
                      <a:pt x="19" y="2"/>
                    </a:cubicBezTo>
                    <a:cubicBezTo>
                      <a:pt x="13" y="0"/>
                      <a:pt x="6" y="0"/>
                      <a:pt x="0" y="3"/>
                    </a:cubicBezTo>
                    <a:lnTo>
                      <a:pt x="11" y="17"/>
                    </a:lnTo>
                    <a:close/>
                  </a:path>
                </a:pathLst>
              </a:custGeom>
              <a:solidFill>
                <a:srgbClr val="F5B4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98"/>
              <p:cNvSpPr>
                <a:spLocks/>
              </p:cNvSpPr>
              <p:nvPr/>
            </p:nvSpPr>
            <p:spPr bwMode="auto">
              <a:xfrm>
                <a:off x="3115" y="1897"/>
                <a:ext cx="378" cy="233"/>
              </a:xfrm>
              <a:custGeom>
                <a:avLst/>
                <a:gdLst>
                  <a:gd name="T0" fmla="*/ 117 w 160"/>
                  <a:gd name="T1" fmla="*/ 9 h 98"/>
                  <a:gd name="T2" fmla="*/ 75 w 160"/>
                  <a:gd name="T3" fmla="*/ 48 h 98"/>
                  <a:gd name="T4" fmla="*/ 67 w 160"/>
                  <a:gd name="T5" fmla="*/ 51 h 98"/>
                  <a:gd name="T6" fmla="*/ 3 w 160"/>
                  <a:gd name="T7" fmla="*/ 51 h 98"/>
                  <a:gd name="T8" fmla="*/ 0 w 160"/>
                  <a:gd name="T9" fmla="*/ 54 h 98"/>
                  <a:gd name="T10" fmla="*/ 0 w 160"/>
                  <a:gd name="T11" fmla="*/ 95 h 98"/>
                  <a:gd name="T12" fmla="*/ 3 w 160"/>
                  <a:gd name="T13" fmla="*/ 98 h 98"/>
                  <a:gd name="T14" fmla="*/ 75 w 160"/>
                  <a:gd name="T15" fmla="*/ 98 h 98"/>
                  <a:gd name="T16" fmla="*/ 99 w 160"/>
                  <a:gd name="T17" fmla="*/ 90 h 98"/>
                  <a:gd name="T18" fmla="*/ 149 w 160"/>
                  <a:gd name="T19" fmla="*/ 45 h 98"/>
                  <a:gd name="T20" fmla="*/ 151 w 160"/>
                  <a:gd name="T21" fmla="*/ 11 h 98"/>
                  <a:gd name="T22" fmla="*/ 117 w 160"/>
                  <a:gd name="T23" fmla="*/ 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98">
                    <a:moveTo>
                      <a:pt x="117" y="9"/>
                    </a:moveTo>
                    <a:cubicBezTo>
                      <a:pt x="75" y="48"/>
                      <a:pt x="75" y="48"/>
                      <a:pt x="75" y="48"/>
                    </a:cubicBezTo>
                    <a:cubicBezTo>
                      <a:pt x="72" y="50"/>
                      <a:pt x="70" y="51"/>
                      <a:pt x="67" y="51"/>
                    </a:cubicBezTo>
                    <a:cubicBezTo>
                      <a:pt x="3" y="51"/>
                      <a:pt x="3" y="51"/>
                      <a:pt x="3" y="51"/>
                    </a:cubicBezTo>
                    <a:cubicBezTo>
                      <a:pt x="1" y="51"/>
                      <a:pt x="0" y="52"/>
                      <a:pt x="0" y="54"/>
                    </a:cubicBezTo>
                    <a:cubicBezTo>
                      <a:pt x="0" y="95"/>
                      <a:pt x="0" y="95"/>
                      <a:pt x="0" y="95"/>
                    </a:cubicBezTo>
                    <a:cubicBezTo>
                      <a:pt x="0" y="97"/>
                      <a:pt x="1" y="98"/>
                      <a:pt x="3" y="98"/>
                    </a:cubicBezTo>
                    <a:cubicBezTo>
                      <a:pt x="75" y="98"/>
                      <a:pt x="75" y="98"/>
                      <a:pt x="75" y="98"/>
                    </a:cubicBezTo>
                    <a:cubicBezTo>
                      <a:pt x="84" y="98"/>
                      <a:pt x="93" y="95"/>
                      <a:pt x="99" y="90"/>
                    </a:cubicBezTo>
                    <a:cubicBezTo>
                      <a:pt x="149" y="45"/>
                      <a:pt x="149" y="45"/>
                      <a:pt x="149" y="45"/>
                    </a:cubicBezTo>
                    <a:cubicBezTo>
                      <a:pt x="159" y="36"/>
                      <a:pt x="160" y="21"/>
                      <a:pt x="151" y="11"/>
                    </a:cubicBezTo>
                    <a:cubicBezTo>
                      <a:pt x="142" y="1"/>
                      <a:pt x="127" y="0"/>
                      <a:pt x="117" y="9"/>
                    </a:cubicBezTo>
                    <a:close/>
                  </a:path>
                </a:pathLst>
              </a:custGeom>
              <a:solidFill>
                <a:srgbClr val="FC7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99"/>
              <p:cNvSpPr>
                <a:spLocks/>
              </p:cNvSpPr>
              <p:nvPr/>
            </p:nvSpPr>
            <p:spPr bwMode="auto">
              <a:xfrm>
                <a:off x="3115" y="2018"/>
                <a:ext cx="56" cy="112"/>
              </a:xfrm>
              <a:custGeom>
                <a:avLst/>
                <a:gdLst>
                  <a:gd name="T0" fmla="*/ 0 w 24"/>
                  <a:gd name="T1" fmla="*/ 3 h 47"/>
                  <a:gd name="T2" fmla="*/ 0 w 24"/>
                  <a:gd name="T3" fmla="*/ 44 h 47"/>
                  <a:gd name="T4" fmla="*/ 3 w 24"/>
                  <a:gd name="T5" fmla="*/ 47 h 47"/>
                  <a:gd name="T6" fmla="*/ 24 w 24"/>
                  <a:gd name="T7" fmla="*/ 47 h 47"/>
                  <a:gd name="T8" fmla="*/ 24 w 24"/>
                  <a:gd name="T9" fmla="*/ 0 h 47"/>
                  <a:gd name="T10" fmla="*/ 3 w 24"/>
                  <a:gd name="T11" fmla="*/ 0 h 47"/>
                  <a:gd name="T12" fmla="*/ 0 w 24"/>
                  <a:gd name="T13" fmla="*/ 3 h 47"/>
                </a:gdLst>
                <a:ahLst/>
                <a:cxnLst>
                  <a:cxn ang="0">
                    <a:pos x="T0" y="T1"/>
                  </a:cxn>
                  <a:cxn ang="0">
                    <a:pos x="T2" y="T3"/>
                  </a:cxn>
                  <a:cxn ang="0">
                    <a:pos x="T4" y="T5"/>
                  </a:cxn>
                  <a:cxn ang="0">
                    <a:pos x="T6" y="T7"/>
                  </a:cxn>
                  <a:cxn ang="0">
                    <a:pos x="T8" y="T9"/>
                  </a:cxn>
                  <a:cxn ang="0">
                    <a:pos x="T10" y="T11"/>
                  </a:cxn>
                  <a:cxn ang="0">
                    <a:pos x="T12" y="T13"/>
                  </a:cxn>
                </a:cxnLst>
                <a:rect l="0" t="0" r="r" b="b"/>
                <a:pathLst>
                  <a:path w="24" h="47">
                    <a:moveTo>
                      <a:pt x="0" y="3"/>
                    </a:moveTo>
                    <a:cubicBezTo>
                      <a:pt x="0" y="44"/>
                      <a:pt x="0" y="44"/>
                      <a:pt x="0" y="44"/>
                    </a:cubicBezTo>
                    <a:cubicBezTo>
                      <a:pt x="0" y="46"/>
                      <a:pt x="1" y="47"/>
                      <a:pt x="3" y="47"/>
                    </a:cubicBezTo>
                    <a:cubicBezTo>
                      <a:pt x="24" y="47"/>
                      <a:pt x="24" y="47"/>
                      <a:pt x="24" y="47"/>
                    </a:cubicBezTo>
                    <a:cubicBezTo>
                      <a:pt x="24" y="0"/>
                      <a:pt x="24" y="0"/>
                      <a:pt x="24" y="0"/>
                    </a:cubicBezTo>
                    <a:cubicBezTo>
                      <a:pt x="3" y="0"/>
                      <a:pt x="3" y="0"/>
                      <a:pt x="3" y="0"/>
                    </a:cubicBezTo>
                    <a:cubicBezTo>
                      <a:pt x="1" y="0"/>
                      <a:pt x="0" y="1"/>
                      <a:pt x="0" y="3"/>
                    </a:cubicBezTo>
                    <a:close/>
                  </a:path>
                </a:pathLst>
              </a:custGeom>
              <a:solidFill>
                <a:srgbClr val="FFDC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100"/>
              <p:cNvSpPr>
                <a:spLocks/>
              </p:cNvSpPr>
              <p:nvPr/>
            </p:nvSpPr>
            <p:spPr bwMode="auto">
              <a:xfrm>
                <a:off x="3115" y="2118"/>
                <a:ext cx="56" cy="12"/>
              </a:xfrm>
              <a:custGeom>
                <a:avLst/>
                <a:gdLst>
                  <a:gd name="T0" fmla="*/ 24 w 24"/>
                  <a:gd name="T1" fmla="*/ 0 h 5"/>
                  <a:gd name="T2" fmla="*/ 24 w 24"/>
                  <a:gd name="T3" fmla="*/ 5 h 5"/>
                  <a:gd name="T4" fmla="*/ 3 w 24"/>
                  <a:gd name="T5" fmla="*/ 5 h 5"/>
                  <a:gd name="T6" fmla="*/ 0 w 24"/>
                  <a:gd name="T7" fmla="*/ 2 h 5"/>
                  <a:gd name="T8" fmla="*/ 0 w 24"/>
                  <a:gd name="T9" fmla="*/ 0 h 5"/>
                  <a:gd name="T10" fmla="*/ 24 w 24"/>
                  <a:gd name="T11" fmla="*/ 0 h 5"/>
                </a:gdLst>
                <a:ahLst/>
                <a:cxnLst>
                  <a:cxn ang="0">
                    <a:pos x="T0" y="T1"/>
                  </a:cxn>
                  <a:cxn ang="0">
                    <a:pos x="T2" y="T3"/>
                  </a:cxn>
                  <a:cxn ang="0">
                    <a:pos x="T4" y="T5"/>
                  </a:cxn>
                  <a:cxn ang="0">
                    <a:pos x="T6" y="T7"/>
                  </a:cxn>
                  <a:cxn ang="0">
                    <a:pos x="T8" y="T9"/>
                  </a:cxn>
                  <a:cxn ang="0">
                    <a:pos x="T10" y="T11"/>
                  </a:cxn>
                </a:cxnLst>
                <a:rect l="0" t="0" r="r" b="b"/>
                <a:pathLst>
                  <a:path w="24" h="5">
                    <a:moveTo>
                      <a:pt x="24" y="0"/>
                    </a:moveTo>
                    <a:cubicBezTo>
                      <a:pt x="24" y="5"/>
                      <a:pt x="24" y="5"/>
                      <a:pt x="24" y="5"/>
                    </a:cubicBezTo>
                    <a:cubicBezTo>
                      <a:pt x="3" y="5"/>
                      <a:pt x="3" y="5"/>
                      <a:pt x="3" y="5"/>
                    </a:cubicBezTo>
                    <a:cubicBezTo>
                      <a:pt x="1" y="5"/>
                      <a:pt x="0" y="4"/>
                      <a:pt x="0" y="2"/>
                    </a:cubicBezTo>
                    <a:cubicBezTo>
                      <a:pt x="0" y="0"/>
                      <a:pt x="0" y="0"/>
                      <a:pt x="0" y="0"/>
                    </a:cubicBezTo>
                    <a:cubicBezTo>
                      <a:pt x="24" y="0"/>
                      <a:pt x="24" y="0"/>
                      <a:pt x="24" y="0"/>
                    </a:cubicBezTo>
                    <a:close/>
                  </a:path>
                </a:pathLst>
              </a:custGeom>
              <a:solidFill>
                <a:srgbClr val="FFC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Rectangle 101"/>
              <p:cNvSpPr>
                <a:spLocks noChangeArrowheads="1"/>
              </p:cNvSpPr>
              <p:nvPr/>
            </p:nvSpPr>
            <p:spPr bwMode="auto">
              <a:xfrm>
                <a:off x="3115" y="2089"/>
                <a:ext cx="56" cy="14"/>
              </a:xfrm>
              <a:prstGeom prst="rect">
                <a:avLst/>
              </a:prstGeom>
              <a:solidFill>
                <a:srgbClr val="FFC8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Rectangle 102"/>
              <p:cNvSpPr>
                <a:spLocks noChangeArrowheads="1"/>
              </p:cNvSpPr>
              <p:nvPr/>
            </p:nvSpPr>
            <p:spPr bwMode="auto">
              <a:xfrm>
                <a:off x="3115" y="2061"/>
                <a:ext cx="56" cy="14"/>
              </a:xfrm>
              <a:prstGeom prst="rect">
                <a:avLst/>
              </a:prstGeom>
              <a:solidFill>
                <a:srgbClr val="FFC8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103"/>
              <p:cNvSpPr>
                <a:spLocks noChangeArrowheads="1"/>
              </p:cNvSpPr>
              <p:nvPr/>
            </p:nvSpPr>
            <p:spPr bwMode="auto">
              <a:xfrm>
                <a:off x="3115" y="2032"/>
                <a:ext cx="56" cy="15"/>
              </a:xfrm>
              <a:prstGeom prst="rect">
                <a:avLst/>
              </a:prstGeom>
              <a:solidFill>
                <a:srgbClr val="FFC8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Rectangle 104"/>
              <p:cNvSpPr>
                <a:spLocks noChangeArrowheads="1"/>
              </p:cNvSpPr>
              <p:nvPr/>
            </p:nvSpPr>
            <p:spPr bwMode="auto">
              <a:xfrm>
                <a:off x="3171" y="2018"/>
                <a:ext cx="15" cy="112"/>
              </a:xfrm>
              <a:prstGeom prst="rect">
                <a:avLst/>
              </a:prstGeom>
              <a:solidFill>
                <a:srgbClr val="CC61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105"/>
              <p:cNvSpPr>
                <a:spLocks/>
              </p:cNvSpPr>
              <p:nvPr/>
            </p:nvSpPr>
            <p:spPr bwMode="auto">
              <a:xfrm>
                <a:off x="3268" y="2068"/>
                <a:ext cx="105" cy="62"/>
              </a:xfrm>
              <a:custGeom>
                <a:avLst/>
                <a:gdLst>
                  <a:gd name="T0" fmla="*/ 25 w 44"/>
                  <a:gd name="T1" fmla="*/ 0 h 26"/>
                  <a:gd name="T2" fmla="*/ 0 w 44"/>
                  <a:gd name="T3" fmla="*/ 25 h 26"/>
                  <a:gd name="T4" fmla="*/ 0 w 44"/>
                  <a:gd name="T5" fmla="*/ 26 h 26"/>
                  <a:gd name="T6" fmla="*/ 10 w 44"/>
                  <a:gd name="T7" fmla="*/ 26 h 26"/>
                  <a:gd name="T8" fmla="*/ 34 w 44"/>
                  <a:gd name="T9" fmla="*/ 18 h 26"/>
                  <a:gd name="T10" fmla="*/ 44 w 44"/>
                  <a:gd name="T11" fmla="*/ 8 h 26"/>
                  <a:gd name="T12" fmla="*/ 25 w 44"/>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44" h="26">
                    <a:moveTo>
                      <a:pt x="25" y="0"/>
                    </a:moveTo>
                    <a:cubicBezTo>
                      <a:pt x="12" y="0"/>
                      <a:pt x="0" y="11"/>
                      <a:pt x="0" y="25"/>
                    </a:cubicBezTo>
                    <a:cubicBezTo>
                      <a:pt x="0" y="25"/>
                      <a:pt x="0" y="26"/>
                      <a:pt x="0" y="26"/>
                    </a:cubicBezTo>
                    <a:cubicBezTo>
                      <a:pt x="10" y="26"/>
                      <a:pt x="10" y="26"/>
                      <a:pt x="10" y="26"/>
                    </a:cubicBezTo>
                    <a:cubicBezTo>
                      <a:pt x="19" y="26"/>
                      <a:pt x="28" y="23"/>
                      <a:pt x="34" y="18"/>
                    </a:cubicBezTo>
                    <a:cubicBezTo>
                      <a:pt x="44" y="8"/>
                      <a:pt x="44" y="8"/>
                      <a:pt x="44" y="8"/>
                    </a:cubicBezTo>
                    <a:cubicBezTo>
                      <a:pt x="40" y="3"/>
                      <a:pt x="33" y="0"/>
                      <a:pt x="25" y="0"/>
                    </a:cubicBezTo>
                    <a:close/>
                  </a:path>
                </a:pathLst>
              </a:custGeom>
              <a:solidFill>
                <a:srgbClr val="FFDC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106"/>
              <p:cNvSpPr>
                <a:spLocks/>
              </p:cNvSpPr>
              <p:nvPr/>
            </p:nvSpPr>
            <p:spPr bwMode="auto">
              <a:xfrm>
                <a:off x="3387" y="1897"/>
                <a:ext cx="106" cy="114"/>
              </a:xfrm>
              <a:custGeom>
                <a:avLst/>
                <a:gdLst>
                  <a:gd name="T0" fmla="*/ 36 w 45"/>
                  <a:gd name="T1" fmla="*/ 11 h 48"/>
                  <a:gd name="T2" fmla="*/ 36 w 45"/>
                  <a:gd name="T3" fmla="*/ 11 h 48"/>
                  <a:gd name="T4" fmla="*/ 2 w 45"/>
                  <a:gd name="T5" fmla="*/ 9 h 48"/>
                  <a:gd name="T6" fmla="*/ 0 w 45"/>
                  <a:gd name="T7" fmla="*/ 11 h 48"/>
                  <a:gd name="T8" fmla="*/ 31 w 45"/>
                  <a:gd name="T9" fmla="*/ 48 h 48"/>
                  <a:gd name="T10" fmla="*/ 34 w 45"/>
                  <a:gd name="T11" fmla="*/ 45 h 48"/>
                  <a:gd name="T12" fmla="*/ 36 w 45"/>
                  <a:gd name="T13" fmla="*/ 11 h 48"/>
                </a:gdLst>
                <a:ahLst/>
                <a:cxnLst>
                  <a:cxn ang="0">
                    <a:pos x="T0" y="T1"/>
                  </a:cxn>
                  <a:cxn ang="0">
                    <a:pos x="T2" y="T3"/>
                  </a:cxn>
                  <a:cxn ang="0">
                    <a:pos x="T4" y="T5"/>
                  </a:cxn>
                  <a:cxn ang="0">
                    <a:pos x="T6" y="T7"/>
                  </a:cxn>
                  <a:cxn ang="0">
                    <a:pos x="T8" y="T9"/>
                  </a:cxn>
                  <a:cxn ang="0">
                    <a:pos x="T10" y="T11"/>
                  </a:cxn>
                  <a:cxn ang="0">
                    <a:pos x="T12" y="T13"/>
                  </a:cxn>
                </a:cxnLst>
                <a:rect l="0" t="0" r="r" b="b"/>
                <a:pathLst>
                  <a:path w="45" h="48">
                    <a:moveTo>
                      <a:pt x="36" y="11"/>
                    </a:moveTo>
                    <a:cubicBezTo>
                      <a:pt x="36" y="11"/>
                      <a:pt x="36" y="11"/>
                      <a:pt x="36" y="11"/>
                    </a:cubicBezTo>
                    <a:cubicBezTo>
                      <a:pt x="27" y="1"/>
                      <a:pt x="12" y="0"/>
                      <a:pt x="2" y="9"/>
                    </a:cubicBezTo>
                    <a:cubicBezTo>
                      <a:pt x="0" y="11"/>
                      <a:pt x="0" y="11"/>
                      <a:pt x="0" y="11"/>
                    </a:cubicBezTo>
                    <a:cubicBezTo>
                      <a:pt x="31" y="48"/>
                      <a:pt x="31" y="48"/>
                      <a:pt x="31" y="48"/>
                    </a:cubicBezTo>
                    <a:cubicBezTo>
                      <a:pt x="34" y="45"/>
                      <a:pt x="34" y="45"/>
                      <a:pt x="34" y="45"/>
                    </a:cubicBezTo>
                    <a:cubicBezTo>
                      <a:pt x="44" y="36"/>
                      <a:pt x="45" y="21"/>
                      <a:pt x="36" y="11"/>
                    </a:cubicBezTo>
                    <a:close/>
                  </a:path>
                </a:pathLst>
              </a:custGeom>
              <a:solidFill>
                <a:srgbClr val="FFDC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107"/>
              <p:cNvSpPr>
                <a:spLocks/>
              </p:cNvSpPr>
              <p:nvPr/>
            </p:nvSpPr>
            <p:spPr bwMode="auto">
              <a:xfrm>
                <a:off x="3283" y="2082"/>
                <a:ext cx="80" cy="48"/>
              </a:xfrm>
              <a:custGeom>
                <a:avLst/>
                <a:gdLst>
                  <a:gd name="T0" fmla="*/ 0 w 34"/>
                  <a:gd name="T1" fmla="*/ 19 h 20"/>
                  <a:gd name="T2" fmla="*/ 0 w 34"/>
                  <a:gd name="T3" fmla="*/ 20 h 20"/>
                  <a:gd name="T4" fmla="*/ 4 w 34"/>
                  <a:gd name="T5" fmla="*/ 20 h 20"/>
                  <a:gd name="T6" fmla="*/ 28 w 34"/>
                  <a:gd name="T7" fmla="*/ 12 h 20"/>
                  <a:gd name="T8" fmla="*/ 34 w 34"/>
                  <a:gd name="T9" fmla="*/ 6 h 20"/>
                  <a:gd name="T10" fmla="*/ 19 w 34"/>
                  <a:gd name="T11" fmla="*/ 0 h 20"/>
                  <a:gd name="T12" fmla="*/ 0 w 34"/>
                  <a:gd name="T13" fmla="*/ 19 h 20"/>
                </a:gdLst>
                <a:ahLst/>
                <a:cxnLst>
                  <a:cxn ang="0">
                    <a:pos x="T0" y="T1"/>
                  </a:cxn>
                  <a:cxn ang="0">
                    <a:pos x="T2" y="T3"/>
                  </a:cxn>
                  <a:cxn ang="0">
                    <a:pos x="T4" y="T5"/>
                  </a:cxn>
                  <a:cxn ang="0">
                    <a:pos x="T6" y="T7"/>
                  </a:cxn>
                  <a:cxn ang="0">
                    <a:pos x="T8" y="T9"/>
                  </a:cxn>
                  <a:cxn ang="0">
                    <a:pos x="T10" y="T11"/>
                  </a:cxn>
                  <a:cxn ang="0">
                    <a:pos x="T12" y="T13"/>
                  </a:cxn>
                </a:cxnLst>
                <a:rect l="0" t="0" r="r" b="b"/>
                <a:pathLst>
                  <a:path w="34" h="20">
                    <a:moveTo>
                      <a:pt x="0" y="19"/>
                    </a:moveTo>
                    <a:cubicBezTo>
                      <a:pt x="0" y="19"/>
                      <a:pt x="0" y="20"/>
                      <a:pt x="0" y="20"/>
                    </a:cubicBezTo>
                    <a:cubicBezTo>
                      <a:pt x="4" y="20"/>
                      <a:pt x="4" y="20"/>
                      <a:pt x="4" y="20"/>
                    </a:cubicBezTo>
                    <a:cubicBezTo>
                      <a:pt x="13" y="20"/>
                      <a:pt x="22" y="17"/>
                      <a:pt x="28" y="12"/>
                    </a:cubicBezTo>
                    <a:cubicBezTo>
                      <a:pt x="34" y="6"/>
                      <a:pt x="34" y="6"/>
                      <a:pt x="34" y="6"/>
                    </a:cubicBezTo>
                    <a:cubicBezTo>
                      <a:pt x="30" y="2"/>
                      <a:pt x="25" y="0"/>
                      <a:pt x="19" y="0"/>
                    </a:cubicBezTo>
                    <a:cubicBezTo>
                      <a:pt x="9" y="0"/>
                      <a:pt x="0" y="8"/>
                      <a:pt x="0" y="19"/>
                    </a:cubicBezTo>
                    <a:close/>
                  </a:path>
                </a:pathLst>
              </a:custGeom>
              <a:solidFill>
                <a:srgbClr val="FFC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108"/>
              <p:cNvSpPr>
                <a:spLocks/>
              </p:cNvSpPr>
              <p:nvPr/>
            </p:nvSpPr>
            <p:spPr bwMode="auto">
              <a:xfrm>
                <a:off x="3403" y="1900"/>
                <a:ext cx="88" cy="97"/>
              </a:xfrm>
              <a:custGeom>
                <a:avLst/>
                <a:gdLst>
                  <a:gd name="T0" fmla="*/ 29 w 37"/>
                  <a:gd name="T1" fmla="*/ 10 h 41"/>
                  <a:gd name="T2" fmla="*/ 29 w 37"/>
                  <a:gd name="T3" fmla="*/ 10 h 41"/>
                  <a:gd name="T4" fmla="*/ 0 w 37"/>
                  <a:gd name="T5" fmla="*/ 5 h 41"/>
                  <a:gd name="T6" fmla="*/ 30 w 37"/>
                  <a:gd name="T7" fmla="*/ 41 h 41"/>
                  <a:gd name="T8" fmla="*/ 29 w 37"/>
                  <a:gd name="T9" fmla="*/ 10 h 41"/>
                </a:gdLst>
                <a:ahLst/>
                <a:cxnLst>
                  <a:cxn ang="0">
                    <a:pos x="T0" y="T1"/>
                  </a:cxn>
                  <a:cxn ang="0">
                    <a:pos x="T2" y="T3"/>
                  </a:cxn>
                  <a:cxn ang="0">
                    <a:pos x="T4" y="T5"/>
                  </a:cxn>
                  <a:cxn ang="0">
                    <a:pos x="T6" y="T7"/>
                  </a:cxn>
                  <a:cxn ang="0">
                    <a:pos x="T8" y="T9"/>
                  </a:cxn>
                </a:cxnLst>
                <a:rect l="0" t="0" r="r" b="b"/>
                <a:pathLst>
                  <a:path w="37" h="41">
                    <a:moveTo>
                      <a:pt x="29" y="10"/>
                    </a:moveTo>
                    <a:cubicBezTo>
                      <a:pt x="29" y="10"/>
                      <a:pt x="29" y="10"/>
                      <a:pt x="29" y="10"/>
                    </a:cubicBezTo>
                    <a:cubicBezTo>
                      <a:pt x="21" y="2"/>
                      <a:pt x="9" y="0"/>
                      <a:pt x="0" y="5"/>
                    </a:cubicBezTo>
                    <a:cubicBezTo>
                      <a:pt x="30" y="41"/>
                      <a:pt x="30" y="41"/>
                      <a:pt x="30" y="41"/>
                    </a:cubicBezTo>
                    <a:cubicBezTo>
                      <a:pt x="37" y="32"/>
                      <a:pt x="37" y="19"/>
                      <a:pt x="29" y="10"/>
                    </a:cubicBezTo>
                    <a:close/>
                  </a:path>
                </a:pathLst>
              </a:custGeom>
              <a:solidFill>
                <a:srgbClr val="FFC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109"/>
              <p:cNvSpPr>
                <a:spLocks/>
              </p:cNvSpPr>
              <p:nvPr/>
            </p:nvSpPr>
            <p:spPr bwMode="auto">
              <a:xfrm>
                <a:off x="3231" y="2274"/>
                <a:ext cx="376" cy="327"/>
              </a:xfrm>
              <a:custGeom>
                <a:avLst/>
                <a:gdLst>
                  <a:gd name="T0" fmla="*/ 44 w 159"/>
                  <a:gd name="T1" fmla="*/ 134 h 138"/>
                  <a:gd name="T2" fmla="*/ 31 w 159"/>
                  <a:gd name="T3" fmla="*/ 134 h 138"/>
                  <a:gd name="T4" fmla="*/ 3 w 159"/>
                  <a:gd name="T5" fmla="*/ 102 h 138"/>
                  <a:gd name="T6" fmla="*/ 3 w 159"/>
                  <a:gd name="T7" fmla="*/ 93 h 138"/>
                  <a:gd name="T8" fmla="*/ 5 w 159"/>
                  <a:gd name="T9" fmla="*/ 91 h 138"/>
                  <a:gd name="T10" fmla="*/ 10 w 159"/>
                  <a:gd name="T11" fmla="*/ 91 h 138"/>
                  <a:gd name="T12" fmla="*/ 11 w 159"/>
                  <a:gd name="T13" fmla="*/ 92 h 138"/>
                  <a:gd name="T14" fmla="*/ 18 w 159"/>
                  <a:gd name="T15" fmla="*/ 93 h 138"/>
                  <a:gd name="T16" fmla="*/ 35 w 159"/>
                  <a:gd name="T17" fmla="*/ 85 h 138"/>
                  <a:gd name="T18" fmla="*/ 40 w 159"/>
                  <a:gd name="T19" fmla="*/ 77 h 138"/>
                  <a:gd name="T20" fmla="*/ 40 w 159"/>
                  <a:gd name="T21" fmla="*/ 54 h 138"/>
                  <a:gd name="T22" fmla="*/ 46 w 159"/>
                  <a:gd name="T23" fmla="*/ 45 h 138"/>
                  <a:gd name="T24" fmla="*/ 122 w 159"/>
                  <a:gd name="T25" fmla="*/ 13 h 138"/>
                  <a:gd name="T26" fmla="*/ 134 w 159"/>
                  <a:gd name="T27" fmla="*/ 5 h 138"/>
                  <a:gd name="T28" fmla="*/ 155 w 159"/>
                  <a:gd name="T29" fmla="*/ 6 h 138"/>
                  <a:gd name="T30" fmla="*/ 159 w 159"/>
                  <a:gd name="T31" fmla="*/ 11 h 138"/>
                  <a:gd name="T32" fmla="*/ 155 w 159"/>
                  <a:gd name="T33" fmla="*/ 32 h 138"/>
                  <a:gd name="T34" fmla="*/ 46 w 159"/>
                  <a:gd name="T35" fmla="*/ 132 h 138"/>
                  <a:gd name="T36" fmla="*/ 44 w 159"/>
                  <a:gd name="T37" fmla="*/ 13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9" h="138">
                    <a:moveTo>
                      <a:pt x="44" y="134"/>
                    </a:moveTo>
                    <a:cubicBezTo>
                      <a:pt x="41" y="138"/>
                      <a:pt x="34" y="138"/>
                      <a:pt x="31" y="134"/>
                    </a:cubicBezTo>
                    <a:cubicBezTo>
                      <a:pt x="3" y="102"/>
                      <a:pt x="3" y="102"/>
                      <a:pt x="3" y="102"/>
                    </a:cubicBezTo>
                    <a:cubicBezTo>
                      <a:pt x="0" y="99"/>
                      <a:pt x="1" y="96"/>
                      <a:pt x="3" y="93"/>
                    </a:cubicBezTo>
                    <a:cubicBezTo>
                      <a:pt x="5" y="91"/>
                      <a:pt x="5" y="91"/>
                      <a:pt x="5" y="91"/>
                    </a:cubicBezTo>
                    <a:cubicBezTo>
                      <a:pt x="6" y="90"/>
                      <a:pt x="8" y="90"/>
                      <a:pt x="10" y="91"/>
                    </a:cubicBezTo>
                    <a:cubicBezTo>
                      <a:pt x="11" y="92"/>
                      <a:pt x="11" y="92"/>
                      <a:pt x="11" y="92"/>
                    </a:cubicBezTo>
                    <a:cubicBezTo>
                      <a:pt x="13" y="94"/>
                      <a:pt x="16" y="95"/>
                      <a:pt x="18" y="93"/>
                    </a:cubicBezTo>
                    <a:cubicBezTo>
                      <a:pt x="35" y="85"/>
                      <a:pt x="35" y="85"/>
                      <a:pt x="35" y="85"/>
                    </a:cubicBezTo>
                    <a:cubicBezTo>
                      <a:pt x="38" y="83"/>
                      <a:pt x="40" y="80"/>
                      <a:pt x="40" y="77"/>
                    </a:cubicBezTo>
                    <a:cubicBezTo>
                      <a:pt x="40" y="54"/>
                      <a:pt x="40" y="54"/>
                      <a:pt x="40" y="54"/>
                    </a:cubicBezTo>
                    <a:cubicBezTo>
                      <a:pt x="40" y="50"/>
                      <a:pt x="42" y="47"/>
                      <a:pt x="46" y="45"/>
                    </a:cubicBezTo>
                    <a:cubicBezTo>
                      <a:pt x="62" y="39"/>
                      <a:pt x="107" y="22"/>
                      <a:pt x="122" y="13"/>
                    </a:cubicBezTo>
                    <a:cubicBezTo>
                      <a:pt x="127" y="10"/>
                      <a:pt x="131" y="7"/>
                      <a:pt x="134" y="5"/>
                    </a:cubicBezTo>
                    <a:cubicBezTo>
                      <a:pt x="140" y="0"/>
                      <a:pt x="149" y="0"/>
                      <a:pt x="155" y="6"/>
                    </a:cubicBezTo>
                    <a:cubicBezTo>
                      <a:pt x="159" y="11"/>
                      <a:pt x="159" y="11"/>
                      <a:pt x="159" y="11"/>
                    </a:cubicBezTo>
                    <a:cubicBezTo>
                      <a:pt x="155" y="32"/>
                      <a:pt x="155" y="32"/>
                      <a:pt x="155" y="32"/>
                    </a:cubicBezTo>
                    <a:cubicBezTo>
                      <a:pt x="46" y="132"/>
                      <a:pt x="46" y="132"/>
                      <a:pt x="46" y="132"/>
                    </a:cubicBezTo>
                    <a:lnTo>
                      <a:pt x="44" y="134"/>
                    </a:lnTo>
                    <a:close/>
                  </a:path>
                </a:pathLst>
              </a:custGeom>
              <a:solidFill>
                <a:srgbClr val="00C3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110"/>
              <p:cNvSpPr>
                <a:spLocks/>
              </p:cNvSpPr>
              <p:nvPr/>
            </p:nvSpPr>
            <p:spPr bwMode="auto">
              <a:xfrm>
                <a:off x="3408" y="2348"/>
                <a:ext cx="59" cy="130"/>
              </a:xfrm>
              <a:custGeom>
                <a:avLst/>
                <a:gdLst>
                  <a:gd name="T0" fmla="*/ 59 w 59"/>
                  <a:gd name="T1" fmla="*/ 0 h 130"/>
                  <a:gd name="T2" fmla="*/ 33 w 59"/>
                  <a:gd name="T3" fmla="*/ 106 h 130"/>
                  <a:gd name="T4" fmla="*/ 0 w 59"/>
                  <a:gd name="T5" fmla="*/ 130 h 130"/>
                  <a:gd name="T6" fmla="*/ 24 w 59"/>
                  <a:gd name="T7" fmla="*/ 35 h 130"/>
                  <a:gd name="T8" fmla="*/ 59 w 59"/>
                  <a:gd name="T9" fmla="*/ 0 h 130"/>
                </a:gdLst>
                <a:ahLst/>
                <a:cxnLst>
                  <a:cxn ang="0">
                    <a:pos x="T0" y="T1"/>
                  </a:cxn>
                  <a:cxn ang="0">
                    <a:pos x="T2" y="T3"/>
                  </a:cxn>
                  <a:cxn ang="0">
                    <a:pos x="T4" y="T5"/>
                  </a:cxn>
                  <a:cxn ang="0">
                    <a:pos x="T6" y="T7"/>
                  </a:cxn>
                  <a:cxn ang="0">
                    <a:pos x="T8" y="T9"/>
                  </a:cxn>
                </a:cxnLst>
                <a:rect l="0" t="0" r="r" b="b"/>
                <a:pathLst>
                  <a:path w="59" h="130">
                    <a:moveTo>
                      <a:pt x="59" y="0"/>
                    </a:moveTo>
                    <a:lnTo>
                      <a:pt x="33" y="106"/>
                    </a:lnTo>
                    <a:lnTo>
                      <a:pt x="0" y="130"/>
                    </a:lnTo>
                    <a:lnTo>
                      <a:pt x="24" y="35"/>
                    </a:lnTo>
                    <a:lnTo>
                      <a:pt x="59" y="0"/>
                    </a:lnTo>
                    <a:close/>
                  </a:path>
                </a:pathLst>
              </a:custGeom>
              <a:solidFill>
                <a:srgbClr val="FAEB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111"/>
              <p:cNvSpPr>
                <a:spLocks/>
              </p:cNvSpPr>
              <p:nvPr/>
            </p:nvSpPr>
            <p:spPr bwMode="auto">
              <a:xfrm>
                <a:off x="3368" y="2383"/>
                <a:ext cx="64" cy="121"/>
              </a:xfrm>
              <a:custGeom>
                <a:avLst/>
                <a:gdLst>
                  <a:gd name="T0" fmla="*/ 24 w 64"/>
                  <a:gd name="T1" fmla="*/ 26 h 121"/>
                  <a:gd name="T2" fmla="*/ 0 w 64"/>
                  <a:gd name="T3" fmla="*/ 121 h 121"/>
                  <a:gd name="T4" fmla="*/ 40 w 64"/>
                  <a:gd name="T5" fmla="*/ 95 h 121"/>
                  <a:gd name="T6" fmla="*/ 64 w 64"/>
                  <a:gd name="T7" fmla="*/ 0 h 121"/>
                  <a:gd name="T8" fmla="*/ 24 w 64"/>
                  <a:gd name="T9" fmla="*/ 26 h 121"/>
                </a:gdLst>
                <a:ahLst/>
                <a:cxnLst>
                  <a:cxn ang="0">
                    <a:pos x="T0" y="T1"/>
                  </a:cxn>
                  <a:cxn ang="0">
                    <a:pos x="T2" y="T3"/>
                  </a:cxn>
                  <a:cxn ang="0">
                    <a:pos x="T4" y="T5"/>
                  </a:cxn>
                  <a:cxn ang="0">
                    <a:pos x="T6" y="T7"/>
                  </a:cxn>
                  <a:cxn ang="0">
                    <a:pos x="T8" y="T9"/>
                  </a:cxn>
                </a:cxnLst>
                <a:rect l="0" t="0" r="r" b="b"/>
                <a:pathLst>
                  <a:path w="64" h="121">
                    <a:moveTo>
                      <a:pt x="24" y="26"/>
                    </a:moveTo>
                    <a:lnTo>
                      <a:pt x="0" y="121"/>
                    </a:lnTo>
                    <a:lnTo>
                      <a:pt x="40" y="95"/>
                    </a:lnTo>
                    <a:lnTo>
                      <a:pt x="64" y="0"/>
                    </a:lnTo>
                    <a:lnTo>
                      <a:pt x="24" y="26"/>
                    </a:lnTo>
                    <a:close/>
                  </a:path>
                </a:pathLst>
              </a:custGeom>
              <a:solidFill>
                <a:srgbClr val="EBC9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112"/>
              <p:cNvSpPr>
                <a:spLocks/>
              </p:cNvSpPr>
              <p:nvPr/>
            </p:nvSpPr>
            <p:spPr bwMode="auto">
              <a:xfrm>
                <a:off x="3231" y="2319"/>
                <a:ext cx="260" cy="261"/>
              </a:xfrm>
              <a:custGeom>
                <a:avLst/>
                <a:gdLst>
                  <a:gd name="T0" fmla="*/ 61 w 110"/>
                  <a:gd name="T1" fmla="*/ 75 h 110"/>
                  <a:gd name="T2" fmla="*/ 69 w 110"/>
                  <a:gd name="T3" fmla="*/ 44 h 110"/>
                  <a:gd name="T4" fmla="*/ 73 w 110"/>
                  <a:gd name="T5" fmla="*/ 39 h 110"/>
                  <a:gd name="T6" fmla="*/ 110 w 110"/>
                  <a:gd name="T7" fmla="*/ 0 h 110"/>
                  <a:gd name="T8" fmla="*/ 46 w 110"/>
                  <a:gd name="T9" fmla="*/ 26 h 110"/>
                  <a:gd name="T10" fmla="*/ 40 w 110"/>
                  <a:gd name="T11" fmla="*/ 35 h 110"/>
                  <a:gd name="T12" fmla="*/ 40 w 110"/>
                  <a:gd name="T13" fmla="*/ 58 h 110"/>
                  <a:gd name="T14" fmla="*/ 35 w 110"/>
                  <a:gd name="T15" fmla="*/ 66 h 110"/>
                  <a:gd name="T16" fmla="*/ 18 w 110"/>
                  <a:gd name="T17" fmla="*/ 74 h 110"/>
                  <a:gd name="T18" fmla="*/ 11 w 110"/>
                  <a:gd name="T19" fmla="*/ 73 h 110"/>
                  <a:gd name="T20" fmla="*/ 10 w 110"/>
                  <a:gd name="T21" fmla="*/ 72 h 110"/>
                  <a:gd name="T22" fmla="*/ 5 w 110"/>
                  <a:gd name="T23" fmla="*/ 72 h 110"/>
                  <a:gd name="T24" fmla="*/ 3 w 110"/>
                  <a:gd name="T25" fmla="*/ 74 h 110"/>
                  <a:gd name="T26" fmla="*/ 3 w 110"/>
                  <a:gd name="T27" fmla="*/ 83 h 110"/>
                  <a:gd name="T28" fmla="*/ 26 w 110"/>
                  <a:gd name="T29" fmla="*/ 110 h 110"/>
                  <a:gd name="T30" fmla="*/ 61 w 110"/>
                  <a:gd name="T31" fmla="*/ 7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 h="110">
                    <a:moveTo>
                      <a:pt x="61" y="75"/>
                    </a:moveTo>
                    <a:cubicBezTo>
                      <a:pt x="69" y="44"/>
                      <a:pt x="69" y="44"/>
                      <a:pt x="69" y="44"/>
                    </a:cubicBezTo>
                    <a:cubicBezTo>
                      <a:pt x="69" y="42"/>
                      <a:pt x="71" y="40"/>
                      <a:pt x="73" y="39"/>
                    </a:cubicBezTo>
                    <a:cubicBezTo>
                      <a:pt x="81" y="32"/>
                      <a:pt x="108" y="14"/>
                      <a:pt x="110" y="0"/>
                    </a:cubicBezTo>
                    <a:cubicBezTo>
                      <a:pt x="90" y="9"/>
                      <a:pt x="59" y="21"/>
                      <a:pt x="46" y="26"/>
                    </a:cubicBezTo>
                    <a:cubicBezTo>
                      <a:pt x="42" y="28"/>
                      <a:pt x="40" y="31"/>
                      <a:pt x="40" y="35"/>
                    </a:cubicBezTo>
                    <a:cubicBezTo>
                      <a:pt x="40" y="58"/>
                      <a:pt x="40" y="58"/>
                      <a:pt x="40" y="58"/>
                    </a:cubicBezTo>
                    <a:cubicBezTo>
                      <a:pt x="40" y="61"/>
                      <a:pt x="38" y="64"/>
                      <a:pt x="35" y="66"/>
                    </a:cubicBezTo>
                    <a:cubicBezTo>
                      <a:pt x="18" y="74"/>
                      <a:pt x="18" y="74"/>
                      <a:pt x="18" y="74"/>
                    </a:cubicBezTo>
                    <a:cubicBezTo>
                      <a:pt x="16" y="76"/>
                      <a:pt x="13" y="75"/>
                      <a:pt x="11" y="73"/>
                    </a:cubicBezTo>
                    <a:cubicBezTo>
                      <a:pt x="10" y="72"/>
                      <a:pt x="10" y="72"/>
                      <a:pt x="10" y="72"/>
                    </a:cubicBezTo>
                    <a:cubicBezTo>
                      <a:pt x="8" y="71"/>
                      <a:pt x="6" y="71"/>
                      <a:pt x="5" y="72"/>
                    </a:cubicBezTo>
                    <a:cubicBezTo>
                      <a:pt x="3" y="74"/>
                      <a:pt x="3" y="74"/>
                      <a:pt x="3" y="74"/>
                    </a:cubicBezTo>
                    <a:cubicBezTo>
                      <a:pt x="1" y="77"/>
                      <a:pt x="0" y="80"/>
                      <a:pt x="3" y="83"/>
                    </a:cubicBezTo>
                    <a:cubicBezTo>
                      <a:pt x="26" y="110"/>
                      <a:pt x="26" y="110"/>
                      <a:pt x="26" y="110"/>
                    </a:cubicBezTo>
                    <a:lnTo>
                      <a:pt x="61" y="75"/>
                    </a:lnTo>
                    <a:close/>
                  </a:path>
                </a:pathLst>
              </a:custGeom>
              <a:solidFill>
                <a:srgbClr val="0096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113"/>
              <p:cNvSpPr>
                <a:spLocks/>
              </p:cNvSpPr>
              <p:nvPr/>
            </p:nvSpPr>
            <p:spPr bwMode="auto">
              <a:xfrm>
                <a:off x="3323" y="2383"/>
                <a:ext cx="215" cy="185"/>
              </a:xfrm>
              <a:custGeom>
                <a:avLst/>
                <a:gdLst>
                  <a:gd name="T0" fmla="*/ 16 w 91"/>
                  <a:gd name="T1" fmla="*/ 78 h 78"/>
                  <a:gd name="T2" fmla="*/ 91 w 91"/>
                  <a:gd name="T3" fmla="*/ 9 h 78"/>
                  <a:gd name="T4" fmla="*/ 82 w 91"/>
                  <a:gd name="T5" fmla="*/ 0 h 78"/>
                  <a:gd name="T6" fmla="*/ 0 w 91"/>
                  <a:gd name="T7" fmla="*/ 62 h 78"/>
                  <a:gd name="T8" fmla="*/ 16 w 91"/>
                  <a:gd name="T9" fmla="*/ 78 h 78"/>
                </a:gdLst>
                <a:ahLst/>
                <a:cxnLst>
                  <a:cxn ang="0">
                    <a:pos x="T0" y="T1"/>
                  </a:cxn>
                  <a:cxn ang="0">
                    <a:pos x="T2" y="T3"/>
                  </a:cxn>
                  <a:cxn ang="0">
                    <a:pos x="T4" y="T5"/>
                  </a:cxn>
                  <a:cxn ang="0">
                    <a:pos x="T6" y="T7"/>
                  </a:cxn>
                  <a:cxn ang="0">
                    <a:pos x="T8" y="T9"/>
                  </a:cxn>
                </a:cxnLst>
                <a:rect l="0" t="0" r="r" b="b"/>
                <a:pathLst>
                  <a:path w="91" h="78">
                    <a:moveTo>
                      <a:pt x="16" y="78"/>
                    </a:moveTo>
                    <a:cubicBezTo>
                      <a:pt x="91" y="9"/>
                      <a:pt x="91" y="9"/>
                      <a:pt x="91" y="9"/>
                    </a:cubicBezTo>
                    <a:cubicBezTo>
                      <a:pt x="82" y="0"/>
                      <a:pt x="82" y="0"/>
                      <a:pt x="82" y="0"/>
                    </a:cubicBezTo>
                    <a:cubicBezTo>
                      <a:pt x="47" y="30"/>
                      <a:pt x="0" y="62"/>
                      <a:pt x="0" y="62"/>
                    </a:cubicBezTo>
                    <a:lnTo>
                      <a:pt x="16" y="78"/>
                    </a:lnTo>
                    <a:close/>
                  </a:path>
                </a:pathLst>
              </a:custGeom>
              <a:solidFill>
                <a:srgbClr val="00AA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14"/>
              <p:cNvSpPr>
                <a:spLocks/>
              </p:cNvSpPr>
              <p:nvPr/>
            </p:nvSpPr>
            <p:spPr bwMode="auto">
              <a:xfrm>
                <a:off x="3505" y="2276"/>
                <a:ext cx="102" cy="157"/>
              </a:xfrm>
              <a:custGeom>
                <a:avLst/>
                <a:gdLst>
                  <a:gd name="T0" fmla="*/ 26 w 43"/>
                  <a:gd name="T1" fmla="*/ 1 h 66"/>
                  <a:gd name="T2" fmla="*/ 4 w 43"/>
                  <a:gd name="T3" fmla="*/ 36 h 66"/>
                  <a:gd name="T4" fmla="*/ 2 w 43"/>
                  <a:gd name="T5" fmla="*/ 41 h 66"/>
                  <a:gd name="T6" fmla="*/ 0 w 43"/>
                  <a:gd name="T7" fmla="*/ 66 h 66"/>
                  <a:gd name="T8" fmla="*/ 39 w 43"/>
                  <a:gd name="T9" fmla="*/ 31 h 66"/>
                  <a:gd name="T10" fmla="*/ 43 w 43"/>
                  <a:gd name="T11" fmla="*/ 10 h 66"/>
                  <a:gd name="T12" fmla="*/ 39 w 43"/>
                  <a:gd name="T13" fmla="*/ 5 h 66"/>
                  <a:gd name="T14" fmla="*/ 26 w 43"/>
                  <a:gd name="T15" fmla="*/ 1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6">
                    <a:moveTo>
                      <a:pt x="26" y="1"/>
                    </a:moveTo>
                    <a:cubicBezTo>
                      <a:pt x="23" y="7"/>
                      <a:pt x="16" y="20"/>
                      <a:pt x="4" y="36"/>
                    </a:cubicBezTo>
                    <a:cubicBezTo>
                      <a:pt x="3" y="37"/>
                      <a:pt x="2" y="39"/>
                      <a:pt x="2" y="41"/>
                    </a:cubicBezTo>
                    <a:cubicBezTo>
                      <a:pt x="0" y="66"/>
                      <a:pt x="0" y="66"/>
                      <a:pt x="0" y="66"/>
                    </a:cubicBezTo>
                    <a:cubicBezTo>
                      <a:pt x="39" y="31"/>
                      <a:pt x="39" y="31"/>
                      <a:pt x="39" y="31"/>
                    </a:cubicBezTo>
                    <a:cubicBezTo>
                      <a:pt x="43" y="10"/>
                      <a:pt x="43" y="10"/>
                      <a:pt x="43" y="10"/>
                    </a:cubicBezTo>
                    <a:cubicBezTo>
                      <a:pt x="39" y="5"/>
                      <a:pt x="39" y="5"/>
                      <a:pt x="39" y="5"/>
                    </a:cubicBezTo>
                    <a:cubicBezTo>
                      <a:pt x="35" y="2"/>
                      <a:pt x="31" y="0"/>
                      <a:pt x="26" y="1"/>
                    </a:cubicBezTo>
                    <a:close/>
                  </a:path>
                </a:pathLst>
              </a:custGeom>
              <a:solidFill>
                <a:srgbClr val="0096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15"/>
              <p:cNvSpPr>
                <a:spLocks/>
              </p:cNvSpPr>
              <p:nvPr/>
            </p:nvSpPr>
            <p:spPr bwMode="auto">
              <a:xfrm>
                <a:off x="3349" y="2369"/>
                <a:ext cx="16" cy="31"/>
              </a:xfrm>
              <a:custGeom>
                <a:avLst/>
                <a:gdLst>
                  <a:gd name="T0" fmla="*/ 6 w 7"/>
                  <a:gd name="T1" fmla="*/ 12 h 13"/>
                  <a:gd name="T2" fmla="*/ 4 w 7"/>
                  <a:gd name="T3" fmla="*/ 13 h 13"/>
                  <a:gd name="T4" fmla="*/ 0 w 7"/>
                  <a:gd name="T5" fmla="*/ 10 h 13"/>
                  <a:gd name="T6" fmla="*/ 0 w 7"/>
                  <a:gd name="T7" fmla="*/ 3 h 13"/>
                  <a:gd name="T8" fmla="*/ 3 w 7"/>
                  <a:gd name="T9" fmla="*/ 0 h 13"/>
                  <a:gd name="T10" fmla="*/ 6 w 7"/>
                  <a:gd name="T11" fmla="*/ 3 h 13"/>
                  <a:gd name="T12" fmla="*/ 6 w 7"/>
                  <a:gd name="T13" fmla="*/ 10 h 13"/>
                  <a:gd name="T14" fmla="*/ 6 w 7"/>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3">
                    <a:moveTo>
                      <a:pt x="6" y="12"/>
                    </a:moveTo>
                    <a:cubicBezTo>
                      <a:pt x="5" y="12"/>
                      <a:pt x="4" y="13"/>
                      <a:pt x="4" y="13"/>
                    </a:cubicBezTo>
                    <a:cubicBezTo>
                      <a:pt x="2" y="13"/>
                      <a:pt x="0" y="12"/>
                      <a:pt x="0" y="10"/>
                    </a:cubicBezTo>
                    <a:cubicBezTo>
                      <a:pt x="0" y="3"/>
                      <a:pt x="0" y="3"/>
                      <a:pt x="0" y="3"/>
                    </a:cubicBezTo>
                    <a:cubicBezTo>
                      <a:pt x="0" y="2"/>
                      <a:pt x="1" y="0"/>
                      <a:pt x="3" y="0"/>
                    </a:cubicBezTo>
                    <a:cubicBezTo>
                      <a:pt x="5" y="0"/>
                      <a:pt x="6" y="1"/>
                      <a:pt x="6" y="3"/>
                    </a:cubicBezTo>
                    <a:cubicBezTo>
                      <a:pt x="6" y="10"/>
                      <a:pt x="6" y="10"/>
                      <a:pt x="6" y="10"/>
                    </a:cubicBezTo>
                    <a:cubicBezTo>
                      <a:pt x="7" y="11"/>
                      <a:pt x="6" y="11"/>
                      <a:pt x="6" y="12"/>
                    </a:cubicBezTo>
                    <a:close/>
                  </a:path>
                </a:pathLst>
              </a:custGeom>
              <a:solidFill>
                <a:srgbClr val="EBC9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16"/>
              <p:cNvSpPr>
                <a:spLocks/>
              </p:cNvSpPr>
              <p:nvPr/>
            </p:nvSpPr>
            <p:spPr bwMode="auto">
              <a:xfrm>
                <a:off x="3375" y="2359"/>
                <a:ext cx="14" cy="29"/>
              </a:xfrm>
              <a:custGeom>
                <a:avLst/>
                <a:gdLst>
                  <a:gd name="T0" fmla="*/ 5 w 6"/>
                  <a:gd name="T1" fmla="*/ 11 h 12"/>
                  <a:gd name="T2" fmla="*/ 3 w 6"/>
                  <a:gd name="T3" fmla="*/ 12 h 12"/>
                  <a:gd name="T4" fmla="*/ 0 w 6"/>
                  <a:gd name="T5" fmla="*/ 9 h 12"/>
                  <a:gd name="T6" fmla="*/ 0 w 6"/>
                  <a:gd name="T7" fmla="*/ 3 h 12"/>
                  <a:gd name="T8" fmla="*/ 3 w 6"/>
                  <a:gd name="T9" fmla="*/ 0 h 12"/>
                  <a:gd name="T10" fmla="*/ 6 w 6"/>
                  <a:gd name="T11" fmla="*/ 3 h 12"/>
                  <a:gd name="T12" fmla="*/ 6 w 6"/>
                  <a:gd name="T13" fmla="*/ 9 h 12"/>
                  <a:gd name="T14" fmla="*/ 5 w 6"/>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2">
                    <a:moveTo>
                      <a:pt x="5" y="11"/>
                    </a:moveTo>
                    <a:cubicBezTo>
                      <a:pt x="5" y="12"/>
                      <a:pt x="4" y="12"/>
                      <a:pt x="3" y="12"/>
                    </a:cubicBezTo>
                    <a:cubicBezTo>
                      <a:pt x="2" y="12"/>
                      <a:pt x="0" y="11"/>
                      <a:pt x="0" y="9"/>
                    </a:cubicBezTo>
                    <a:cubicBezTo>
                      <a:pt x="0" y="3"/>
                      <a:pt x="0" y="3"/>
                      <a:pt x="0" y="3"/>
                    </a:cubicBezTo>
                    <a:cubicBezTo>
                      <a:pt x="0" y="1"/>
                      <a:pt x="1" y="0"/>
                      <a:pt x="3" y="0"/>
                    </a:cubicBezTo>
                    <a:cubicBezTo>
                      <a:pt x="4" y="0"/>
                      <a:pt x="6" y="1"/>
                      <a:pt x="6" y="3"/>
                    </a:cubicBezTo>
                    <a:cubicBezTo>
                      <a:pt x="6" y="9"/>
                      <a:pt x="6" y="9"/>
                      <a:pt x="6" y="9"/>
                    </a:cubicBezTo>
                    <a:cubicBezTo>
                      <a:pt x="6" y="10"/>
                      <a:pt x="6" y="11"/>
                      <a:pt x="5" y="11"/>
                    </a:cubicBezTo>
                    <a:close/>
                  </a:path>
                </a:pathLst>
              </a:custGeom>
              <a:solidFill>
                <a:srgbClr val="EBC9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17"/>
              <p:cNvSpPr>
                <a:spLocks/>
              </p:cNvSpPr>
              <p:nvPr/>
            </p:nvSpPr>
            <p:spPr bwMode="auto">
              <a:xfrm>
                <a:off x="3399" y="2348"/>
                <a:ext cx="16" cy="30"/>
              </a:xfrm>
              <a:custGeom>
                <a:avLst/>
                <a:gdLst>
                  <a:gd name="T0" fmla="*/ 6 w 7"/>
                  <a:gd name="T1" fmla="*/ 12 h 13"/>
                  <a:gd name="T2" fmla="*/ 4 w 7"/>
                  <a:gd name="T3" fmla="*/ 13 h 13"/>
                  <a:gd name="T4" fmla="*/ 1 w 7"/>
                  <a:gd name="T5" fmla="*/ 10 h 13"/>
                  <a:gd name="T6" fmla="*/ 0 w 7"/>
                  <a:gd name="T7" fmla="*/ 4 h 13"/>
                  <a:gd name="T8" fmla="*/ 3 w 7"/>
                  <a:gd name="T9" fmla="*/ 0 h 13"/>
                  <a:gd name="T10" fmla="*/ 7 w 7"/>
                  <a:gd name="T11" fmla="*/ 3 h 13"/>
                  <a:gd name="T12" fmla="*/ 7 w 7"/>
                  <a:gd name="T13" fmla="*/ 10 h 13"/>
                  <a:gd name="T14" fmla="*/ 6 w 7"/>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3">
                    <a:moveTo>
                      <a:pt x="6" y="12"/>
                    </a:moveTo>
                    <a:cubicBezTo>
                      <a:pt x="5" y="13"/>
                      <a:pt x="5" y="13"/>
                      <a:pt x="4" y="13"/>
                    </a:cubicBezTo>
                    <a:cubicBezTo>
                      <a:pt x="2" y="13"/>
                      <a:pt x="1" y="12"/>
                      <a:pt x="1" y="10"/>
                    </a:cubicBezTo>
                    <a:cubicBezTo>
                      <a:pt x="0" y="4"/>
                      <a:pt x="0" y="4"/>
                      <a:pt x="0" y="4"/>
                    </a:cubicBezTo>
                    <a:cubicBezTo>
                      <a:pt x="0" y="2"/>
                      <a:pt x="2" y="0"/>
                      <a:pt x="3" y="0"/>
                    </a:cubicBezTo>
                    <a:cubicBezTo>
                      <a:pt x="5" y="0"/>
                      <a:pt x="7" y="2"/>
                      <a:pt x="7" y="3"/>
                    </a:cubicBezTo>
                    <a:cubicBezTo>
                      <a:pt x="7" y="10"/>
                      <a:pt x="7" y="10"/>
                      <a:pt x="7" y="10"/>
                    </a:cubicBezTo>
                    <a:cubicBezTo>
                      <a:pt x="7" y="11"/>
                      <a:pt x="7" y="11"/>
                      <a:pt x="6" y="12"/>
                    </a:cubicBezTo>
                    <a:close/>
                  </a:path>
                </a:pathLst>
              </a:custGeom>
              <a:solidFill>
                <a:srgbClr val="EBC9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118"/>
              <p:cNvSpPr>
                <a:spLocks/>
              </p:cNvSpPr>
              <p:nvPr/>
            </p:nvSpPr>
            <p:spPr bwMode="auto">
              <a:xfrm>
                <a:off x="3425" y="2338"/>
                <a:ext cx="16" cy="31"/>
              </a:xfrm>
              <a:custGeom>
                <a:avLst/>
                <a:gdLst>
                  <a:gd name="T0" fmla="*/ 6 w 7"/>
                  <a:gd name="T1" fmla="*/ 12 h 13"/>
                  <a:gd name="T2" fmla="*/ 4 w 7"/>
                  <a:gd name="T3" fmla="*/ 13 h 13"/>
                  <a:gd name="T4" fmla="*/ 0 w 7"/>
                  <a:gd name="T5" fmla="*/ 10 h 13"/>
                  <a:gd name="T6" fmla="*/ 0 w 7"/>
                  <a:gd name="T7" fmla="*/ 3 h 13"/>
                  <a:gd name="T8" fmla="*/ 3 w 7"/>
                  <a:gd name="T9" fmla="*/ 0 h 13"/>
                  <a:gd name="T10" fmla="*/ 6 w 7"/>
                  <a:gd name="T11" fmla="*/ 3 h 13"/>
                  <a:gd name="T12" fmla="*/ 7 w 7"/>
                  <a:gd name="T13" fmla="*/ 9 h 13"/>
                  <a:gd name="T14" fmla="*/ 6 w 7"/>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3">
                    <a:moveTo>
                      <a:pt x="6" y="12"/>
                    </a:moveTo>
                    <a:cubicBezTo>
                      <a:pt x="5" y="12"/>
                      <a:pt x="4" y="12"/>
                      <a:pt x="4" y="13"/>
                    </a:cubicBezTo>
                    <a:cubicBezTo>
                      <a:pt x="2" y="13"/>
                      <a:pt x="1" y="11"/>
                      <a:pt x="0" y="10"/>
                    </a:cubicBezTo>
                    <a:cubicBezTo>
                      <a:pt x="0" y="3"/>
                      <a:pt x="0" y="3"/>
                      <a:pt x="0" y="3"/>
                    </a:cubicBezTo>
                    <a:cubicBezTo>
                      <a:pt x="0" y="1"/>
                      <a:pt x="1" y="0"/>
                      <a:pt x="3" y="0"/>
                    </a:cubicBezTo>
                    <a:cubicBezTo>
                      <a:pt x="5" y="0"/>
                      <a:pt x="6" y="1"/>
                      <a:pt x="6" y="3"/>
                    </a:cubicBezTo>
                    <a:cubicBezTo>
                      <a:pt x="7" y="9"/>
                      <a:pt x="7" y="9"/>
                      <a:pt x="7" y="9"/>
                    </a:cubicBezTo>
                    <a:cubicBezTo>
                      <a:pt x="7" y="10"/>
                      <a:pt x="6" y="11"/>
                      <a:pt x="6" y="12"/>
                    </a:cubicBezTo>
                    <a:close/>
                  </a:path>
                </a:pathLst>
              </a:custGeom>
              <a:solidFill>
                <a:srgbClr val="EBC9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119"/>
              <p:cNvSpPr>
                <a:spLocks/>
              </p:cNvSpPr>
              <p:nvPr/>
            </p:nvSpPr>
            <p:spPr bwMode="auto">
              <a:xfrm>
                <a:off x="3261" y="2523"/>
                <a:ext cx="126" cy="78"/>
              </a:xfrm>
              <a:custGeom>
                <a:avLst/>
                <a:gdLst>
                  <a:gd name="T0" fmla="*/ 53 w 53"/>
                  <a:gd name="T1" fmla="*/ 8 h 33"/>
                  <a:gd name="T2" fmla="*/ 32 w 53"/>
                  <a:gd name="T3" fmla="*/ 2 h 33"/>
                  <a:gd name="T4" fmla="*/ 13 w 53"/>
                  <a:gd name="T5" fmla="*/ 3 h 33"/>
                  <a:gd name="T6" fmla="*/ 0 w 53"/>
                  <a:gd name="T7" fmla="*/ 9 h 33"/>
                  <a:gd name="T8" fmla="*/ 18 w 53"/>
                  <a:gd name="T9" fmla="*/ 29 h 33"/>
                  <a:gd name="T10" fmla="*/ 31 w 53"/>
                  <a:gd name="T11" fmla="*/ 29 h 33"/>
                  <a:gd name="T12" fmla="*/ 53 w 53"/>
                  <a:gd name="T13" fmla="*/ 8 h 33"/>
                </a:gdLst>
                <a:ahLst/>
                <a:cxnLst>
                  <a:cxn ang="0">
                    <a:pos x="T0" y="T1"/>
                  </a:cxn>
                  <a:cxn ang="0">
                    <a:pos x="T2" y="T3"/>
                  </a:cxn>
                  <a:cxn ang="0">
                    <a:pos x="T4" y="T5"/>
                  </a:cxn>
                  <a:cxn ang="0">
                    <a:pos x="T6" y="T7"/>
                  </a:cxn>
                  <a:cxn ang="0">
                    <a:pos x="T8" y="T9"/>
                  </a:cxn>
                  <a:cxn ang="0">
                    <a:pos x="T10" y="T11"/>
                  </a:cxn>
                  <a:cxn ang="0">
                    <a:pos x="T12" y="T13"/>
                  </a:cxn>
                </a:cxnLst>
                <a:rect l="0" t="0" r="r" b="b"/>
                <a:pathLst>
                  <a:path w="53" h="33">
                    <a:moveTo>
                      <a:pt x="53" y="8"/>
                    </a:moveTo>
                    <a:cubicBezTo>
                      <a:pt x="32" y="2"/>
                      <a:pt x="32" y="2"/>
                      <a:pt x="32" y="2"/>
                    </a:cubicBezTo>
                    <a:cubicBezTo>
                      <a:pt x="26" y="0"/>
                      <a:pt x="19" y="1"/>
                      <a:pt x="13" y="3"/>
                    </a:cubicBezTo>
                    <a:cubicBezTo>
                      <a:pt x="0" y="9"/>
                      <a:pt x="0" y="9"/>
                      <a:pt x="0" y="9"/>
                    </a:cubicBezTo>
                    <a:cubicBezTo>
                      <a:pt x="18" y="29"/>
                      <a:pt x="18" y="29"/>
                      <a:pt x="18" y="29"/>
                    </a:cubicBezTo>
                    <a:cubicBezTo>
                      <a:pt x="21" y="33"/>
                      <a:pt x="28" y="33"/>
                      <a:pt x="31" y="29"/>
                    </a:cubicBezTo>
                    <a:lnTo>
                      <a:pt x="53" y="8"/>
                    </a:lnTo>
                    <a:close/>
                  </a:path>
                </a:pathLst>
              </a:custGeom>
              <a:solidFill>
                <a:srgbClr val="EBC9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120"/>
              <p:cNvSpPr>
                <a:spLocks/>
              </p:cNvSpPr>
              <p:nvPr/>
            </p:nvSpPr>
            <p:spPr bwMode="auto">
              <a:xfrm>
                <a:off x="3323" y="2300"/>
                <a:ext cx="293" cy="325"/>
              </a:xfrm>
              <a:custGeom>
                <a:avLst/>
                <a:gdLst>
                  <a:gd name="T0" fmla="*/ 83 w 124"/>
                  <a:gd name="T1" fmla="*/ 50 h 137"/>
                  <a:gd name="T2" fmla="*/ 29 w 124"/>
                  <a:gd name="T3" fmla="*/ 100 h 137"/>
                  <a:gd name="T4" fmla="*/ 0 w 124"/>
                  <a:gd name="T5" fmla="*/ 126 h 137"/>
                  <a:gd name="T6" fmla="*/ 10 w 124"/>
                  <a:gd name="T7" fmla="*/ 136 h 137"/>
                  <a:gd name="T8" fmla="*/ 14 w 124"/>
                  <a:gd name="T9" fmla="*/ 136 h 137"/>
                  <a:gd name="T10" fmla="*/ 86 w 124"/>
                  <a:gd name="T11" fmla="*/ 65 h 137"/>
                  <a:gd name="T12" fmla="*/ 123 w 124"/>
                  <a:gd name="T13" fmla="*/ 15 h 137"/>
                  <a:gd name="T14" fmla="*/ 124 w 124"/>
                  <a:gd name="T15" fmla="*/ 10 h 137"/>
                  <a:gd name="T16" fmla="*/ 120 w 124"/>
                  <a:gd name="T17" fmla="*/ 0 h 137"/>
                  <a:gd name="T18" fmla="*/ 83 w 124"/>
                  <a:gd name="T19" fmla="*/ 5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137">
                    <a:moveTo>
                      <a:pt x="83" y="50"/>
                    </a:moveTo>
                    <a:cubicBezTo>
                      <a:pt x="64" y="69"/>
                      <a:pt x="49" y="80"/>
                      <a:pt x="29" y="100"/>
                    </a:cubicBezTo>
                    <a:cubicBezTo>
                      <a:pt x="0" y="126"/>
                      <a:pt x="0" y="126"/>
                      <a:pt x="0" y="126"/>
                    </a:cubicBezTo>
                    <a:cubicBezTo>
                      <a:pt x="10" y="136"/>
                      <a:pt x="10" y="136"/>
                      <a:pt x="10" y="136"/>
                    </a:cubicBezTo>
                    <a:cubicBezTo>
                      <a:pt x="11" y="137"/>
                      <a:pt x="13" y="137"/>
                      <a:pt x="14" y="136"/>
                    </a:cubicBezTo>
                    <a:cubicBezTo>
                      <a:pt x="86" y="65"/>
                      <a:pt x="86" y="65"/>
                      <a:pt x="86" y="65"/>
                    </a:cubicBezTo>
                    <a:cubicBezTo>
                      <a:pt x="107" y="43"/>
                      <a:pt x="120" y="22"/>
                      <a:pt x="123" y="15"/>
                    </a:cubicBezTo>
                    <a:cubicBezTo>
                      <a:pt x="124" y="14"/>
                      <a:pt x="124" y="12"/>
                      <a:pt x="124" y="10"/>
                    </a:cubicBezTo>
                    <a:cubicBezTo>
                      <a:pt x="120" y="0"/>
                      <a:pt x="120" y="0"/>
                      <a:pt x="120" y="0"/>
                    </a:cubicBezTo>
                    <a:cubicBezTo>
                      <a:pt x="120" y="0"/>
                      <a:pt x="107" y="26"/>
                      <a:pt x="83" y="50"/>
                    </a:cubicBezTo>
                    <a:close/>
                  </a:path>
                </a:pathLst>
              </a:custGeom>
              <a:solidFill>
                <a:srgbClr val="FAEB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121"/>
              <p:cNvSpPr>
                <a:spLocks noChangeArrowheads="1"/>
              </p:cNvSpPr>
              <p:nvPr/>
            </p:nvSpPr>
            <p:spPr bwMode="auto">
              <a:xfrm>
                <a:off x="4975" y="3312"/>
                <a:ext cx="279" cy="285"/>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22"/>
              <p:cNvSpPr>
                <a:spLocks/>
              </p:cNvSpPr>
              <p:nvPr/>
            </p:nvSpPr>
            <p:spPr bwMode="auto">
              <a:xfrm>
                <a:off x="4518" y="3160"/>
                <a:ext cx="1195" cy="143"/>
              </a:xfrm>
              <a:custGeom>
                <a:avLst/>
                <a:gdLst>
                  <a:gd name="T0" fmla="*/ 475 w 505"/>
                  <a:gd name="T1" fmla="*/ 0 h 60"/>
                  <a:gd name="T2" fmla="*/ 30 w 505"/>
                  <a:gd name="T3" fmla="*/ 0 h 60"/>
                  <a:gd name="T4" fmla="*/ 0 w 505"/>
                  <a:gd name="T5" fmla="*/ 30 h 60"/>
                  <a:gd name="T6" fmla="*/ 30 w 505"/>
                  <a:gd name="T7" fmla="*/ 60 h 60"/>
                  <a:gd name="T8" fmla="*/ 475 w 505"/>
                  <a:gd name="T9" fmla="*/ 60 h 60"/>
                  <a:gd name="T10" fmla="*/ 505 w 505"/>
                  <a:gd name="T11" fmla="*/ 30 h 60"/>
                  <a:gd name="T12" fmla="*/ 475 w 505"/>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505" h="60">
                    <a:moveTo>
                      <a:pt x="475" y="0"/>
                    </a:moveTo>
                    <a:cubicBezTo>
                      <a:pt x="30" y="0"/>
                      <a:pt x="30" y="0"/>
                      <a:pt x="30" y="0"/>
                    </a:cubicBezTo>
                    <a:cubicBezTo>
                      <a:pt x="13" y="0"/>
                      <a:pt x="0" y="13"/>
                      <a:pt x="0" y="30"/>
                    </a:cubicBezTo>
                    <a:cubicBezTo>
                      <a:pt x="0" y="47"/>
                      <a:pt x="13" y="60"/>
                      <a:pt x="30" y="60"/>
                    </a:cubicBezTo>
                    <a:cubicBezTo>
                      <a:pt x="475" y="60"/>
                      <a:pt x="475" y="60"/>
                      <a:pt x="475" y="60"/>
                    </a:cubicBezTo>
                    <a:cubicBezTo>
                      <a:pt x="492" y="60"/>
                      <a:pt x="505" y="47"/>
                      <a:pt x="505" y="30"/>
                    </a:cubicBezTo>
                    <a:cubicBezTo>
                      <a:pt x="505" y="13"/>
                      <a:pt x="492" y="0"/>
                      <a:pt x="475" y="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123"/>
              <p:cNvSpPr>
                <a:spLocks/>
              </p:cNvSpPr>
              <p:nvPr/>
            </p:nvSpPr>
            <p:spPr bwMode="auto">
              <a:xfrm>
                <a:off x="4497" y="2499"/>
                <a:ext cx="1235" cy="794"/>
              </a:xfrm>
              <a:custGeom>
                <a:avLst/>
                <a:gdLst>
                  <a:gd name="T0" fmla="*/ 522 w 522"/>
                  <a:gd name="T1" fmla="*/ 26 h 335"/>
                  <a:gd name="T2" fmla="*/ 496 w 522"/>
                  <a:gd name="T3" fmla="*/ 0 h 335"/>
                  <a:gd name="T4" fmla="*/ 26 w 522"/>
                  <a:gd name="T5" fmla="*/ 0 h 335"/>
                  <a:gd name="T6" fmla="*/ 0 w 522"/>
                  <a:gd name="T7" fmla="*/ 26 h 335"/>
                  <a:gd name="T8" fmla="*/ 0 w 522"/>
                  <a:gd name="T9" fmla="*/ 310 h 335"/>
                  <a:gd name="T10" fmla="*/ 261 w 522"/>
                  <a:gd name="T11" fmla="*/ 335 h 335"/>
                  <a:gd name="T12" fmla="*/ 522 w 522"/>
                  <a:gd name="T13" fmla="*/ 310 h 335"/>
                  <a:gd name="T14" fmla="*/ 522 w 522"/>
                  <a:gd name="T15" fmla="*/ 26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2" h="335">
                    <a:moveTo>
                      <a:pt x="522" y="26"/>
                    </a:moveTo>
                    <a:cubicBezTo>
                      <a:pt x="522" y="12"/>
                      <a:pt x="510" y="0"/>
                      <a:pt x="496" y="0"/>
                    </a:cubicBezTo>
                    <a:cubicBezTo>
                      <a:pt x="26" y="0"/>
                      <a:pt x="26" y="0"/>
                      <a:pt x="26" y="0"/>
                    </a:cubicBezTo>
                    <a:cubicBezTo>
                      <a:pt x="12" y="0"/>
                      <a:pt x="0" y="12"/>
                      <a:pt x="0" y="26"/>
                    </a:cubicBezTo>
                    <a:cubicBezTo>
                      <a:pt x="0" y="310"/>
                      <a:pt x="0" y="310"/>
                      <a:pt x="0" y="310"/>
                    </a:cubicBezTo>
                    <a:cubicBezTo>
                      <a:pt x="261" y="335"/>
                      <a:pt x="261" y="335"/>
                      <a:pt x="261" y="335"/>
                    </a:cubicBezTo>
                    <a:cubicBezTo>
                      <a:pt x="522" y="310"/>
                      <a:pt x="522" y="310"/>
                      <a:pt x="522" y="310"/>
                    </a:cubicBezTo>
                    <a:lnTo>
                      <a:pt x="522" y="26"/>
                    </a:lnTo>
                    <a:close/>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124"/>
              <p:cNvSpPr>
                <a:spLocks/>
              </p:cNvSpPr>
              <p:nvPr/>
            </p:nvSpPr>
            <p:spPr bwMode="auto">
              <a:xfrm>
                <a:off x="4755" y="3575"/>
                <a:ext cx="719" cy="45"/>
              </a:xfrm>
              <a:custGeom>
                <a:avLst/>
                <a:gdLst>
                  <a:gd name="T0" fmla="*/ 295 w 304"/>
                  <a:gd name="T1" fmla="*/ 19 h 19"/>
                  <a:gd name="T2" fmla="*/ 10 w 304"/>
                  <a:gd name="T3" fmla="*/ 19 h 19"/>
                  <a:gd name="T4" fmla="*/ 0 w 304"/>
                  <a:gd name="T5" fmla="*/ 9 h 19"/>
                  <a:gd name="T6" fmla="*/ 10 w 304"/>
                  <a:gd name="T7" fmla="*/ 0 h 19"/>
                  <a:gd name="T8" fmla="*/ 295 w 304"/>
                  <a:gd name="T9" fmla="*/ 0 h 19"/>
                  <a:gd name="T10" fmla="*/ 304 w 304"/>
                  <a:gd name="T11" fmla="*/ 9 h 19"/>
                  <a:gd name="T12" fmla="*/ 295 w 304"/>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304" h="19">
                    <a:moveTo>
                      <a:pt x="295" y="19"/>
                    </a:moveTo>
                    <a:cubicBezTo>
                      <a:pt x="10" y="19"/>
                      <a:pt x="10" y="19"/>
                      <a:pt x="10" y="19"/>
                    </a:cubicBezTo>
                    <a:cubicBezTo>
                      <a:pt x="4" y="19"/>
                      <a:pt x="0" y="15"/>
                      <a:pt x="0" y="9"/>
                    </a:cubicBezTo>
                    <a:cubicBezTo>
                      <a:pt x="0" y="4"/>
                      <a:pt x="4" y="0"/>
                      <a:pt x="10" y="0"/>
                    </a:cubicBezTo>
                    <a:cubicBezTo>
                      <a:pt x="295" y="0"/>
                      <a:pt x="295" y="0"/>
                      <a:pt x="295" y="0"/>
                    </a:cubicBezTo>
                    <a:cubicBezTo>
                      <a:pt x="300" y="0"/>
                      <a:pt x="304" y="4"/>
                      <a:pt x="304" y="9"/>
                    </a:cubicBezTo>
                    <a:cubicBezTo>
                      <a:pt x="304" y="15"/>
                      <a:pt x="300" y="19"/>
                      <a:pt x="295" y="19"/>
                    </a:cubicBez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Oval 125"/>
              <p:cNvSpPr>
                <a:spLocks noChangeArrowheads="1"/>
              </p:cNvSpPr>
              <p:nvPr/>
            </p:nvSpPr>
            <p:spPr bwMode="auto">
              <a:xfrm>
                <a:off x="4934" y="2637"/>
                <a:ext cx="289" cy="289"/>
              </a:xfrm>
              <a:prstGeom prst="ellipse">
                <a:avLst/>
              </a:prstGeom>
              <a:solidFill>
                <a:srgbClr val="29B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26"/>
              <p:cNvSpPr>
                <a:spLocks noEditPoints="1"/>
              </p:cNvSpPr>
              <p:nvPr/>
            </p:nvSpPr>
            <p:spPr bwMode="auto">
              <a:xfrm>
                <a:off x="5015" y="2746"/>
                <a:ext cx="140" cy="83"/>
              </a:xfrm>
              <a:custGeom>
                <a:avLst/>
                <a:gdLst>
                  <a:gd name="T0" fmla="*/ 40 w 140"/>
                  <a:gd name="T1" fmla="*/ 83 h 83"/>
                  <a:gd name="T2" fmla="*/ 118 w 140"/>
                  <a:gd name="T3" fmla="*/ 83 h 83"/>
                  <a:gd name="T4" fmla="*/ 0 w 140"/>
                  <a:gd name="T5" fmla="*/ 0 h 83"/>
                  <a:gd name="T6" fmla="*/ 64 w 140"/>
                  <a:gd name="T7" fmla="*/ 23 h 83"/>
                  <a:gd name="T8" fmla="*/ 40 w 140"/>
                  <a:gd name="T9" fmla="*/ 9 h 83"/>
                  <a:gd name="T10" fmla="*/ 64 w 140"/>
                  <a:gd name="T11" fmla="*/ 23 h 83"/>
                  <a:gd name="T12" fmla="*/ 99 w 140"/>
                  <a:gd name="T13" fmla="*/ 9 h 83"/>
                  <a:gd name="T14" fmla="*/ 76 w 140"/>
                  <a:gd name="T15" fmla="*/ 23 h 83"/>
                  <a:gd name="T16" fmla="*/ 33 w 140"/>
                  <a:gd name="T17" fmla="*/ 23 h 83"/>
                  <a:gd name="T18" fmla="*/ 14 w 140"/>
                  <a:gd name="T19" fmla="*/ 9 h 83"/>
                  <a:gd name="T20" fmla="*/ 33 w 140"/>
                  <a:gd name="T21" fmla="*/ 23 h 83"/>
                  <a:gd name="T22" fmla="*/ 33 w 140"/>
                  <a:gd name="T23" fmla="*/ 35 h 83"/>
                  <a:gd name="T24" fmla="*/ 24 w 140"/>
                  <a:gd name="T25" fmla="*/ 50 h 83"/>
                  <a:gd name="T26" fmla="*/ 45 w 140"/>
                  <a:gd name="T27" fmla="*/ 35 h 83"/>
                  <a:gd name="T28" fmla="*/ 64 w 140"/>
                  <a:gd name="T29" fmla="*/ 50 h 83"/>
                  <a:gd name="T30" fmla="*/ 45 w 140"/>
                  <a:gd name="T31" fmla="*/ 35 h 83"/>
                  <a:gd name="T32" fmla="*/ 95 w 140"/>
                  <a:gd name="T33" fmla="*/ 35 h 83"/>
                  <a:gd name="T34" fmla="*/ 76 w 140"/>
                  <a:gd name="T35" fmla="*/ 50 h 83"/>
                  <a:gd name="T36" fmla="*/ 106 w 140"/>
                  <a:gd name="T37" fmla="*/ 35 h 83"/>
                  <a:gd name="T38" fmla="*/ 116 w 140"/>
                  <a:gd name="T39" fmla="*/ 50 h 83"/>
                  <a:gd name="T40" fmla="*/ 106 w 140"/>
                  <a:gd name="T41" fmla="*/ 35 h 83"/>
                  <a:gd name="T42" fmla="*/ 109 w 140"/>
                  <a:gd name="T43" fmla="*/ 9 h 83"/>
                  <a:gd name="T44" fmla="*/ 123 w 140"/>
                  <a:gd name="T45" fmla="*/ 23 h 83"/>
                  <a:gd name="T46" fmla="*/ 28 w 140"/>
                  <a:gd name="T47" fmla="*/ 73 h 83"/>
                  <a:gd name="T48" fmla="*/ 38 w 140"/>
                  <a:gd name="T49" fmla="*/ 59 h 83"/>
                  <a:gd name="T50" fmla="*/ 28 w 140"/>
                  <a:gd name="T51" fmla="*/ 73 h 83"/>
                  <a:gd name="T52" fmla="*/ 64 w 140"/>
                  <a:gd name="T53" fmla="*/ 59 h 83"/>
                  <a:gd name="T54" fmla="*/ 50 w 140"/>
                  <a:gd name="T55" fmla="*/ 73 h 83"/>
                  <a:gd name="T56" fmla="*/ 76 w 140"/>
                  <a:gd name="T57" fmla="*/ 73 h 83"/>
                  <a:gd name="T58" fmla="*/ 92 w 140"/>
                  <a:gd name="T59" fmla="*/ 59 h 83"/>
                  <a:gd name="T60" fmla="*/ 76 w 140"/>
                  <a:gd name="T61" fmla="*/ 73 h 83"/>
                  <a:gd name="T62" fmla="*/ 102 w 140"/>
                  <a:gd name="T63" fmla="*/ 59 h 83"/>
                  <a:gd name="T64" fmla="*/ 111 w 140"/>
                  <a:gd name="T65" fmla="*/ 7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0" h="83">
                    <a:moveTo>
                      <a:pt x="21" y="83"/>
                    </a:moveTo>
                    <a:lnTo>
                      <a:pt x="40" y="83"/>
                    </a:lnTo>
                    <a:lnTo>
                      <a:pt x="99" y="83"/>
                    </a:lnTo>
                    <a:lnTo>
                      <a:pt x="118" y="83"/>
                    </a:lnTo>
                    <a:lnTo>
                      <a:pt x="140" y="0"/>
                    </a:lnTo>
                    <a:lnTo>
                      <a:pt x="0" y="0"/>
                    </a:lnTo>
                    <a:lnTo>
                      <a:pt x="21" y="83"/>
                    </a:lnTo>
                    <a:close/>
                    <a:moveTo>
                      <a:pt x="64" y="23"/>
                    </a:moveTo>
                    <a:lnTo>
                      <a:pt x="43" y="23"/>
                    </a:lnTo>
                    <a:lnTo>
                      <a:pt x="40" y="9"/>
                    </a:lnTo>
                    <a:lnTo>
                      <a:pt x="64" y="9"/>
                    </a:lnTo>
                    <a:lnTo>
                      <a:pt x="64" y="23"/>
                    </a:lnTo>
                    <a:close/>
                    <a:moveTo>
                      <a:pt x="76" y="9"/>
                    </a:moveTo>
                    <a:lnTo>
                      <a:pt x="99" y="9"/>
                    </a:lnTo>
                    <a:lnTo>
                      <a:pt x="97" y="23"/>
                    </a:lnTo>
                    <a:lnTo>
                      <a:pt x="76" y="23"/>
                    </a:lnTo>
                    <a:lnTo>
                      <a:pt x="76" y="9"/>
                    </a:lnTo>
                    <a:close/>
                    <a:moveTo>
                      <a:pt x="33" y="23"/>
                    </a:moveTo>
                    <a:lnTo>
                      <a:pt x="17" y="23"/>
                    </a:lnTo>
                    <a:lnTo>
                      <a:pt x="14" y="9"/>
                    </a:lnTo>
                    <a:lnTo>
                      <a:pt x="31" y="9"/>
                    </a:lnTo>
                    <a:lnTo>
                      <a:pt x="33" y="23"/>
                    </a:lnTo>
                    <a:close/>
                    <a:moveTo>
                      <a:pt x="19" y="35"/>
                    </a:moveTo>
                    <a:lnTo>
                      <a:pt x="33" y="35"/>
                    </a:lnTo>
                    <a:lnTo>
                      <a:pt x="35" y="50"/>
                    </a:lnTo>
                    <a:lnTo>
                      <a:pt x="24" y="50"/>
                    </a:lnTo>
                    <a:lnTo>
                      <a:pt x="19" y="35"/>
                    </a:lnTo>
                    <a:close/>
                    <a:moveTo>
                      <a:pt x="45" y="35"/>
                    </a:moveTo>
                    <a:lnTo>
                      <a:pt x="64" y="35"/>
                    </a:lnTo>
                    <a:lnTo>
                      <a:pt x="64" y="50"/>
                    </a:lnTo>
                    <a:lnTo>
                      <a:pt x="47" y="50"/>
                    </a:lnTo>
                    <a:lnTo>
                      <a:pt x="45" y="35"/>
                    </a:lnTo>
                    <a:close/>
                    <a:moveTo>
                      <a:pt x="76" y="35"/>
                    </a:moveTo>
                    <a:lnTo>
                      <a:pt x="95" y="35"/>
                    </a:lnTo>
                    <a:lnTo>
                      <a:pt x="92" y="50"/>
                    </a:lnTo>
                    <a:lnTo>
                      <a:pt x="76" y="50"/>
                    </a:lnTo>
                    <a:lnTo>
                      <a:pt x="76" y="35"/>
                    </a:lnTo>
                    <a:close/>
                    <a:moveTo>
                      <a:pt x="106" y="35"/>
                    </a:moveTo>
                    <a:lnTo>
                      <a:pt x="121" y="35"/>
                    </a:lnTo>
                    <a:lnTo>
                      <a:pt x="116" y="50"/>
                    </a:lnTo>
                    <a:lnTo>
                      <a:pt x="104" y="50"/>
                    </a:lnTo>
                    <a:lnTo>
                      <a:pt x="106" y="35"/>
                    </a:lnTo>
                    <a:close/>
                    <a:moveTo>
                      <a:pt x="106" y="23"/>
                    </a:moveTo>
                    <a:lnTo>
                      <a:pt x="109" y="9"/>
                    </a:lnTo>
                    <a:lnTo>
                      <a:pt x="125" y="9"/>
                    </a:lnTo>
                    <a:lnTo>
                      <a:pt x="123" y="23"/>
                    </a:lnTo>
                    <a:lnTo>
                      <a:pt x="106" y="23"/>
                    </a:lnTo>
                    <a:close/>
                    <a:moveTo>
                      <a:pt x="28" y="73"/>
                    </a:moveTo>
                    <a:lnTo>
                      <a:pt x="26" y="59"/>
                    </a:lnTo>
                    <a:lnTo>
                      <a:pt x="38" y="59"/>
                    </a:lnTo>
                    <a:lnTo>
                      <a:pt x="40" y="73"/>
                    </a:lnTo>
                    <a:lnTo>
                      <a:pt x="28" y="73"/>
                    </a:lnTo>
                    <a:close/>
                    <a:moveTo>
                      <a:pt x="47" y="59"/>
                    </a:moveTo>
                    <a:lnTo>
                      <a:pt x="64" y="59"/>
                    </a:lnTo>
                    <a:lnTo>
                      <a:pt x="64" y="73"/>
                    </a:lnTo>
                    <a:lnTo>
                      <a:pt x="50" y="73"/>
                    </a:lnTo>
                    <a:lnTo>
                      <a:pt x="47" y="59"/>
                    </a:lnTo>
                    <a:close/>
                    <a:moveTo>
                      <a:pt x="76" y="73"/>
                    </a:moveTo>
                    <a:lnTo>
                      <a:pt x="76" y="59"/>
                    </a:lnTo>
                    <a:lnTo>
                      <a:pt x="92" y="59"/>
                    </a:lnTo>
                    <a:lnTo>
                      <a:pt x="90" y="73"/>
                    </a:lnTo>
                    <a:lnTo>
                      <a:pt x="76" y="73"/>
                    </a:lnTo>
                    <a:close/>
                    <a:moveTo>
                      <a:pt x="102" y="73"/>
                    </a:moveTo>
                    <a:lnTo>
                      <a:pt x="102" y="59"/>
                    </a:lnTo>
                    <a:lnTo>
                      <a:pt x="114" y="59"/>
                    </a:lnTo>
                    <a:lnTo>
                      <a:pt x="111" y="73"/>
                    </a:lnTo>
                    <a:lnTo>
                      <a:pt x="102" y="73"/>
                    </a:ln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127"/>
              <p:cNvSpPr>
                <a:spLocks/>
              </p:cNvSpPr>
              <p:nvPr/>
            </p:nvSpPr>
            <p:spPr bwMode="auto">
              <a:xfrm>
                <a:off x="4987" y="2715"/>
                <a:ext cx="40" cy="31"/>
              </a:xfrm>
              <a:custGeom>
                <a:avLst/>
                <a:gdLst>
                  <a:gd name="T0" fmla="*/ 28 w 40"/>
                  <a:gd name="T1" fmla="*/ 31 h 31"/>
                  <a:gd name="T2" fmla="*/ 40 w 40"/>
                  <a:gd name="T3" fmla="*/ 31 h 31"/>
                  <a:gd name="T4" fmla="*/ 33 w 40"/>
                  <a:gd name="T5" fmla="*/ 0 h 31"/>
                  <a:gd name="T6" fmla="*/ 0 w 40"/>
                  <a:gd name="T7" fmla="*/ 0 h 31"/>
                  <a:gd name="T8" fmla="*/ 0 w 40"/>
                  <a:gd name="T9" fmla="*/ 12 h 31"/>
                  <a:gd name="T10" fmla="*/ 23 w 40"/>
                  <a:gd name="T11" fmla="*/ 12 h 31"/>
                  <a:gd name="T12" fmla="*/ 28 w 40"/>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40" h="31">
                    <a:moveTo>
                      <a:pt x="28" y="31"/>
                    </a:moveTo>
                    <a:lnTo>
                      <a:pt x="40" y="31"/>
                    </a:lnTo>
                    <a:lnTo>
                      <a:pt x="33" y="0"/>
                    </a:lnTo>
                    <a:lnTo>
                      <a:pt x="0" y="0"/>
                    </a:lnTo>
                    <a:lnTo>
                      <a:pt x="0" y="12"/>
                    </a:lnTo>
                    <a:lnTo>
                      <a:pt x="23" y="12"/>
                    </a:lnTo>
                    <a:lnTo>
                      <a:pt x="28" y="31"/>
                    </a:ln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Oval 128"/>
              <p:cNvSpPr>
                <a:spLocks noChangeArrowheads="1"/>
              </p:cNvSpPr>
              <p:nvPr/>
            </p:nvSpPr>
            <p:spPr bwMode="auto">
              <a:xfrm>
                <a:off x="5053" y="2836"/>
                <a:ext cx="21" cy="23"/>
              </a:xfrm>
              <a:prstGeom prst="ellipse">
                <a:avLst/>
              </a:pr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Oval 129"/>
              <p:cNvSpPr>
                <a:spLocks noChangeArrowheads="1"/>
              </p:cNvSpPr>
              <p:nvPr/>
            </p:nvSpPr>
            <p:spPr bwMode="auto">
              <a:xfrm>
                <a:off x="5107" y="2836"/>
                <a:ext cx="24" cy="23"/>
              </a:xfrm>
              <a:prstGeom prst="ellipse">
                <a:avLst/>
              </a:pr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130"/>
              <p:cNvSpPr>
                <a:spLocks/>
              </p:cNvSpPr>
              <p:nvPr/>
            </p:nvSpPr>
            <p:spPr bwMode="auto">
              <a:xfrm>
                <a:off x="4963" y="2769"/>
                <a:ext cx="383" cy="500"/>
              </a:xfrm>
              <a:custGeom>
                <a:avLst/>
                <a:gdLst>
                  <a:gd name="T0" fmla="*/ 141 w 162"/>
                  <a:gd name="T1" fmla="*/ 110 h 211"/>
                  <a:gd name="T2" fmla="*/ 97 w 162"/>
                  <a:gd name="T3" fmla="*/ 116 h 211"/>
                  <a:gd name="T4" fmla="*/ 85 w 162"/>
                  <a:gd name="T5" fmla="*/ 0 h 211"/>
                  <a:gd name="T6" fmla="*/ 73 w 162"/>
                  <a:gd name="T7" fmla="*/ 12 h 211"/>
                  <a:gd name="T8" fmla="*/ 73 w 162"/>
                  <a:gd name="T9" fmla="*/ 64 h 211"/>
                  <a:gd name="T10" fmla="*/ 72 w 162"/>
                  <a:gd name="T11" fmla="*/ 60 h 211"/>
                  <a:gd name="T12" fmla="*/ 71 w 162"/>
                  <a:gd name="T13" fmla="*/ 58 h 211"/>
                  <a:gd name="T14" fmla="*/ 70 w 162"/>
                  <a:gd name="T15" fmla="*/ 57 h 211"/>
                  <a:gd name="T16" fmla="*/ 69 w 162"/>
                  <a:gd name="T17" fmla="*/ 56 h 211"/>
                  <a:gd name="T18" fmla="*/ 61 w 162"/>
                  <a:gd name="T19" fmla="*/ 53 h 211"/>
                  <a:gd name="T20" fmla="*/ 48 w 162"/>
                  <a:gd name="T21" fmla="*/ 65 h 211"/>
                  <a:gd name="T22" fmla="*/ 48 w 162"/>
                  <a:gd name="T23" fmla="*/ 68 h 211"/>
                  <a:gd name="T24" fmla="*/ 48 w 162"/>
                  <a:gd name="T25" fmla="*/ 66 h 211"/>
                  <a:gd name="T26" fmla="*/ 48 w 162"/>
                  <a:gd name="T27" fmla="*/ 64 h 211"/>
                  <a:gd name="T28" fmla="*/ 47 w 162"/>
                  <a:gd name="T29" fmla="*/ 63 h 211"/>
                  <a:gd name="T30" fmla="*/ 47 w 162"/>
                  <a:gd name="T31" fmla="*/ 62 h 211"/>
                  <a:gd name="T32" fmla="*/ 45 w 162"/>
                  <a:gd name="T33" fmla="*/ 61 h 211"/>
                  <a:gd name="T34" fmla="*/ 42 w 162"/>
                  <a:gd name="T35" fmla="*/ 58 h 211"/>
                  <a:gd name="T36" fmla="*/ 28 w 162"/>
                  <a:gd name="T37" fmla="*/ 60 h 211"/>
                  <a:gd name="T38" fmla="*/ 24 w 162"/>
                  <a:gd name="T39" fmla="*/ 79 h 211"/>
                  <a:gd name="T40" fmla="*/ 24 w 162"/>
                  <a:gd name="T41" fmla="*/ 77 h 211"/>
                  <a:gd name="T42" fmla="*/ 23 w 162"/>
                  <a:gd name="T43" fmla="*/ 74 h 211"/>
                  <a:gd name="T44" fmla="*/ 22 w 162"/>
                  <a:gd name="T45" fmla="*/ 73 h 211"/>
                  <a:gd name="T46" fmla="*/ 22 w 162"/>
                  <a:gd name="T47" fmla="*/ 72 h 211"/>
                  <a:gd name="T48" fmla="*/ 21 w 162"/>
                  <a:gd name="T49" fmla="*/ 71 h 211"/>
                  <a:gd name="T50" fmla="*/ 18 w 162"/>
                  <a:gd name="T51" fmla="*/ 69 h 211"/>
                  <a:gd name="T52" fmla="*/ 0 w 162"/>
                  <a:gd name="T53" fmla="*/ 79 h 211"/>
                  <a:gd name="T54" fmla="*/ 2 w 162"/>
                  <a:gd name="T55" fmla="*/ 150 h 211"/>
                  <a:gd name="T56" fmla="*/ 7 w 162"/>
                  <a:gd name="T57" fmla="*/ 160 h 211"/>
                  <a:gd name="T58" fmla="*/ 18 w 162"/>
                  <a:gd name="T59" fmla="*/ 211 h 211"/>
                  <a:gd name="T60" fmla="*/ 97 w 162"/>
                  <a:gd name="T61" fmla="*/ 193 h 211"/>
                  <a:gd name="T62" fmla="*/ 109 w 162"/>
                  <a:gd name="T63" fmla="*/ 174 h 211"/>
                  <a:gd name="T64" fmla="*/ 155 w 162"/>
                  <a:gd name="T65" fmla="*/ 130 h 211"/>
                  <a:gd name="T66" fmla="*/ 161 w 162"/>
                  <a:gd name="T67" fmla="*/ 12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211">
                    <a:moveTo>
                      <a:pt x="158" y="110"/>
                    </a:moveTo>
                    <a:cubicBezTo>
                      <a:pt x="153" y="105"/>
                      <a:pt x="146" y="105"/>
                      <a:pt x="141" y="110"/>
                    </a:cubicBezTo>
                    <a:cubicBezTo>
                      <a:pt x="124" y="127"/>
                      <a:pt x="124" y="127"/>
                      <a:pt x="124" y="127"/>
                    </a:cubicBezTo>
                    <a:cubicBezTo>
                      <a:pt x="114" y="137"/>
                      <a:pt x="97" y="130"/>
                      <a:pt x="97" y="116"/>
                    </a:cubicBezTo>
                    <a:cubicBezTo>
                      <a:pt x="97" y="12"/>
                      <a:pt x="97" y="12"/>
                      <a:pt x="97" y="12"/>
                    </a:cubicBezTo>
                    <a:cubicBezTo>
                      <a:pt x="97" y="5"/>
                      <a:pt x="92" y="0"/>
                      <a:pt x="85" y="0"/>
                    </a:cubicBezTo>
                    <a:cubicBezTo>
                      <a:pt x="82" y="0"/>
                      <a:pt x="79" y="1"/>
                      <a:pt x="76" y="3"/>
                    </a:cubicBezTo>
                    <a:cubicBezTo>
                      <a:pt x="74" y="5"/>
                      <a:pt x="73" y="8"/>
                      <a:pt x="73" y="12"/>
                    </a:cubicBezTo>
                    <a:cubicBezTo>
                      <a:pt x="73" y="65"/>
                      <a:pt x="73" y="65"/>
                      <a:pt x="73" y="65"/>
                    </a:cubicBezTo>
                    <a:cubicBezTo>
                      <a:pt x="73" y="64"/>
                      <a:pt x="73" y="64"/>
                      <a:pt x="73" y="64"/>
                    </a:cubicBezTo>
                    <a:cubicBezTo>
                      <a:pt x="73" y="63"/>
                      <a:pt x="73" y="62"/>
                      <a:pt x="72" y="61"/>
                    </a:cubicBezTo>
                    <a:cubicBezTo>
                      <a:pt x="72" y="60"/>
                      <a:pt x="72" y="60"/>
                      <a:pt x="72" y="60"/>
                    </a:cubicBezTo>
                    <a:cubicBezTo>
                      <a:pt x="72" y="60"/>
                      <a:pt x="72" y="60"/>
                      <a:pt x="71" y="59"/>
                    </a:cubicBezTo>
                    <a:cubicBezTo>
                      <a:pt x="71" y="58"/>
                      <a:pt x="71" y="58"/>
                      <a:pt x="71" y="58"/>
                    </a:cubicBezTo>
                    <a:cubicBezTo>
                      <a:pt x="71" y="58"/>
                      <a:pt x="71" y="58"/>
                      <a:pt x="71" y="58"/>
                    </a:cubicBezTo>
                    <a:cubicBezTo>
                      <a:pt x="70" y="57"/>
                      <a:pt x="70" y="57"/>
                      <a:pt x="70" y="57"/>
                    </a:cubicBezTo>
                    <a:cubicBezTo>
                      <a:pt x="69" y="56"/>
                      <a:pt x="69" y="56"/>
                      <a:pt x="69" y="56"/>
                    </a:cubicBezTo>
                    <a:cubicBezTo>
                      <a:pt x="69" y="56"/>
                      <a:pt x="69" y="56"/>
                      <a:pt x="69" y="56"/>
                    </a:cubicBezTo>
                    <a:cubicBezTo>
                      <a:pt x="69" y="56"/>
                      <a:pt x="68" y="55"/>
                      <a:pt x="67" y="54"/>
                    </a:cubicBezTo>
                    <a:cubicBezTo>
                      <a:pt x="65" y="53"/>
                      <a:pt x="63" y="53"/>
                      <a:pt x="61" y="53"/>
                    </a:cubicBezTo>
                    <a:cubicBezTo>
                      <a:pt x="57" y="53"/>
                      <a:pt x="54" y="54"/>
                      <a:pt x="52" y="56"/>
                    </a:cubicBezTo>
                    <a:cubicBezTo>
                      <a:pt x="50" y="58"/>
                      <a:pt x="48" y="61"/>
                      <a:pt x="48" y="65"/>
                    </a:cubicBezTo>
                    <a:cubicBezTo>
                      <a:pt x="48" y="69"/>
                      <a:pt x="48" y="69"/>
                      <a:pt x="48" y="69"/>
                    </a:cubicBezTo>
                    <a:cubicBezTo>
                      <a:pt x="48" y="68"/>
                      <a:pt x="48" y="68"/>
                      <a:pt x="48" y="68"/>
                    </a:cubicBezTo>
                    <a:cubicBezTo>
                      <a:pt x="48" y="68"/>
                      <a:pt x="48" y="67"/>
                      <a:pt x="48" y="67"/>
                    </a:cubicBezTo>
                    <a:cubicBezTo>
                      <a:pt x="48" y="66"/>
                      <a:pt x="48" y="66"/>
                      <a:pt x="48" y="66"/>
                    </a:cubicBezTo>
                    <a:cubicBezTo>
                      <a:pt x="48" y="65"/>
                      <a:pt x="48" y="65"/>
                      <a:pt x="48" y="65"/>
                    </a:cubicBezTo>
                    <a:cubicBezTo>
                      <a:pt x="48" y="64"/>
                      <a:pt x="48" y="64"/>
                      <a:pt x="48" y="64"/>
                    </a:cubicBezTo>
                    <a:cubicBezTo>
                      <a:pt x="48" y="64"/>
                      <a:pt x="48" y="64"/>
                      <a:pt x="48" y="64"/>
                    </a:cubicBezTo>
                    <a:cubicBezTo>
                      <a:pt x="47" y="63"/>
                      <a:pt x="47" y="63"/>
                      <a:pt x="47" y="63"/>
                    </a:cubicBezTo>
                    <a:cubicBezTo>
                      <a:pt x="47" y="63"/>
                      <a:pt x="47" y="63"/>
                      <a:pt x="47" y="63"/>
                    </a:cubicBezTo>
                    <a:cubicBezTo>
                      <a:pt x="47" y="62"/>
                      <a:pt x="47" y="62"/>
                      <a:pt x="47" y="62"/>
                    </a:cubicBezTo>
                    <a:cubicBezTo>
                      <a:pt x="46" y="61"/>
                      <a:pt x="46" y="61"/>
                      <a:pt x="46" y="61"/>
                    </a:cubicBezTo>
                    <a:cubicBezTo>
                      <a:pt x="45" y="61"/>
                      <a:pt x="45" y="61"/>
                      <a:pt x="45" y="61"/>
                    </a:cubicBezTo>
                    <a:cubicBezTo>
                      <a:pt x="45" y="61"/>
                      <a:pt x="45" y="61"/>
                      <a:pt x="45" y="61"/>
                    </a:cubicBezTo>
                    <a:cubicBezTo>
                      <a:pt x="44" y="60"/>
                      <a:pt x="43" y="59"/>
                      <a:pt x="42" y="58"/>
                    </a:cubicBezTo>
                    <a:cubicBezTo>
                      <a:pt x="40" y="57"/>
                      <a:pt x="38" y="57"/>
                      <a:pt x="36" y="57"/>
                    </a:cubicBezTo>
                    <a:cubicBezTo>
                      <a:pt x="33" y="57"/>
                      <a:pt x="30" y="58"/>
                      <a:pt x="28" y="60"/>
                    </a:cubicBezTo>
                    <a:cubicBezTo>
                      <a:pt x="25" y="63"/>
                      <a:pt x="24" y="66"/>
                      <a:pt x="24" y="69"/>
                    </a:cubicBezTo>
                    <a:cubicBezTo>
                      <a:pt x="24" y="79"/>
                      <a:pt x="24" y="79"/>
                      <a:pt x="24" y="79"/>
                    </a:cubicBezTo>
                    <a:cubicBezTo>
                      <a:pt x="24" y="78"/>
                      <a:pt x="24" y="78"/>
                      <a:pt x="24" y="78"/>
                    </a:cubicBezTo>
                    <a:cubicBezTo>
                      <a:pt x="24" y="78"/>
                      <a:pt x="24" y="77"/>
                      <a:pt x="24" y="77"/>
                    </a:cubicBezTo>
                    <a:cubicBezTo>
                      <a:pt x="24" y="76"/>
                      <a:pt x="24" y="76"/>
                      <a:pt x="24" y="76"/>
                    </a:cubicBezTo>
                    <a:cubicBezTo>
                      <a:pt x="23" y="75"/>
                      <a:pt x="23" y="74"/>
                      <a:pt x="23" y="74"/>
                    </a:cubicBezTo>
                    <a:cubicBezTo>
                      <a:pt x="23" y="73"/>
                      <a:pt x="23" y="73"/>
                      <a:pt x="23" y="73"/>
                    </a:cubicBezTo>
                    <a:cubicBezTo>
                      <a:pt x="22" y="73"/>
                      <a:pt x="22" y="73"/>
                      <a:pt x="22" y="73"/>
                    </a:cubicBezTo>
                    <a:cubicBezTo>
                      <a:pt x="22" y="72"/>
                      <a:pt x="22" y="72"/>
                      <a:pt x="22" y="72"/>
                    </a:cubicBezTo>
                    <a:cubicBezTo>
                      <a:pt x="22" y="72"/>
                      <a:pt x="22" y="72"/>
                      <a:pt x="22" y="72"/>
                    </a:cubicBezTo>
                    <a:cubicBezTo>
                      <a:pt x="21" y="72"/>
                      <a:pt x="21" y="72"/>
                      <a:pt x="21" y="72"/>
                    </a:cubicBezTo>
                    <a:cubicBezTo>
                      <a:pt x="21" y="71"/>
                      <a:pt x="21" y="71"/>
                      <a:pt x="21" y="71"/>
                    </a:cubicBezTo>
                    <a:cubicBezTo>
                      <a:pt x="21" y="71"/>
                      <a:pt x="21" y="71"/>
                      <a:pt x="21" y="71"/>
                    </a:cubicBezTo>
                    <a:cubicBezTo>
                      <a:pt x="20" y="70"/>
                      <a:pt x="19" y="69"/>
                      <a:pt x="18" y="69"/>
                    </a:cubicBezTo>
                    <a:cubicBezTo>
                      <a:pt x="16" y="68"/>
                      <a:pt x="14" y="67"/>
                      <a:pt x="12" y="67"/>
                    </a:cubicBezTo>
                    <a:cubicBezTo>
                      <a:pt x="5" y="67"/>
                      <a:pt x="0" y="72"/>
                      <a:pt x="0" y="79"/>
                    </a:cubicBezTo>
                    <a:cubicBezTo>
                      <a:pt x="0" y="139"/>
                      <a:pt x="0" y="139"/>
                      <a:pt x="0" y="139"/>
                    </a:cubicBezTo>
                    <a:cubicBezTo>
                      <a:pt x="0" y="143"/>
                      <a:pt x="0" y="147"/>
                      <a:pt x="2" y="150"/>
                    </a:cubicBezTo>
                    <a:cubicBezTo>
                      <a:pt x="3" y="153"/>
                      <a:pt x="5" y="157"/>
                      <a:pt x="7" y="160"/>
                    </a:cubicBezTo>
                    <a:cubicBezTo>
                      <a:pt x="7" y="160"/>
                      <a:pt x="7" y="160"/>
                      <a:pt x="7" y="160"/>
                    </a:cubicBezTo>
                    <a:cubicBezTo>
                      <a:pt x="14" y="168"/>
                      <a:pt x="18" y="179"/>
                      <a:pt x="18" y="190"/>
                    </a:cubicBezTo>
                    <a:cubicBezTo>
                      <a:pt x="18" y="211"/>
                      <a:pt x="18" y="211"/>
                      <a:pt x="18" y="211"/>
                    </a:cubicBezTo>
                    <a:cubicBezTo>
                      <a:pt x="97" y="211"/>
                      <a:pt x="97" y="211"/>
                      <a:pt x="97" y="211"/>
                    </a:cubicBezTo>
                    <a:cubicBezTo>
                      <a:pt x="97" y="193"/>
                      <a:pt x="97" y="193"/>
                      <a:pt x="97" y="193"/>
                    </a:cubicBezTo>
                    <a:cubicBezTo>
                      <a:pt x="97" y="185"/>
                      <a:pt x="102" y="178"/>
                      <a:pt x="109" y="174"/>
                    </a:cubicBezTo>
                    <a:cubicBezTo>
                      <a:pt x="109" y="174"/>
                      <a:pt x="109" y="174"/>
                      <a:pt x="109" y="174"/>
                    </a:cubicBezTo>
                    <a:cubicBezTo>
                      <a:pt x="116" y="170"/>
                      <a:pt x="123" y="165"/>
                      <a:pt x="129" y="159"/>
                    </a:cubicBezTo>
                    <a:cubicBezTo>
                      <a:pt x="155" y="130"/>
                      <a:pt x="155" y="130"/>
                      <a:pt x="155" y="130"/>
                    </a:cubicBezTo>
                    <a:cubicBezTo>
                      <a:pt x="158" y="127"/>
                      <a:pt x="158" y="127"/>
                      <a:pt x="158" y="127"/>
                    </a:cubicBezTo>
                    <a:cubicBezTo>
                      <a:pt x="160" y="125"/>
                      <a:pt x="161" y="123"/>
                      <a:pt x="161" y="121"/>
                    </a:cubicBezTo>
                    <a:cubicBezTo>
                      <a:pt x="162" y="117"/>
                      <a:pt x="161" y="113"/>
                      <a:pt x="158" y="110"/>
                    </a:cubicBezTo>
                  </a:path>
                </a:pathLst>
              </a:custGeom>
              <a:solidFill>
                <a:srgbClr val="FFD1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131"/>
              <p:cNvSpPr>
                <a:spLocks/>
              </p:cNvSpPr>
              <p:nvPr/>
            </p:nvSpPr>
            <p:spPr bwMode="auto">
              <a:xfrm>
                <a:off x="5013" y="2938"/>
                <a:ext cx="7" cy="87"/>
              </a:xfrm>
              <a:custGeom>
                <a:avLst/>
                <a:gdLst>
                  <a:gd name="T0" fmla="*/ 3 w 3"/>
                  <a:gd name="T1" fmla="*/ 8 h 37"/>
                  <a:gd name="T2" fmla="*/ 3 w 3"/>
                  <a:gd name="T3" fmla="*/ 35 h 37"/>
                  <a:gd name="T4" fmla="*/ 1 w 3"/>
                  <a:gd name="T5" fmla="*/ 37 h 37"/>
                  <a:gd name="T6" fmla="*/ 0 w 3"/>
                  <a:gd name="T7" fmla="*/ 35 h 37"/>
                  <a:gd name="T8" fmla="*/ 0 w 3"/>
                  <a:gd name="T9" fmla="*/ 0 h 37"/>
                  <a:gd name="T10" fmla="*/ 3 w 3"/>
                  <a:gd name="T11" fmla="*/ 8 h 37"/>
                </a:gdLst>
                <a:ahLst/>
                <a:cxnLst>
                  <a:cxn ang="0">
                    <a:pos x="T0" y="T1"/>
                  </a:cxn>
                  <a:cxn ang="0">
                    <a:pos x="T2" y="T3"/>
                  </a:cxn>
                  <a:cxn ang="0">
                    <a:pos x="T4" y="T5"/>
                  </a:cxn>
                  <a:cxn ang="0">
                    <a:pos x="T6" y="T7"/>
                  </a:cxn>
                  <a:cxn ang="0">
                    <a:pos x="T8" y="T9"/>
                  </a:cxn>
                  <a:cxn ang="0">
                    <a:pos x="T10" y="T11"/>
                  </a:cxn>
                </a:cxnLst>
                <a:rect l="0" t="0" r="r" b="b"/>
                <a:pathLst>
                  <a:path w="3" h="37">
                    <a:moveTo>
                      <a:pt x="3" y="8"/>
                    </a:moveTo>
                    <a:cubicBezTo>
                      <a:pt x="3" y="35"/>
                      <a:pt x="3" y="35"/>
                      <a:pt x="3" y="35"/>
                    </a:cubicBezTo>
                    <a:cubicBezTo>
                      <a:pt x="3" y="36"/>
                      <a:pt x="2" y="37"/>
                      <a:pt x="1" y="37"/>
                    </a:cubicBezTo>
                    <a:cubicBezTo>
                      <a:pt x="0" y="37"/>
                      <a:pt x="0" y="36"/>
                      <a:pt x="0" y="35"/>
                    </a:cubicBezTo>
                    <a:cubicBezTo>
                      <a:pt x="0" y="0"/>
                      <a:pt x="0" y="0"/>
                      <a:pt x="0" y="0"/>
                    </a:cubicBezTo>
                    <a:cubicBezTo>
                      <a:pt x="2" y="2"/>
                      <a:pt x="3" y="5"/>
                      <a:pt x="3" y="8"/>
                    </a:cubicBezTo>
                    <a:close/>
                  </a:path>
                </a:pathLst>
              </a:custGeom>
              <a:solidFill>
                <a:srgbClr val="F5B1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32"/>
              <p:cNvSpPr>
                <a:spLocks/>
              </p:cNvSpPr>
              <p:nvPr/>
            </p:nvSpPr>
            <p:spPr bwMode="auto">
              <a:xfrm>
                <a:off x="5069" y="2914"/>
                <a:ext cx="7" cy="95"/>
              </a:xfrm>
              <a:custGeom>
                <a:avLst/>
                <a:gdLst>
                  <a:gd name="T0" fmla="*/ 3 w 3"/>
                  <a:gd name="T1" fmla="*/ 8 h 40"/>
                  <a:gd name="T2" fmla="*/ 3 w 3"/>
                  <a:gd name="T3" fmla="*/ 39 h 40"/>
                  <a:gd name="T4" fmla="*/ 2 w 3"/>
                  <a:gd name="T5" fmla="*/ 40 h 40"/>
                  <a:gd name="T6" fmla="*/ 0 w 3"/>
                  <a:gd name="T7" fmla="*/ 39 h 40"/>
                  <a:gd name="T8" fmla="*/ 0 w 3"/>
                  <a:gd name="T9" fmla="*/ 0 h 40"/>
                  <a:gd name="T10" fmla="*/ 3 w 3"/>
                  <a:gd name="T11" fmla="*/ 8 h 40"/>
                </a:gdLst>
                <a:ahLst/>
                <a:cxnLst>
                  <a:cxn ang="0">
                    <a:pos x="T0" y="T1"/>
                  </a:cxn>
                  <a:cxn ang="0">
                    <a:pos x="T2" y="T3"/>
                  </a:cxn>
                  <a:cxn ang="0">
                    <a:pos x="T4" y="T5"/>
                  </a:cxn>
                  <a:cxn ang="0">
                    <a:pos x="T6" y="T7"/>
                  </a:cxn>
                  <a:cxn ang="0">
                    <a:pos x="T8" y="T9"/>
                  </a:cxn>
                  <a:cxn ang="0">
                    <a:pos x="T10" y="T11"/>
                  </a:cxn>
                </a:cxnLst>
                <a:rect l="0" t="0" r="r" b="b"/>
                <a:pathLst>
                  <a:path w="3" h="40">
                    <a:moveTo>
                      <a:pt x="3" y="8"/>
                    </a:moveTo>
                    <a:cubicBezTo>
                      <a:pt x="3" y="39"/>
                      <a:pt x="3" y="39"/>
                      <a:pt x="3" y="39"/>
                    </a:cubicBezTo>
                    <a:cubicBezTo>
                      <a:pt x="3" y="40"/>
                      <a:pt x="3" y="40"/>
                      <a:pt x="2" y="40"/>
                    </a:cubicBezTo>
                    <a:cubicBezTo>
                      <a:pt x="1" y="40"/>
                      <a:pt x="0" y="40"/>
                      <a:pt x="0" y="39"/>
                    </a:cubicBezTo>
                    <a:cubicBezTo>
                      <a:pt x="0" y="0"/>
                      <a:pt x="0" y="0"/>
                      <a:pt x="0" y="0"/>
                    </a:cubicBezTo>
                    <a:cubicBezTo>
                      <a:pt x="2" y="2"/>
                      <a:pt x="3" y="5"/>
                      <a:pt x="3" y="8"/>
                    </a:cubicBezTo>
                    <a:close/>
                  </a:path>
                </a:pathLst>
              </a:custGeom>
              <a:solidFill>
                <a:srgbClr val="F5B1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133"/>
              <p:cNvSpPr>
                <a:spLocks/>
              </p:cNvSpPr>
              <p:nvPr/>
            </p:nvSpPr>
            <p:spPr bwMode="auto">
              <a:xfrm>
                <a:off x="5126" y="2902"/>
                <a:ext cx="10" cy="119"/>
              </a:xfrm>
              <a:custGeom>
                <a:avLst/>
                <a:gdLst>
                  <a:gd name="T0" fmla="*/ 4 w 4"/>
                  <a:gd name="T1" fmla="*/ 9 h 50"/>
                  <a:gd name="T2" fmla="*/ 4 w 4"/>
                  <a:gd name="T3" fmla="*/ 48 h 50"/>
                  <a:gd name="T4" fmla="*/ 2 w 4"/>
                  <a:gd name="T5" fmla="*/ 50 h 50"/>
                  <a:gd name="T6" fmla="*/ 0 w 4"/>
                  <a:gd name="T7" fmla="*/ 48 h 50"/>
                  <a:gd name="T8" fmla="*/ 0 w 4"/>
                  <a:gd name="T9" fmla="*/ 0 h 50"/>
                  <a:gd name="T10" fmla="*/ 4 w 4"/>
                  <a:gd name="T11" fmla="*/ 9 h 50"/>
                </a:gdLst>
                <a:ahLst/>
                <a:cxnLst>
                  <a:cxn ang="0">
                    <a:pos x="T0" y="T1"/>
                  </a:cxn>
                  <a:cxn ang="0">
                    <a:pos x="T2" y="T3"/>
                  </a:cxn>
                  <a:cxn ang="0">
                    <a:pos x="T4" y="T5"/>
                  </a:cxn>
                  <a:cxn ang="0">
                    <a:pos x="T6" y="T7"/>
                  </a:cxn>
                  <a:cxn ang="0">
                    <a:pos x="T8" y="T9"/>
                  </a:cxn>
                  <a:cxn ang="0">
                    <a:pos x="T10" y="T11"/>
                  </a:cxn>
                </a:cxnLst>
                <a:rect l="0" t="0" r="r" b="b"/>
                <a:pathLst>
                  <a:path w="4" h="50">
                    <a:moveTo>
                      <a:pt x="4" y="9"/>
                    </a:moveTo>
                    <a:cubicBezTo>
                      <a:pt x="4" y="48"/>
                      <a:pt x="4" y="48"/>
                      <a:pt x="4" y="48"/>
                    </a:cubicBezTo>
                    <a:cubicBezTo>
                      <a:pt x="4" y="49"/>
                      <a:pt x="3" y="50"/>
                      <a:pt x="2" y="50"/>
                    </a:cubicBezTo>
                    <a:cubicBezTo>
                      <a:pt x="1" y="50"/>
                      <a:pt x="0" y="49"/>
                      <a:pt x="0" y="48"/>
                    </a:cubicBezTo>
                    <a:cubicBezTo>
                      <a:pt x="0" y="0"/>
                      <a:pt x="0" y="0"/>
                      <a:pt x="0" y="0"/>
                    </a:cubicBezTo>
                    <a:cubicBezTo>
                      <a:pt x="3" y="3"/>
                      <a:pt x="4" y="6"/>
                      <a:pt x="4" y="9"/>
                    </a:cubicBezTo>
                    <a:close/>
                  </a:path>
                </a:pathLst>
              </a:custGeom>
              <a:solidFill>
                <a:srgbClr val="F5B1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Oval 134"/>
              <p:cNvSpPr>
                <a:spLocks noChangeArrowheads="1"/>
              </p:cNvSpPr>
              <p:nvPr/>
            </p:nvSpPr>
            <p:spPr bwMode="auto">
              <a:xfrm>
                <a:off x="5145" y="2779"/>
                <a:ext cx="38" cy="28"/>
              </a:xfrm>
              <a:prstGeom prst="ellipse">
                <a:avLst/>
              </a:pr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135"/>
              <p:cNvSpPr>
                <a:spLocks/>
              </p:cNvSpPr>
              <p:nvPr/>
            </p:nvSpPr>
            <p:spPr bwMode="auto">
              <a:xfrm>
                <a:off x="5308" y="3047"/>
                <a:ext cx="36" cy="31"/>
              </a:xfrm>
              <a:custGeom>
                <a:avLst/>
                <a:gdLst>
                  <a:gd name="T0" fmla="*/ 15 w 15"/>
                  <a:gd name="T1" fmla="*/ 4 h 13"/>
                  <a:gd name="T2" fmla="*/ 12 w 15"/>
                  <a:gd name="T3" fmla="*/ 10 h 13"/>
                  <a:gd name="T4" fmla="*/ 9 w 15"/>
                  <a:gd name="T5" fmla="*/ 13 h 13"/>
                  <a:gd name="T6" fmla="*/ 0 w 15"/>
                  <a:gd name="T7" fmla="*/ 4 h 13"/>
                  <a:gd name="T8" fmla="*/ 15 w 15"/>
                  <a:gd name="T9" fmla="*/ 4 h 13"/>
                </a:gdLst>
                <a:ahLst/>
                <a:cxnLst>
                  <a:cxn ang="0">
                    <a:pos x="T0" y="T1"/>
                  </a:cxn>
                  <a:cxn ang="0">
                    <a:pos x="T2" y="T3"/>
                  </a:cxn>
                  <a:cxn ang="0">
                    <a:pos x="T4" y="T5"/>
                  </a:cxn>
                  <a:cxn ang="0">
                    <a:pos x="T6" y="T7"/>
                  </a:cxn>
                  <a:cxn ang="0">
                    <a:pos x="T8" y="T9"/>
                  </a:cxn>
                </a:cxnLst>
                <a:rect l="0" t="0" r="r" b="b"/>
                <a:pathLst>
                  <a:path w="15" h="13">
                    <a:moveTo>
                      <a:pt x="15" y="4"/>
                    </a:moveTo>
                    <a:cubicBezTo>
                      <a:pt x="15" y="6"/>
                      <a:pt x="14" y="8"/>
                      <a:pt x="12" y="10"/>
                    </a:cubicBezTo>
                    <a:cubicBezTo>
                      <a:pt x="9" y="13"/>
                      <a:pt x="9" y="13"/>
                      <a:pt x="9" y="13"/>
                    </a:cubicBezTo>
                    <a:cubicBezTo>
                      <a:pt x="0" y="4"/>
                      <a:pt x="0" y="4"/>
                      <a:pt x="0" y="4"/>
                    </a:cubicBezTo>
                    <a:cubicBezTo>
                      <a:pt x="5" y="0"/>
                      <a:pt x="11" y="0"/>
                      <a:pt x="15" y="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136"/>
              <p:cNvSpPr>
                <a:spLocks/>
              </p:cNvSpPr>
              <p:nvPr/>
            </p:nvSpPr>
            <p:spPr bwMode="auto">
              <a:xfrm>
                <a:off x="5311" y="3049"/>
                <a:ext cx="33" cy="29"/>
              </a:xfrm>
              <a:custGeom>
                <a:avLst/>
                <a:gdLst>
                  <a:gd name="T0" fmla="*/ 7 w 14"/>
                  <a:gd name="T1" fmla="*/ 0 h 12"/>
                  <a:gd name="T2" fmla="*/ 0 w 14"/>
                  <a:gd name="T3" fmla="*/ 3 h 12"/>
                  <a:gd name="T4" fmla="*/ 8 w 14"/>
                  <a:gd name="T5" fmla="*/ 12 h 12"/>
                  <a:gd name="T6" fmla="*/ 11 w 14"/>
                  <a:gd name="T7" fmla="*/ 9 h 12"/>
                  <a:gd name="T8" fmla="*/ 14 w 14"/>
                  <a:gd name="T9" fmla="*/ 5 h 12"/>
                  <a:gd name="T10" fmla="*/ 14 w 14"/>
                  <a:gd name="T11" fmla="*/ 3 h 12"/>
                  <a:gd name="T12" fmla="*/ 7 w 1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4" h="12">
                    <a:moveTo>
                      <a:pt x="7" y="0"/>
                    </a:moveTo>
                    <a:cubicBezTo>
                      <a:pt x="4" y="0"/>
                      <a:pt x="2" y="1"/>
                      <a:pt x="0" y="3"/>
                    </a:cubicBezTo>
                    <a:cubicBezTo>
                      <a:pt x="8" y="12"/>
                      <a:pt x="8" y="12"/>
                      <a:pt x="8" y="12"/>
                    </a:cubicBezTo>
                    <a:cubicBezTo>
                      <a:pt x="11" y="9"/>
                      <a:pt x="11" y="9"/>
                      <a:pt x="11" y="9"/>
                    </a:cubicBezTo>
                    <a:cubicBezTo>
                      <a:pt x="12" y="7"/>
                      <a:pt x="13" y="6"/>
                      <a:pt x="14" y="5"/>
                    </a:cubicBezTo>
                    <a:cubicBezTo>
                      <a:pt x="14" y="4"/>
                      <a:pt x="14" y="4"/>
                      <a:pt x="14" y="3"/>
                    </a:cubicBezTo>
                    <a:cubicBezTo>
                      <a:pt x="12" y="1"/>
                      <a:pt x="10" y="0"/>
                      <a:pt x="7" y="0"/>
                    </a:cubicBezTo>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137"/>
              <p:cNvSpPr>
                <a:spLocks/>
              </p:cNvSpPr>
              <p:nvPr/>
            </p:nvSpPr>
            <p:spPr bwMode="auto">
              <a:xfrm>
                <a:off x="4497" y="3234"/>
                <a:ext cx="1235" cy="140"/>
              </a:xfrm>
              <a:custGeom>
                <a:avLst/>
                <a:gdLst>
                  <a:gd name="T0" fmla="*/ 0 w 522"/>
                  <a:gd name="T1" fmla="*/ 0 h 59"/>
                  <a:gd name="T2" fmla="*/ 0 w 522"/>
                  <a:gd name="T3" fmla="*/ 33 h 59"/>
                  <a:gd name="T4" fmla="*/ 26 w 522"/>
                  <a:gd name="T5" fmla="*/ 59 h 59"/>
                  <a:gd name="T6" fmla="*/ 496 w 522"/>
                  <a:gd name="T7" fmla="*/ 59 h 59"/>
                  <a:gd name="T8" fmla="*/ 522 w 522"/>
                  <a:gd name="T9" fmla="*/ 33 h 59"/>
                  <a:gd name="T10" fmla="*/ 522 w 522"/>
                  <a:gd name="T11" fmla="*/ 0 h 59"/>
                  <a:gd name="T12" fmla="*/ 0 w 522"/>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22" h="59">
                    <a:moveTo>
                      <a:pt x="0" y="0"/>
                    </a:moveTo>
                    <a:cubicBezTo>
                      <a:pt x="0" y="33"/>
                      <a:pt x="0" y="33"/>
                      <a:pt x="0" y="33"/>
                    </a:cubicBezTo>
                    <a:cubicBezTo>
                      <a:pt x="0" y="47"/>
                      <a:pt x="12" y="59"/>
                      <a:pt x="26" y="59"/>
                    </a:cubicBezTo>
                    <a:cubicBezTo>
                      <a:pt x="496" y="59"/>
                      <a:pt x="496" y="59"/>
                      <a:pt x="496" y="59"/>
                    </a:cubicBezTo>
                    <a:cubicBezTo>
                      <a:pt x="510" y="59"/>
                      <a:pt x="522" y="47"/>
                      <a:pt x="522" y="33"/>
                    </a:cubicBezTo>
                    <a:cubicBezTo>
                      <a:pt x="522" y="0"/>
                      <a:pt x="522" y="0"/>
                      <a:pt x="522" y="0"/>
                    </a:cubicBezTo>
                    <a:lnTo>
                      <a:pt x="0" y="0"/>
                    </a:ln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138"/>
              <p:cNvSpPr>
                <a:spLocks/>
              </p:cNvSpPr>
              <p:nvPr/>
            </p:nvSpPr>
            <p:spPr bwMode="auto">
              <a:xfrm>
                <a:off x="2409" y="2184"/>
                <a:ext cx="29" cy="62"/>
              </a:xfrm>
              <a:custGeom>
                <a:avLst/>
                <a:gdLst>
                  <a:gd name="T0" fmla="*/ 29 w 29"/>
                  <a:gd name="T1" fmla="*/ 0 h 62"/>
                  <a:gd name="T2" fmla="*/ 29 w 29"/>
                  <a:gd name="T3" fmla="*/ 62 h 62"/>
                  <a:gd name="T4" fmla="*/ 0 w 29"/>
                  <a:gd name="T5" fmla="*/ 62 h 62"/>
                  <a:gd name="T6" fmla="*/ 0 w 29"/>
                  <a:gd name="T7" fmla="*/ 10 h 62"/>
                  <a:gd name="T8" fmla="*/ 29 w 29"/>
                  <a:gd name="T9" fmla="*/ 0 h 62"/>
                </a:gdLst>
                <a:ahLst/>
                <a:cxnLst>
                  <a:cxn ang="0">
                    <a:pos x="T0" y="T1"/>
                  </a:cxn>
                  <a:cxn ang="0">
                    <a:pos x="T2" y="T3"/>
                  </a:cxn>
                  <a:cxn ang="0">
                    <a:pos x="T4" y="T5"/>
                  </a:cxn>
                  <a:cxn ang="0">
                    <a:pos x="T6" y="T7"/>
                  </a:cxn>
                  <a:cxn ang="0">
                    <a:pos x="T8" y="T9"/>
                  </a:cxn>
                </a:cxnLst>
                <a:rect l="0" t="0" r="r" b="b"/>
                <a:pathLst>
                  <a:path w="29" h="62">
                    <a:moveTo>
                      <a:pt x="29" y="0"/>
                    </a:moveTo>
                    <a:lnTo>
                      <a:pt x="29" y="62"/>
                    </a:lnTo>
                    <a:lnTo>
                      <a:pt x="0" y="62"/>
                    </a:lnTo>
                    <a:lnTo>
                      <a:pt x="0" y="10"/>
                    </a:lnTo>
                    <a:lnTo>
                      <a:pt x="29" y="0"/>
                    </a:lnTo>
                    <a:close/>
                  </a:path>
                </a:pathLst>
              </a:custGeom>
              <a:solidFill>
                <a:srgbClr val="F67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139"/>
              <p:cNvSpPr>
                <a:spLocks/>
              </p:cNvSpPr>
              <p:nvPr/>
            </p:nvSpPr>
            <p:spPr bwMode="auto">
              <a:xfrm>
                <a:off x="2409" y="2163"/>
                <a:ext cx="81" cy="31"/>
              </a:xfrm>
              <a:custGeom>
                <a:avLst/>
                <a:gdLst>
                  <a:gd name="T0" fmla="*/ 71 w 81"/>
                  <a:gd name="T1" fmla="*/ 0 h 31"/>
                  <a:gd name="T2" fmla="*/ 81 w 81"/>
                  <a:gd name="T3" fmla="*/ 16 h 31"/>
                  <a:gd name="T4" fmla="*/ 71 w 81"/>
                  <a:gd name="T5" fmla="*/ 31 h 31"/>
                  <a:gd name="T6" fmla="*/ 0 w 81"/>
                  <a:gd name="T7" fmla="*/ 31 h 31"/>
                  <a:gd name="T8" fmla="*/ 29 w 81"/>
                  <a:gd name="T9" fmla="*/ 0 h 31"/>
                  <a:gd name="T10" fmla="*/ 71 w 81"/>
                  <a:gd name="T11" fmla="*/ 0 h 31"/>
                </a:gdLst>
                <a:ahLst/>
                <a:cxnLst>
                  <a:cxn ang="0">
                    <a:pos x="T0" y="T1"/>
                  </a:cxn>
                  <a:cxn ang="0">
                    <a:pos x="T2" y="T3"/>
                  </a:cxn>
                  <a:cxn ang="0">
                    <a:pos x="T4" y="T5"/>
                  </a:cxn>
                  <a:cxn ang="0">
                    <a:pos x="T6" y="T7"/>
                  </a:cxn>
                  <a:cxn ang="0">
                    <a:pos x="T8" y="T9"/>
                  </a:cxn>
                  <a:cxn ang="0">
                    <a:pos x="T10" y="T11"/>
                  </a:cxn>
                </a:cxnLst>
                <a:rect l="0" t="0" r="r" b="b"/>
                <a:pathLst>
                  <a:path w="81" h="31">
                    <a:moveTo>
                      <a:pt x="71" y="0"/>
                    </a:moveTo>
                    <a:lnTo>
                      <a:pt x="81" y="16"/>
                    </a:lnTo>
                    <a:lnTo>
                      <a:pt x="71" y="31"/>
                    </a:lnTo>
                    <a:lnTo>
                      <a:pt x="0" y="31"/>
                    </a:lnTo>
                    <a:lnTo>
                      <a:pt x="29" y="0"/>
                    </a:lnTo>
                    <a:lnTo>
                      <a:pt x="71" y="0"/>
                    </a:lnTo>
                    <a:close/>
                  </a:path>
                </a:pathLst>
              </a:custGeom>
              <a:solidFill>
                <a:srgbClr val="FB99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140"/>
              <p:cNvSpPr>
                <a:spLocks/>
              </p:cNvSpPr>
              <p:nvPr/>
            </p:nvSpPr>
            <p:spPr bwMode="auto">
              <a:xfrm>
                <a:off x="2341" y="2239"/>
                <a:ext cx="149" cy="222"/>
              </a:xfrm>
              <a:custGeom>
                <a:avLst/>
                <a:gdLst>
                  <a:gd name="T0" fmla="*/ 139 w 149"/>
                  <a:gd name="T1" fmla="*/ 0 h 222"/>
                  <a:gd name="T2" fmla="*/ 149 w 149"/>
                  <a:gd name="T3" fmla="*/ 106 h 222"/>
                  <a:gd name="T4" fmla="*/ 139 w 149"/>
                  <a:gd name="T5" fmla="*/ 213 h 222"/>
                  <a:gd name="T6" fmla="*/ 71 w 149"/>
                  <a:gd name="T7" fmla="*/ 222 h 222"/>
                  <a:gd name="T8" fmla="*/ 0 w 149"/>
                  <a:gd name="T9" fmla="*/ 213 h 222"/>
                  <a:gd name="T10" fmla="*/ 0 w 149"/>
                  <a:gd name="T11" fmla="*/ 0 h 222"/>
                  <a:gd name="T12" fmla="*/ 139 w 149"/>
                  <a:gd name="T13" fmla="*/ 0 h 222"/>
                </a:gdLst>
                <a:ahLst/>
                <a:cxnLst>
                  <a:cxn ang="0">
                    <a:pos x="T0" y="T1"/>
                  </a:cxn>
                  <a:cxn ang="0">
                    <a:pos x="T2" y="T3"/>
                  </a:cxn>
                  <a:cxn ang="0">
                    <a:pos x="T4" y="T5"/>
                  </a:cxn>
                  <a:cxn ang="0">
                    <a:pos x="T6" y="T7"/>
                  </a:cxn>
                  <a:cxn ang="0">
                    <a:pos x="T8" y="T9"/>
                  </a:cxn>
                  <a:cxn ang="0">
                    <a:pos x="T10" y="T11"/>
                  </a:cxn>
                  <a:cxn ang="0">
                    <a:pos x="T12" y="T13"/>
                  </a:cxn>
                </a:cxnLst>
                <a:rect l="0" t="0" r="r" b="b"/>
                <a:pathLst>
                  <a:path w="149" h="222">
                    <a:moveTo>
                      <a:pt x="139" y="0"/>
                    </a:moveTo>
                    <a:lnTo>
                      <a:pt x="149" y="106"/>
                    </a:lnTo>
                    <a:lnTo>
                      <a:pt x="139" y="213"/>
                    </a:lnTo>
                    <a:lnTo>
                      <a:pt x="71" y="222"/>
                    </a:lnTo>
                    <a:lnTo>
                      <a:pt x="0" y="213"/>
                    </a:lnTo>
                    <a:lnTo>
                      <a:pt x="0" y="0"/>
                    </a:lnTo>
                    <a:lnTo>
                      <a:pt x="139" y="0"/>
                    </a:lnTo>
                    <a:close/>
                  </a:path>
                </a:pathLst>
              </a:custGeom>
              <a:solidFill>
                <a:srgbClr val="FFB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141"/>
              <p:cNvSpPr>
                <a:spLocks/>
              </p:cNvSpPr>
              <p:nvPr/>
            </p:nvSpPr>
            <p:spPr bwMode="auto">
              <a:xfrm>
                <a:off x="2523" y="2184"/>
                <a:ext cx="31" cy="62"/>
              </a:xfrm>
              <a:custGeom>
                <a:avLst/>
                <a:gdLst>
                  <a:gd name="T0" fmla="*/ 31 w 31"/>
                  <a:gd name="T1" fmla="*/ 10 h 62"/>
                  <a:gd name="T2" fmla="*/ 31 w 31"/>
                  <a:gd name="T3" fmla="*/ 62 h 62"/>
                  <a:gd name="T4" fmla="*/ 0 w 31"/>
                  <a:gd name="T5" fmla="*/ 62 h 62"/>
                  <a:gd name="T6" fmla="*/ 0 w 31"/>
                  <a:gd name="T7" fmla="*/ 0 h 62"/>
                  <a:gd name="T8" fmla="*/ 31 w 31"/>
                  <a:gd name="T9" fmla="*/ 10 h 62"/>
                </a:gdLst>
                <a:ahLst/>
                <a:cxnLst>
                  <a:cxn ang="0">
                    <a:pos x="T0" y="T1"/>
                  </a:cxn>
                  <a:cxn ang="0">
                    <a:pos x="T2" y="T3"/>
                  </a:cxn>
                  <a:cxn ang="0">
                    <a:pos x="T4" y="T5"/>
                  </a:cxn>
                  <a:cxn ang="0">
                    <a:pos x="T6" y="T7"/>
                  </a:cxn>
                  <a:cxn ang="0">
                    <a:pos x="T8" y="T9"/>
                  </a:cxn>
                </a:cxnLst>
                <a:rect l="0" t="0" r="r" b="b"/>
                <a:pathLst>
                  <a:path w="31" h="62">
                    <a:moveTo>
                      <a:pt x="31" y="10"/>
                    </a:moveTo>
                    <a:lnTo>
                      <a:pt x="31" y="62"/>
                    </a:lnTo>
                    <a:lnTo>
                      <a:pt x="0" y="62"/>
                    </a:lnTo>
                    <a:lnTo>
                      <a:pt x="0" y="0"/>
                    </a:lnTo>
                    <a:lnTo>
                      <a:pt x="31" y="10"/>
                    </a:lnTo>
                    <a:close/>
                  </a:path>
                </a:pathLst>
              </a:custGeom>
              <a:solidFill>
                <a:srgbClr val="BB4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142"/>
              <p:cNvSpPr>
                <a:spLocks/>
              </p:cNvSpPr>
              <p:nvPr/>
            </p:nvSpPr>
            <p:spPr bwMode="auto">
              <a:xfrm>
                <a:off x="2480" y="2163"/>
                <a:ext cx="74" cy="31"/>
              </a:xfrm>
              <a:custGeom>
                <a:avLst/>
                <a:gdLst>
                  <a:gd name="T0" fmla="*/ 74 w 74"/>
                  <a:gd name="T1" fmla="*/ 31 h 31"/>
                  <a:gd name="T2" fmla="*/ 0 w 74"/>
                  <a:gd name="T3" fmla="*/ 31 h 31"/>
                  <a:gd name="T4" fmla="*/ 0 w 74"/>
                  <a:gd name="T5" fmla="*/ 0 h 31"/>
                  <a:gd name="T6" fmla="*/ 43 w 74"/>
                  <a:gd name="T7" fmla="*/ 0 h 31"/>
                  <a:gd name="T8" fmla="*/ 74 w 74"/>
                  <a:gd name="T9" fmla="*/ 31 h 31"/>
                </a:gdLst>
                <a:ahLst/>
                <a:cxnLst>
                  <a:cxn ang="0">
                    <a:pos x="T0" y="T1"/>
                  </a:cxn>
                  <a:cxn ang="0">
                    <a:pos x="T2" y="T3"/>
                  </a:cxn>
                  <a:cxn ang="0">
                    <a:pos x="T4" y="T5"/>
                  </a:cxn>
                  <a:cxn ang="0">
                    <a:pos x="T6" y="T7"/>
                  </a:cxn>
                  <a:cxn ang="0">
                    <a:pos x="T8" y="T9"/>
                  </a:cxn>
                </a:cxnLst>
                <a:rect l="0" t="0" r="r" b="b"/>
                <a:pathLst>
                  <a:path w="74" h="31">
                    <a:moveTo>
                      <a:pt x="74" y="31"/>
                    </a:moveTo>
                    <a:lnTo>
                      <a:pt x="0" y="31"/>
                    </a:lnTo>
                    <a:lnTo>
                      <a:pt x="0" y="0"/>
                    </a:lnTo>
                    <a:lnTo>
                      <a:pt x="43" y="0"/>
                    </a:lnTo>
                    <a:lnTo>
                      <a:pt x="74" y="31"/>
                    </a:lnTo>
                    <a:close/>
                  </a:path>
                </a:pathLst>
              </a:custGeom>
              <a:solidFill>
                <a:srgbClr val="F67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143"/>
              <p:cNvSpPr>
                <a:spLocks/>
              </p:cNvSpPr>
              <p:nvPr/>
            </p:nvSpPr>
            <p:spPr bwMode="auto">
              <a:xfrm>
                <a:off x="2341" y="2490"/>
                <a:ext cx="149" cy="52"/>
              </a:xfrm>
              <a:custGeom>
                <a:avLst/>
                <a:gdLst>
                  <a:gd name="T0" fmla="*/ 139 w 149"/>
                  <a:gd name="T1" fmla="*/ 7 h 52"/>
                  <a:gd name="T2" fmla="*/ 149 w 149"/>
                  <a:gd name="T3" fmla="*/ 31 h 52"/>
                  <a:gd name="T4" fmla="*/ 139 w 149"/>
                  <a:gd name="T5" fmla="*/ 52 h 52"/>
                  <a:gd name="T6" fmla="*/ 0 w 149"/>
                  <a:gd name="T7" fmla="*/ 52 h 52"/>
                  <a:gd name="T8" fmla="*/ 61 w 149"/>
                  <a:gd name="T9" fmla="*/ 7 h 52"/>
                  <a:gd name="T10" fmla="*/ 102 w 149"/>
                  <a:gd name="T11" fmla="*/ 0 h 52"/>
                  <a:gd name="T12" fmla="*/ 139 w 149"/>
                  <a:gd name="T13" fmla="*/ 7 h 52"/>
                </a:gdLst>
                <a:ahLst/>
                <a:cxnLst>
                  <a:cxn ang="0">
                    <a:pos x="T0" y="T1"/>
                  </a:cxn>
                  <a:cxn ang="0">
                    <a:pos x="T2" y="T3"/>
                  </a:cxn>
                  <a:cxn ang="0">
                    <a:pos x="T4" y="T5"/>
                  </a:cxn>
                  <a:cxn ang="0">
                    <a:pos x="T6" y="T7"/>
                  </a:cxn>
                  <a:cxn ang="0">
                    <a:pos x="T8" y="T9"/>
                  </a:cxn>
                  <a:cxn ang="0">
                    <a:pos x="T10" y="T11"/>
                  </a:cxn>
                  <a:cxn ang="0">
                    <a:pos x="T12" y="T13"/>
                  </a:cxn>
                </a:cxnLst>
                <a:rect l="0" t="0" r="r" b="b"/>
                <a:pathLst>
                  <a:path w="149" h="52">
                    <a:moveTo>
                      <a:pt x="139" y="7"/>
                    </a:moveTo>
                    <a:lnTo>
                      <a:pt x="149" y="31"/>
                    </a:lnTo>
                    <a:lnTo>
                      <a:pt x="139" y="52"/>
                    </a:lnTo>
                    <a:lnTo>
                      <a:pt x="0" y="52"/>
                    </a:lnTo>
                    <a:lnTo>
                      <a:pt x="61" y="7"/>
                    </a:lnTo>
                    <a:lnTo>
                      <a:pt x="102" y="0"/>
                    </a:lnTo>
                    <a:lnTo>
                      <a:pt x="139" y="7"/>
                    </a:lnTo>
                    <a:close/>
                  </a:path>
                </a:pathLst>
              </a:custGeom>
              <a:solidFill>
                <a:srgbClr val="FFB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144"/>
              <p:cNvSpPr>
                <a:spLocks/>
              </p:cNvSpPr>
              <p:nvPr/>
            </p:nvSpPr>
            <p:spPr bwMode="auto">
              <a:xfrm>
                <a:off x="2341" y="2452"/>
                <a:ext cx="139" cy="45"/>
              </a:xfrm>
              <a:custGeom>
                <a:avLst/>
                <a:gdLst>
                  <a:gd name="T0" fmla="*/ 139 w 139"/>
                  <a:gd name="T1" fmla="*/ 0 h 45"/>
                  <a:gd name="T2" fmla="*/ 139 w 139"/>
                  <a:gd name="T3" fmla="*/ 45 h 45"/>
                  <a:gd name="T4" fmla="*/ 61 w 139"/>
                  <a:gd name="T5" fmla="*/ 45 h 45"/>
                  <a:gd name="T6" fmla="*/ 0 w 139"/>
                  <a:gd name="T7" fmla="*/ 0 h 45"/>
                  <a:gd name="T8" fmla="*/ 139 w 139"/>
                  <a:gd name="T9" fmla="*/ 0 h 45"/>
                </a:gdLst>
                <a:ahLst/>
                <a:cxnLst>
                  <a:cxn ang="0">
                    <a:pos x="T0" y="T1"/>
                  </a:cxn>
                  <a:cxn ang="0">
                    <a:pos x="T2" y="T3"/>
                  </a:cxn>
                  <a:cxn ang="0">
                    <a:pos x="T4" y="T5"/>
                  </a:cxn>
                  <a:cxn ang="0">
                    <a:pos x="T6" y="T7"/>
                  </a:cxn>
                  <a:cxn ang="0">
                    <a:pos x="T8" y="T9"/>
                  </a:cxn>
                </a:cxnLst>
                <a:rect l="0" t="0" r="r" b="b"/>
                <a:pathLst>
                  <a:path w="139" h="45">
                    <a:moveTo>
                      <a:pt x="139" y="0"/>
                    </a:moveTo>
                    <a:lnTo>
                      <a:pt x="139" y="45"/>
                    </a:lnTo>
                    <a:lnTo>
                      <a:pt x="61" y="45"/>
                    </a:lnTo>
                    <a:lnTo>
                      <a:pt x="0" y="0"/>
                    </a:lnTo>
                    <a:lnTo>
                      <a:pt x="139" y="0"/>
                    </a:lnTo>
                    <a:close/>
                  </a:path>
                </a:pathLst>
              </a:custGeom>
              <a:solidFill>
                <a:srgbClr val="FB99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145"/>
              <p:cNvSpPr>
                <a:spLocks/>
              </p:cNvSpPr>
              <p:nvPr/>
            </p:nvSpPr>
            <p:spPr bwMode="auto">
              <a:xfrm>
                <a:off x="2341" y="2452"/>
                <a:ext cx="78" cy="90"/>
              </a:xfrm>
              <a:custGeom>
                <a:avLst/>
                <a:gdLst>
                  <a:gd name="T0" fmla="*/ 0 w 78"/>
                  <a:gd name="T1" fmla="*/ 0 h 90"/>
                  <a:gd name="T2" fmla="*/ 78 w 78"/>
                  <a:gd name="T3" fmla="*/ 45 h 90"/>
                  <a:gd name="T4" fmla="*/ 0 w 78"/>
                  <a:gd name="T5" fmla="*/ 90 h 90"/>
                  <a:gd name="T6" fmla="*/ 0 w 78"/>
                  <a:gd name="T7" fmla="*/ 0 h 90"/>
                </a:gdLst>
                <a:ahLst/>
                <a:cxnLst>
                  <a:cxn ang="0">
                    <a:pos x="T0" y="T1"/>
                  </a:cxn>
                  <a:cxn ang="0">
                    <a:pos x="T2" y="T3"/>
                  </a:cxn>
                  <a:cxn ang="0">
                    <a:pos x="T4" y="T5"/>
                  </a:cxn>
                  <a:cxn ang="0">
                    <a:pos x="T6" y="T7"/>
                  </a:cxn>
                </a:cxnLst>
                <a:rect l="0" t="0" r="r" b="b"/>
                <a:pathLst>
                  <a:path w="78" h="90">
                    <a:moveTo>
                      <a:pt x="0" y="0"/>
                    </a:moveTo>
                    <a:lnTo>
                      <a:pt x="78" y="45"/>
                    </a:lnTo>
                    <a:lnTo>
                      <a:pt x="0" y="90"/>
                    </a:lnTo>
                    <a:lnTo>
                      <a:pt x="0" y="0"/>
                    </a:lnTo>
                    <a:close/>
                  </a:path>
                </a:pathLst>
              </a:custGeom>
              <a:solidFill>
                <a:srgbClr val="F67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146"/>
              <p:cNvSpPr>
                <a:spLocks/>
              </p:cNvSpPr>
              <p:nvPr/>
            </p:nvSpPr>
            <p:spPr bwMode="auto">
              <a:xfrm>
                <a:off x="2480" y="2239"/>
                <a:ext cx="140" cy="222"/>
              </a:xfrm>
              <a:custGeom>
                <a:avLst/>
                <a:gdLst>
                  <a:gd name="T0" fmla="*/ 140 w 140"/>
                  <a:gd name="T1" fmla="*/ 0 h 222"/>
                  <a:gd name="T2" fmla="*/ 140 w 140"/>
                  <a:gd name="T3" fmla="*/ 213 h 222"/>
                  <a:gd name="T4" fmla="*/ 71 w 140"/>
                  <a:gd name="T5" fmla="*/ 222 h 222"/>
                  <a:gd name="T6" fmla="*/ 0 w 140"/>
                  <a:gd name="T7" fmla="*/ 213 h 222"/>
                  <a:gd name="T8" fmla="*/ 0 w 140"/>
                  <a:gd name="T9" fmla="*/ 0 h 222"/>
                  <a:gd name="T10" fmla="*/ 140 w 140"/>
                  <a:gd name="T11" fmla="*/ 0 h 222"/>
                </a:gdLst>
                <a:ahLst/>
                <a:cxnLst>
                  <a:cxn ang="0">
                    <a:pos x="T0" y="T1"/>
                  </a:cxn>
                  <a:cxn ang="0">
                    <a:pos x="T2" y="T3"/>
                  </a:cxn>
                  <a:cxn ang="0">
                    <a:pos x="T4" y="T5"/>
                  </a:cxn>
                  <a:cxn ang="0">
                    <a:pos x="T6" y="T7"/>
                  </a:cxn>
                  <a:cxn ang="0">
                    <a:pos x="T8" y="T9"/>
                  </a:cxn>
                  <a:cxn ang="0">
                    <a:pos x="T10" y="T11"/>
                  </a:cxn>
                </a:cxnLst>
                <a:rect l="0" t="0" r="r" b="b"/>
                <a:pathLst>
                  <a:path w="140" h="222">
                    <a:moveTo>
                      <a:pt x="140" y="0"/>
                    </a:moveTo>
                    <a:lnTo>
                      <a:pt x="140" y="213"/>
                    </a:lnTo>
                    <a:lnTo>
                      <a:pt x="71" y="222"/>
                    </a:lnTo>
                    <a:lnTo>
                      <a:pt x="0" y="213"/>
                    </a:lnTo>
                    <a:lnTo>
                      <a:pt x="0" y="0"/>
                    </a:lnTo>
                    <a:lnTo>
                      <a:pt x="140" y="0"/>
                    </a:lnTo>
                    <a:close/>
                  </a:path>
                </a:pathLst>
              </a:custGeom>
              <a:solidFill>
                <a:srgbClr val="FB99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147"/>
              <p:cNvSpPr>
                <a:spLocks/>
              </p:cNvSpPr>
              <p:nvPr/>
            </p:nvSpPr>
            <p:spPr bwMode="auto">
              <a:xfrm>
                <a:off x="2480" y="2239"/>
                <a:ext cx="140" cy="222"/>
              </a:xfrm>
              <a:custGeom>
                <a:avLst/>
                <a:gdLst>
                  <a:gd name="T0" fmla="*/ 140 w 140"/>
                  <a:gd name="T1" fmla="*/ 0 h 222"/>
                  <a:gd name="T2" fmla="*/ 140 w 140"/>
                  <a:gd name="T3" fmla="*/ 213 h 222"/>
                  <a:gd name="T4" fmla="*/ 71 w 140"/>
                  <a:gd name="T5" fmla="*/ 222 h 222"/>
                  <a:gd name="T6" fmla="*/ 0 w 140"/>
                  <a:gd name="T7" fmla="*/ 213 h 222"/>
                  <a:gd name="T8" fmla="*/ 0 w 140"/>
                  <a:gd name="T9" fmla="*/ 0 h 222"/>
                  <a:gd name="T10" fmla="*/ 140 w 140"/>
                  <a:gd name="T11" fmla="*/ 0 h 222"/>
                </a:gdLst>
                <a:ahLst/>
                <a:cxnLst>
                  <a:cxn ang="0">
                    <a:pos x="T0" y="T1"/>
                  </a:cxn>
                  <a:cxn ang="0">
                    <a:pos x="T2" y="T3"/>
                  </a:cxn>
                  <a:cxn ang="0">
                    <a:pos x="T4" y="T5"/>
                  </a:cxn>
                  <a:cxn ang="0">
                    <a:pos x="T6" y="T7"/>
                  </a:cxn>
                  <a:cxn ang="0">
                    <a:pos x="T8" y="T9"/>
                  </a:cxn>
                  <a:cxn ang="0">
                    <a:pos x="T10" y="T11"/>
                  </a:cxn>
                </a:cxnLst>
                <a:rect l="0" t="0" r="r" b="b"/>
                <a:pathLst>
                  <a:path w="140" h="222">
                    <a:moveTo>
                      <a:pt x="140" y="0"/>
                    </a:moveTo>
                    <a:lnTo>
                      <a:pt x="140" y="213"/>
                    </a:lnTo>
                    <a:lnTo>
                      <a:pt x="71" y="222"/>
                    </a:lnTo>
                    <a:lnTo>
                      <a:pt x="0" y="213"/>
                    </a:lnTo>
                    <a:lnTo>
                      <a:pt x="0" y="0"/>
                    </a:lnTo>
                    <a:lnTo>
                      <a:pt x="1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148"/>
              <p:cNvSpPr>
                <a:spLocks/>
              </p:cNvSpPr>
              <p:nvPr/>
            </p:nvSpPr>
            <p:spPr bwMode="auto">
              <a:xfrm>
                <a:off x="2480" y="2490"/>
                <a:ext cx="140" cy="52"/>
              </a:xfrm>
              <a:custGeom>
                <a:avLst/>
                <a:gdLst>
                  <a:gd name="T0" fmla="*/ 140 w 140"/>
                  <a:gd name="T1" fmla="*/ 52 h 52"/>
                  <a:gd name="T2" fmla="*/ 0 w 140"/>
                  <a:gd name="T3" fmla="*/ 52 h 52"/>
                  <a:gd name="T4" fmla="*/ 0 w 140"/>
                  <a:gd name="T5" fmla="*/ 7 h 52"/>
                  <a:gd name="T6" fmla="*/ 41 w 140"/>
                  <a:gd name="T7" fmla="*/ 0 h 52"/>
                  <a:gd name="T8" fmla="*/ 79 w 140"/>
                  <a:gd name="T9" fmla="*/ 7 h 52"/>
                  <a:gd name="T10" fmla="*/ 140 w 140"/>
                  <a:gd name="T11" fmla="*/ 52 h 52"/>
                </a:gdLst>
                <a:ahLst/>
                <a:cxnLst>
                  <a:cxn ang="0">
                    <a:pos x="T0" y="T1"/>
                  </a:cxn>
                  <a:cxn ang="0">
                    <a:pos x="T2" y="T3"/>
                  </a:cxn>
                  <a:cxn ang="0">
                    <a:pos x="T4" y="T5"/>
                  </a:cxn>
                  <a:cxn ang="0">
                    <a:pos x="T6" y="T7"/>
                  </a:cxn>
                  <a:cxn ang="0">
                    <a:pos x="T8" y="T9"/>
                  </a:cxn>
                  <a:cxn ang="0">
                    <a:pos x="T10" y="T11"/>
                  </a:cxn>
                </a:cxnLst>
                <a:rect l="0" t="0" r="r" b="b"/>
                <a:pathLst>
                  <a:path w="140" h="52">
                    <a:moveTo>
                      <a:pt x="140" y="52"/>
                    </a:moveTo>
                    <a:lnTo>
                      <a:pt x="0" y="52"/>
                    </a:lnTo>
                    <a:lnTo>
                      <a:pt x="0" y="7"/>
                    </a:lnTo>
                    <a:lnTo>
                      <a:pt x="41" y="0"/>
                    </a:lnTo>
                    <a:lnTo>
                      <a:pt x="79" y="7"/>
                    </a:lnTo>
                    <a:lnTo>
                      <a:pt x="140" y="52"/>
                    </a:lnTo>
                    <a:close/>
                  </a:path>
                </a:pathLst>
              </a:custGeom>
              <a:solidFill>
                <a:srgbClr val="FB99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149"/>
              <p:cNvSpPr>
                <a:spLocks/>
              </p:cNvSpPr>
              <p:nvPr/>
            </p:nvSpPr>
            <p:spPr bwMode="auto">
              <a:xfrm>
                <a:off x="2480" y="2490"/>
                <a:ext cx="140" cy="52"/>
              </a:xfrm>
              <a:custGeom>
                <a:avLst/>
                <a:gdLst>
                  <a:gd name="T0" fmla="*/ 140 w 140"/>
                  <a:gd name="T1" fmla="*/ 52 h 52"/>
                  <a:gd name="T2" fmla="*/ 0 w 140"/>
                  <a:gd name="T3" fmla="*/ 52 h 52"/>
                  <a:gd name="T4" fmla="*/ 0 w 140"/>
                  <a:gd name="T5" fmla="*/ 7 h 52"/>
                  <a:gd name="T6" fmla="*/ 41 w 140"/>
                  <a:gd name="T7" fmla="*/ 0 h 52"/>
                  <a:gd name="T8" fmla="*/ 79 w 140"/>
                  <a:gd name="T9" fmla="*/ 7 h 52"/>
                  <a:gd name="T10" fmla="*/ 140 w 140"/>
                  <a:gd name="T11" fmla="*/ 52 h 52"/>
                </a:gdLst>
                <a:ahLst/>
                <a:cxnLst>
                  <a:cxn ang="0">
                    <a:pos x="T0" y="T1"/>
                  </a:cxn>
                  <a:cxn ang="0">
                    <a:pos x="T2" y="T3"/>
                  </a:cxn>
                  <a:cxn ang="0">
                    <a:pos x="T4" y="T5"/>
                  </a:cxn>
                  <a:cxn ang="0">
                    <a:pos x="T6" y="T7"/>
                  </a:cxn>
                  <a:cxn ang="0">
                    <a:pos x="T8" y="T9"/>
                  </a:cxn>
                  <a:cxn ang="0">
                    <a:pos x="T10" y="T11"/>
                  </a:cxn>
                </a:cxnLst>
                <a:rect l="0" t="0" r="r" b="b"/>
                <a:pathLst>
                  <a:path w="140" h="52">
                    <a:moveTo>
                      <a:pt x="140" y="52"/>
                    </a:moveTo>
                    <a:lnTo>
                      <a:pt x="0" y="52"/>
                    </a:lnTo>
                    <a:lnTo>
                      <a:pt x="0" y="7"/>
                    </a:lnTo>
                    <a:lnTo>
                      <a:pt x="41" y="0"/>
                    </a:lnTo>
                    <a:lnTo>
                      <a:pt x="79" y="7"/>
                    </a:lnTo>
                    <a:lnTo>
                      <a:pt x="140"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150"/>
              <p:cNvSpPr>
                <a:spLocks/>
              </p:cNvSpPr>
              <p:nvPr/>
            </p:nvSpPr>
            <p:spPr bwMode="auto">
              <a:xfrm>
                <a:off x="2480" y="2452"/>
                <a:ext cx="140" cy="45"/>
              </a:xfrm>
              <a:custGeom>
                <a:avLst/>
                <a:gdLst>
                  <a:gd name="T0" fmla="*/ 140 w 140"/>
                  <a:gd name="T1" fmla="*/ 0 h 45"/>
                  <a:gd name="T2" fmla="*/ 79 w 140"/>
                  <a:gd name="T3" fmla="*/ 45 h 45"/>
                  <a:gd name="T4" fmla="*/ 0 w 140"/>
                  <a:gd name="T5" fmla="*/ 45 h 45"/>
                  <a:gd name="T6" fmla="*/ 0 w 140"/>
                  <a:gd name="T7" fmla="*/ 0 h 45"/>
                  <a:gd name="T8" fmla="*/ 140 w 140"/>
                  <a:gd name="T9" fmla="*/ 0 h 45"/>
                </a:gdLst>
                <a:ahLst/>
                <a:cxnLst>
                  <a:cxn ang="0">
                    <a:pos x="T0" y="T1"/>
                  </a:cxn>
                  <a:cxn ang="0">
                    <a:pos x="T2" y="T3"/>
                  </a:cxn>
                  <a:cxn ang="0">
                    <a:pos x="T4" y="T5"/>
                  </a:cxn>
                  <a:cxn ang="0">
                    <a:pos x="T6" y="T7"/>
                  </a:cxn>
                  <a:cxn ang="0">
                    <a:pos x="T8" y="T9"/>
                  </a:cxn>
                </a:cxnLst>
                <a:rect l="0" t="0" r="r" b="b"/>
                <a:pathLst>
                  <a:path w="140" h="45">
                    <a:moveTo>
                      <a:pt x="140" y="0"/>
                    </a:moveTo>
                    <a:lnTo>
                      <a:pt x="79" y="45"/>
                    </a:lnTo>
                    <a:lnTo>
                      <a:pt x="0" y="45"/>
                    </a:lnTo>
                    <a:lnTo>
                      <a:pt x="0" y="0"/>
                    </a:lnTo>
                    <a:lnTo>
                      <a:pt x="140" y="0"/>
                    </a:lnTo>
                    <a:close/>
                  </a:path>
                </a:pathLst>
              </a:custGeom>
              <a:solidFill>
                <a:srgbClr val="F67A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151"/>
              <p:cNvSpPr>
                <a:spLocks/>
              </p:cNvSpPr>
              <p:nvPr/>
            </p:nvSpPr>
            <p:spPr bwMode="auto">
              <a:xfrm>
                <a:off x="2480" y="2452"/>
                <a:ext cx="140" cy="45"/>
              </a:xfrm>
              <a:custGeom>
                <a:avLst/>
                <a:gdLst>
                  <a:gd name="T0" fmla="*/ 140 w 140"/>
                  <a:gd name="T1" fmla="*/ 0 h 45"/>
                  <a:gd name="T2" fmla="*/ 79 w 140"/>
                  <a:gd name="T3" fmla="*/ 45 h 45"/>
                  <a:gd name="T4" fmla="*/ 0 w 140"/>
                  <a:gd name="T5" fmla="*/ 45 h 45"/>
                  <a:gd name="T6" fmla="*/ 0 w 140"/>
                  <a:gd name="T7" fmla="*/ 0 h 45"/>
                  <a:gd name="T8" fmla="*/ 140 w 140"/>
                  <a:gd name="T9" fmla="*/ 0 h 45"/>
                </a:gdLst>
                <a:ahLst/>
                <a:cxnLst>
                  <a:cxn ang="0">
                    <a:pos x="T0" y="T1"/>
                  </a:cxn>
                  <a:cxn ang="0">
                    <a:pos x="T2" y="T3"/>
                  </a:cxn>
                  <a:cxn ang="0">
                    <a:pos x="T4" y="T5"/>
                  </a:cxn>
                  <a:cxn ang="0">
                    <a:pos x="T6" y="T7"/>
                  </a:cxn>
                  <a:cxn ang="0">
                    <a:pos x="T8" y="T9"/>
                  </a:cxn>
                </a:cxnLst>
                <a:rect l="0" t="0" r="r" b="b"/>
                <a:pathLst>
                  <a:path w="140" h="45">
                    <a:moveTo>
                      <a:pt x="140" y="0"/>
                    </a:moveTo>
                    <a:lnTo>
                      <a:pt x="79" y="45"/>
                    </a:lnTo>
                    <a:lnTo>
                      <a:pt x="0" y="45"/>
                    </a:lnTo>
                    <a:lnTo>
                      <a:pt x="0" y="0"/>
                    </a:lnTo>
                    <a:lnTo>
                      <a:pt x="1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152"/>
              <p:cNvSpPr>
                <a:spLocks/>
              </p:cNvSpPr>
              <p:nvPr/>
            </p:nvSpPr>
            <p:spPr bwMode="auto">
              <a:xfrm>
                <a:off x="2542" y="2452"/>
                <a:ext cx="78" cy="90"/>
              </a:xfrm>
              <a:custGeom>
                <a:avLst/>
                <a:gdLst>
                  <a:gd name="T0" fmla="*/ 78 w 78"/>
                  <a:gd name="T1" fmla="*/ 90 h 90"/>
                  <a:gd name="T2" fmla="*/ 0 w 78"/>
                  <a:gd name="T3" fmla="*/ 45 h 90"/>
                  <a:gd name="T4" fmla="*/ 78 w 78"/>
                  <a:gd name="T5" fmla="*/ 0 h 90"/>
                  <a:gd name="T6" fmla="*/ 78 w 78"/>
                  <a:gd name="T7" fmla="*/ 90 h 90"/>
                </a:gdLst>
                <a:ahLst/>
                <a:cxnLst>
                  <a:cxn ang="0">
                    <a:pos x="T0" y="T1"/>
                  </a:cxn>
                  <a:cxn ang="0">
                    <a:pos x="T2" y="T3"/>
                  </a:cxn>
                  <a:cxn ang="0">
                    <a:pos x="T4" y="T5"/>
                  </a:cxn>
                  <a:cxn ang="0">
                    <a:pos x="T6" y="T7"/>
                  </a:cxn>
                </a:cxnLst>
                <a:rect l="0" t="0" r="r" b="b"/>
                <a:pathLst>
                  <a:path w="78" h="90">
                    <a:moveTo>
                      <a:pt x="78" y="90"/>
                    </a:moveTo>
                    <a:lnTo>
                      <a:pt x="0" y="45"/>
                    </a:lnTo>
                    <a:lnTo>
                      <a:pt x="78" y="0"/>
                    </a:lnTo>
                    <a:lnTo>
                      <a:pt x="78" y="90"/>
                    </a:lnTo>
                    <a:close/>
                  </a:path>
                </a:pathLst>
              </a:custGeom>
              <a:solidFill>
                <a:srgbClr val="BB4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153"/>
              <p:cNvSpPr>
                <a:spLocks/>
              </p:cNvSpPr>
              <p:nvPr/>
            </p:nvSpPr>
            <p:spPr bwMode="auto">
              <a:xfrm>
                <a:off x="2542" y="2452"/>
                <a:ext cx="78" cy="90"/>
              </a:xfrm>
              <a:custGeom>
                <a:avLst/>
                <a:gdLst>
                  <a:gd name="T0" fmla="*/ 78 w 78"/>
                  <a:gd name="T1" fmla="*/ 90 h 90"/>
                  <a:gd name="T2" fmla="*/ 0 w 78"/>
                  <a:gd name="T3" fmla="*/ 45 h 90"/>
                  <a:gd name="T4" fmla="*/ 78 w 78"/>
                  <a:gd name="T5" fmla="*/ 0 h 90"/>
                  <a:gd name="T6" fmla="*/ 78 w 78"/>
                  <a:gd name="T7" fmla="*/ 90 h 90"/>
                </a:gdLst>
                <a:ahLst/>
                <a:cxnLst>
                  <a:cxn ang="0">
                    <a:pos x="T0" y="T1"/>
                  </a:cxn>
                  <a:cxn ang="0">
                    <a:pos x="T2" y="T3"/>
                  </a:cxn>
                  <a:cxn ang="0">
                    <a:pos x="T4" y="T5"/>
                  </a:cxn>
                  <a:cxn ang="0">
                    <a:pos x="T6" y="T7"/>
                  </a:cxn>
                </a:cxnLst>
                <a:rect l="0" t="0" r="r" b="b"/>
                <a:pathLst>
                  <a:path w="78" h="90">
                    <a:moveTo>
                      <a:pt x="78" y="90"/>
                    </a:moveTo>
                    <a:lnTo>
                      <a:pt x="0" y="45"/>
                    </a:lnTo>
                    <a:lnTo>
                      <a:pt x="78" y="0"/>
                    </a:lnTo>
                    <a:lnTo>
                      <a:pt x="78" y="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154"/>
              <p:cNvSpPr>
                <a:spLocks/>
              </p:cNvSpPr>
              <p:nvPr/>
            </p:nvSpPr>
            <p:spPr bwMode="auto">
              <a:xfrm>
                <a:off x="2738" y="2082"/>
                <a:ext cx="164" cy="152"/>
              </a:xfrm>
              <a:custGeom>
                <a:avLst/>
                <a:gdLst>
                  <a:gd name="T0" fmla="*/ 69 w 69"/>
                  <a:gd name="T1" fmla="*/ 64 h 64"/>
                  <a:gd name="T2" fmla="*/ 60 w 69"/>
                  <a:gd name="T3" fmla="*/ 64 h 64"/>
                  <a:gd name="T4" fmla="*/ 60 w 69"/>
                  <a:gd name="T5" fmla="*/ 34 h 64"/>
                  <a:gd name="T6" fmla="*/ 34 w 69"/>
                  <a:gd name="T7" fmla="*/ 8 h 64"/>
                  <a:gd name="T8" fmla="*/ 8 w 69"/>
                  <a:gd name="T9" fmla="*/ 34 h 64"/>
                  <a:gd name="T10" fmla="*/ 8 w 69"/>
                  <a:gd name="T11" fmla="*/ 64 h 64"/>
                  <a:gd name="T12" fmla="*/ 0 w 69"/>
                  <a:gd name="T13" fmla="*/ 64 h 64"/>
                  <a:gd name="T14" fmla="*/ 0 w 69"/>
                  <a:gd name="T15" fmla="*/ 34 h 64"/>
                  <a:gd name="T16" fmla="*/ 34 w 69"/>
                  <a:gd name="T17" fmla="*/ 0 h 64"/>
                  <a:gd name="T18" fmla="*/ 69 w 69"/>
                  <a:gd name="T19" fmla="*/ 34 h 64"/>
                  <a:gd name="T20" fmla="*/ 69 w 69"/>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64">
                    <a:moveTo>
                      <a:pt x="69" y="64"/>
                    </a:moveTo>
                    <a:cubicBezTo>
                      <a:pt x="60" y="64"/>
                      <a:pt x="60" y="64"/>
                      <a:pt x="60" y="64"/>
                    </a:cubicBezTo>
                    <a:cubicBezTo>
                      <a:pt x="60" y="34"/>
                      <a:pt x="60" y="34"/>
                      <a:pt x="60" y="34"/>
                    </a:cubicBezTo>
                    <a:cubicBezTo>
                      <a:pt x="60" y="20"/>
                      <a:pt x="49" y="8"/>
                      <a:pt x="34" y="8"/>
                    </a:cubicBezTo>
                    <a:cubicBezTo>
                      <a:pt x="20" y="8"/>
                      <a:pt x="8" y="20"/>
                      <a:pt x="8" y="34"/>
                    </a:cubicBezTo>
                    <a:cubicBezTo>
                      <a:pt x="8" y="64"/>
                      <a:pt x="8" y="64"/>
                      <a:pt x="8" y="64"/>
                    </a:cubicBezTo>
                    <a:cubicBezTo>
                      <a:pt x="0" y="64"/>
                      <a:pt x="0" y="64"/>
                      <a:pt x="0" y="64"/>
                    </a:cubicBezTo>
                    <a:cubicBezTo>
                      <a:pt x="0" y="34"/>
                      <a:pt x="0" y="34"/>
                      <a:pt x="0" y="34"/>
                    </a:cubicBezTo>
                    <a:cubicBezTo>
                      <a:pt x="0" y="15"/>
                      <a:pt x="15" y="0"/>
                      <a:pt x="34" y="0"/>
                    </a:cubicBezTo>
                    <a:cubicBezTo>
                      <a:pt x="53" y="0"/>
                      <a:pt x="69" y="15"/>
                      <a:pt x="69" y="34"/>
                    </a:cubicBezTo>
                    <a:lnTo>
                      <a:pt x="69" y="64"/>
                    </a:lnTo>
                    <a:close/>
                  </a:path>
                </a:pathLst>
              </a:custGeom>
              <a:solidFill>
                <a:srgbClr val="BB4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155"/>
              <p:cNvSpPr>
                <a:spLocks/>
              </p:cNvSpPr>
              <p:nvPr/>
            </p:nvSpPr>
            <p:spPr bwMode="auto">
              <a:xfrm>
                <a:off x="2644" y="2082"/>
                <a:ext cx="165" cy="152"/>
              </a:xfrm>
              <a:custGeom>
                <a:avLst/>
                <a:gdLst>
                  <a:gd name="T0" fmla="*/ 70 w 70"/>
                  <a:gd name="T1" fmla="*/ 64 h 64"/>
                  <a:gd name="T2" fmla="*/ 61 w 70"/>
                  <a:gd name="T3" fmla="*/ 64 h 64"/>
                  <a:gd name="T4" fmla="*/ 61 w 70"/>
                  <a:gd name="T5" fmla="*/ 34 h 64"/>
                  <a:gd name="T6" fmla="*/ 35 w 70"/>
                  <a:gd name="T7" fmla="*/ 8 h 64"/>
                  <a:gd name="T8" fmla="*/ 9 w 70"/>
                  <a:gd name="T9" fmla="*/ 34 h 64"/>
                  <a:gd name="T10" fmla="*/ 9 w 70"/>
                  <a:gd name="T11" fmla="*/ 64 h 64"/>
                  <a:gd name="T12" fmla="*/ 0 w 70"/>
                  <a:gd name="T13" fmla="*/ 64 h 64"/>
                  <a:gd name="T14" fmla="*/ 0 w 70"/>
                  <a:gd name="T15" fmla="*/ 34 h 64"/>
                  <a:gd name="T16" fmla="*/ 35 w 70"/>
                  <a:gd name="T17" fmla="*/ 0 h 64"/>
                  <a:gd name="T18" fmla="*/ 70 w 70"/>
                  <a:gd name="T19" fmla="*/ 34 h 64"/>
                  <a:gd name="T20" fmla="*/ 70 w 70"/>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64">
                    <a:moveTo>
                      <a:pt x="70" y="64"/>
                    </a:moveTo>
                    <a:cubicBezTo>
                      <a:pt x="61" y="64"/>
                      <a:pt x="61" y="64"/>
                      <a:pt x="61" y="64"/>
                    </a:cubicBezTo>
                    <a:cubicBezTo>
                      <a:pt x="61" y="34"/>
                      <a:pt x="61" y="34"/>
                      <a:pt x="61" y="34"/>
                    </a:cubicBezTo>
                    <a:cubicBezTo>
                      <a:pt x="61" y="20"/>
                      <a:pt x="50" y="8"/>
                      <a:pt x="35" y="8"/>
                    </a:cubicBezTo>
                    <a:cubicBezTo>
                      <a:pt x="21" y="8"/>
                      <a:pt x="9" y="20"/>
                      <a:pt x="9" y="34"/>
                    </a:cubicBezTo>
                    <a:cubicBezTo>
                      <a:pt x="9" y="64"/>
                      <a:pt x="9" y="64"/>
                      <a:pt x="9" y="64"/>
                    </a:cubicBezTo>
                    <a:cubicBezTo>
                      <a:pt x="0" y="64"/>
                      <a:pt x="0" y="64"/>
                      <a:pt x="0" y="64"/>
                    </a:cubicBezTo>
                    <a:cubicBezTo>
                      <a:pt x="0" y="34"/>
                      <a:pt x="0" y="34"/>
                      <a:pt x="0" y="34"/>
                    </a:cubicBezTo>
                    <a:cubicBezTo>
                      <a:pt x="0" y="15"/>
                      <a:pt x="16" y="0"/>
                      <a:pt x="35" y="0"/>
                    </a:cubicBezTo>
                    <a:cubicBezTo>
                      <a:pt x="54" y="0"/>
                      <a:pt x="70" y="15"/>
                      <a:pt x="70" y="34"/>
                    </a:cubicBezTo>
                    <a:lnTo>
                      <a:pt x="70" y="64"/>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156"/>
              <p:cNvSpPr>
                <a:spLocks/>
              </p:cNvSpPr>
              <p:nvPr/>
            </p:nvSpPr>
            <p:spPr bwMode="auto">
              <a:xfrm>
                <a:off x="2873" y="2203"/>
                <a:ext cx="85" cy="301"/>
              </a:xfrm>
              <a:custGeom>
                <a:avLst/>
                <a:gdLst>
                  <a:gd name="T0" fmla="*/ 85 w 85"/>
                  <a:gd name="T1" fmla="*/ 0 h 301"/>
                  <a:gd name="T2" fmla="*/ 38 w 85"/>
                  <a:gd name="T3" fmla="*/ 0 h 301"/>
                  <a:gd name="T4" fmla="*/ 0 w 85"/>
                  <a:gd name="T5" fmla="*/ 152 h 301"/>
                  <a:gd name="T6" fmla="*/ 38 w 85"/>
                  <a:gd name="T7" fmla="*/ 301 h 301"/>
                  <a:gd name="T8" fmla="*/ 85 w 85"/>
                  <a:gd name="T9" fmla="*/ 301 h 301"/>
                  <a:gd name="T10" fmla="*/ 85 w 85"/>
                  <a:gd name="T11" fmla="*/ 0 h 301"/>
                </a:gdLst>
                <a:ahLst/>
                <a:cxnLst>
                  <a:cxn ang="0">
                    <a:pos x="T0" y="T1"/>
                  </a:cxn>
                  <a:cxn ang="0">
                    <a:pos x="T2" y="T3"/>
                  </a:cxn>
                  <a:cxn ang="0">
                    <a:pos x="T4" y="T5"/>
                  </a:cxn>
                  <a:cxn ang="0">
                    <a:pos x="T6" y="T7"/>
                  </a:cxn>
                  <a:cxn ang="0">
                    <a:pos x="T8" y="T9"/>
                  </a:cxn>
                  <a:cxn ang="0">
                    <a:pos x="T10" y="T11"/>
                  </a:cxn>
                </a:cxnLst>
                <a:rect l="0" t="0" r="r" b="b"/>
                <a:pathLst>
                  <a:path w="85" h="301">
                    <a:moveTo>
                      <a:pt x="85" y="0"/>
                    </a:moveTo>
                    <a:lnTo>
                      <a:pt x="38" y="0"/>
                    </a:lnTo>
                    <a:lnTo>
                      <a:pt x="0" y="152"/>
                    </a:lnTo>
                    <a:lnTo>
                      <a:pt x="38" y="301"/>
                    </a:lnTo>
                    <a:lnTo>
                      <a:pt x="85" y="301"/>
                    </a:lnTo>
                    <a:lnTo>
                      <a:pt x="85" y="0"/>
                    </a:lnTo>
                    <a:close/>
                  </a:path>
                </a:pathLst>
              </a:custGeom>
              <a:solidFill>
                <a:srgbClr val="FF9E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157"/>
              <p:cNvSpPr>
                <a:spLocks/>
              </p:cNvSpPr>
              <p:nvPr/>
            </p:nvSpPr>
            <p:spPr bwMode="auto">
              <a:xfrm>
                <a:off x="2826" y="2203"/>
                <a:ext cx="85" cy="301"/>
              </a:xfrm>
              <a:custGeom>
                <a:avLst/>
                <a:gdLst>
                  <a:gd name="T0" fmla="*/ 40 w 85"/>
                  <a:gd name="T1" fmla="*/ 0 h 301"/>
                  <a:gd name="T2" fmla="*/ 0 w 85"/>
                  <a:gd name="T3" fmla="*/ 152 h 301"/>
                  <a:gd name="T4" fmla="*/ 40 w 85"/>
                  <a:gd name="T5" fmla="*/ 301 h 301"/>
                  <a:gd name="T6" fmla="*/ 85 w 85"/>
                  <a:gd name="T7" fmla="*/ 301 h 301"/>
                  <a:gd name="T8" fmla="*/ 85 w 85"/>
                  <a:gd name="T9" fmla="*/ 0 h 301"/>
                  <a:gd name="T10" fmla="*/ 40 w 85"/>
                  <a:gd name="T11" fmla="*/ 0 h 301"/>
                </a:gdLst>
                <a:ahLst/>
                <a:cxnLst>
                  <a:cxn ang="0">
                    <a:pos x="T0" y="T1"/>
                  </a:cxn>
                  <a:cxn ang="0">
                    <a:pos x="T2" y="T3"/>
                  </a:cxn>
                  <a:cxn ang="0">
                    <a:pos x="T4" y="T5"/>
                  </a:cxn>
                  <a:cxn ang="0">
                    <a:pos x="T6" y="T7"/>
                  </a:cxn>
                  <a:cxn ang="0">
                    <a:pos x="T8" y="T9"/>
                  </a:cxn>
                  <a:cxn ang="0">
                    <a:pos x="T10" y="T11"/>
                  </a:cxn>
                </a:cxnLst>
                <a:rect l="0" t="0" r="r" b="b"/>
                <a:pathLst>
                  <a:path w="85" h="301">
                    <a:moveTo>
                      <a:pt x="40" y="0"/>
                    </a:moveTo>
                    <a:lnTo>
                      <a:pt x="0" y="152"/>
                    </a:lnTo>
                    <a:lnTo>
                      <a:pt x="40" y="301"/>
                    </a:lnTo>
                    <a:lnTo>
                      <a:pt x="85" y="301"/>
                    </a:lnTo>
                    <a:lnTo>
                      <a:pt x="85" y="0"/>
                    </a:lnTo>
                    <a:lnTo>
                      <a:pt x="40" y="0"/>
                    </a:lnTo>
                    <a:close/>
                  </a:path>
                </a:pathLst>
              </a:cu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158"/>
              <p:cNvSpPr>
                <a:spLocks/>
              </p:cNvSpPr>
              <p:nvPr/>
            </p:nvSpPr>
            <p:spPr bwMode="auto">
              <a:xfrm>
                <a:off x="2826" y="2203"/>
                <a:ext cx="85" cy="301"/>
              </a:xfrm>
              <a:custGeom>
                <a:avLst/>
                <a:gdLst>
                  <a:gd name="T0" fmla="*/ 40 w 85"/>
                  <a:gd name="T1" fmla="*/ 0 h 301"/>
                  <a:gd name="T2" fmla="*/ 0 w 85"/>
                  <a:gd name="T3" fmla="*/ 152 h 301"/>
                  <a:gd name="T4" fmla="*/ 40 w 85"/>
                  <a:gd name="T5" fmla="*/ 301 h 301"/>
                  <a:gd name="T6" fmla="*/ 85 w 85"/>
                  <a:gd name="T7" fmla="*/ 301 h 301"/>
                  <a:gd name="T8" fmla="*/ 85 w 85"/>
                  <a:gd name="T9" fmla="*/ 0 h 301"/>
                  <a:gd name="T10" fmla="*/ 40 w 85"/>
                  <a:gd name="T11" fmla="*/ 0 h 301"/>
                </a:gdLst>
                <a:ahLst/>
                <a:cxnLst>
                  <a:cxn ang="0">
                    <a:pos x="T0" y="T1"/>
                  </a:cxn>
                  <a:cxn ang="0">
                    <a:pos x="T2" y="T3"/>
                  </a:cxn>
                  <a:cxn ang="0">
                    <a:pos x="T4" y="T5"/>
                  </a:cxn>
                  <a:cxn ang="0">
                    <a:pos x="T6" y="T7"/>
                  </a:cxn>
                  <a:cxn ang="0">
                    <a:pos x="T8" y="T9"/>
                  </a:cxn>
                  <a:cxn ang="0">
                    <a:pos x="T10" y="T11"/>
                  </a:cxn>
                </a:cxnLst>
                <a:rect l="0" t="0" r="r" b="b"/>
                <a:pathLst>
                  <a:path w="85" h="301">
                    <a:moveTo>
                      <a:pt x="40" y="0"/>
                    </a:moveTo>
                    <a:lnTo>
                      <a:pt x="0" y="152"/>
                    </a:lnTo>
                    <a:lnTo>
                      <a:pt x="40" y="301"/>
                    </a:lnTo>
                    <a:lnTo>
                      <a:pt x="85" y="301"/>
                    </a:lnTo>
                    <a:lnTo>
                      <a:pt x="85" y="0"/>
                    </a:lnTo>
                    <a:lnTo>
                      <a:pt x="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Rectangle 159"/>
              <p:cNvSpPr>
                <a:spLocks noChangeArrowheads="1"/>
              </p:cNvSpPr>
              <p:nvPr/>
            </p:nvSpPr>
            <p:spPr bwMode="auto">
              <a:xfrm>
                <a:off x="2587" y="2203"/>
                <a:ext cx="279" cy="301"/>
              </a:xfrm>
              <a:prstGeom prst="rect">
                <a:avLst/>
              </a:prstGeom>
              <a:solidFill>
                <a:srgbClr val="FFB1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Rectangle 160"/>
              <p:cNvSpPr>
                <a:spLocks noChangeArrowheads="1"/>
              </p:cNvSpPr>
              <p:nvPr/>
            </p:nvSpPr>
            <p:spPr bwMode="auto">
              <a:xfrm>
                <a:off x="2587" y="2203"/>
                <a:ext cx="279"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Rectangle 161"/>
              <p:cNvSpPr>
                <a:spLocks noChangeArrowheads="1"/>
              </p:cNvSpPr>
              <p:nvPr/>
            </p:nvSpPr>
            <p:spPr bwMode="auto">
              <a:xfrm>
                <a:off x="2424" y="3312"/>
                <a:ext cx="279" cy="285"/>
              </a:xfrm>
              <a:prstGeom prst="rect">
                <a:avLst/>
              </a:prstGeom>
              <a:solidFill>
                <a:srgbClr val="CCCC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Rectangle 162"/>
              <p:cNvSpPr>
                <a:spLocks noChangeArrowheads="1"/>
              </p:cNvSpPr>
              <p:nvPr/>
            </p:nvSpPr>
            <p:spPr bwMode="auto">
              <a:xfrm>
                <a:off x="2424" y="3312"/>
                <a:ext cx="279"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163"/>
              <p:cNvSpPr>
                <a:spLocks/>
              </p:cNvSpPr>
              <p:nvPr/>
            </p:nvSpPr>
            <p:spPr bwMode="auto">
              <a:xfrm>
                <a:off x="1965" y="3160"/>
                <a:ext cx="1197" cy="143"/>
              </a:xfrm>
              <a:custGeom>
                <a:avLst/>
                <a:gdLst>
                  <a:gd name="T0" fmla="*/ 476 w 506"/>
                  <a:gd name="T1" fmla="*/ 0 h 60"/>
                  <a:gd name="T2" fmla="*/ 30 w 506"/>
                  <a:gd name="T3" fmla="*/ 0 h 60"/>
                  <a:gd name="T4" fmla="*/ 0 w 506"/>
                  <a:gd name="T5" fmla="*/ 30 h 60"/>
                  <a:gd name="T6" fmla="*/ 30 w 506"/>
                  <a:gd name="T7" fmla="*/ 60 h 60"/>
                  <a:gd name="T8" fmla="*/ 476 w 506"/>
                  <a:gd name="T9" fmla="*/ 60 h 60"/>
                  <a:gd name="T10" fmla="*/ 506 w 506"/>
                  <a:gd name="T11" fmla="*/ 30 h 60"/>
                  <a:gd name="T12" fmla="*/ 476 w 506"/>
                  <a:gd name="T13" fmla="*/ 0 h 60"/>
                </a:gdLst>
                <a:ahLst/>
                <a:cxnLst>
                  <a:cxn ang="0">
                    <a:pos x="T0" y="T1"/>
                  </a:cxn>
                  <a:cxn ang="0">
                    <a:pos x="T2" y="T3"/>
                  </a:cxn>
                  <a:cxn ang="0">
                    <a:pos x="T4" y="T5"/>
                  </a:cxn>
                  <a:cxn ang="0">
                    <a:pos x="T6" y="T7"/>
                  </a:cxn>
                  <a:cxn ang="0">
                    <a:pos x="T8" y="T9"/>
                  </a:cxn>
                  <a:cxn ang="0">
                    <a:pos x="T10" y="T11"/>
                  </a:cxn>
                  <a:cxn ang="0">
                    <a:pos x="T12" y="T13"/>
                  </a:cxn>
                </a:cxnLst>
                <a:rect l="0" t="0" r="r" b="b"/>
                <a:pathLst>
                  <a:path w="506" h="60">
                    <a:moveTo>
                      <a:pt x="476" y="0"/>
                    </a:moveTo>
                    <a:cubicBezTo>
                      <a:pt x="30" y="0"/>
                      <a:pt x="30" y="0"/>
                      <a:pt x="30" y="0"/>
                    </a:cubicBezTo>
                    <a:cubicBezTo>
                      <a:pt x="14" y="0"/>
                      <a:pt x="0" y="13"/>
                      <a:pt x="0" y="30"/>
                    </a:cubicBezTo>
                    <a:cubicBezTo>
                      <a:pt x="0" y="47"/>
                      <a:pt x="14" y="60"/>
                      <a:pt x="30" y="60"/>
                    </a:cubicBezTo>
                    <a:cubicBezTo>
                      <a:pt x="476" y="60"/>
                      <a:pt x="476" y="60"/>
                      <a:pt x="476" y="60"/>
                    </a:cubicBezTo>
                    <a:cubicBezTo>
                      <a:pt x="492" y="60"/>
                      <a:pt x="506" y="47"/>
                      <a:pt x="506" y="30"/>
                    </a:cubicBezTo>
                    <a:cubicBezTo>
                      <a:pt x="506" y="13"/>
                      <a:pt x="492" y="0"/>
                      <a:pt x="476" y="0"/>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164"/>
              <p:cNvSpPr>
                <a:spLocks/>
              </p:cNvSpPr>
              <p:nvPr/>
            </p:nvSpPr>
            <p:spPr bwMode="auto">
              <a:xfrm>
                <a:off x="1946" y="2499"/>
                <a:ext cx="1235" cy="794"/>
              </a:xfrm>
              <a:custGeom>
                <a:avLst/>
                <a:gdLst>
                  <a:gd name="T0" fmla="*/ 522 w 522"/>
                  <a:gd name="T1" fmla="*/ 26 h 335"/>
                  <a:gd name="T2" fmla="*/ 496 w 522"/>
                  <a:gd name="T3" fmla="*/ 0 h 335"/>
                  <a:gd name="T4" fmla="*/ 26 w 522"/>
                  <a:gd name="T5" fmla="*/ 0 h 335"/>
                  <a:gd name="T6" fmla="*/ 0 w 522"/>
                  <a:gd name="T7" fmla="*/ 26 h 335"/>
                  <a:gd name="T8" fmla="*/ 0 w 522"/>
                  <a:gd name="T9" fmla="*/ 310 h 335"/>
                  <a:gd name="T10" fmla="*/ 261 w 522"/>
                  <a:gd name="T11" fmla="*/ 335 h 335"/>
                  <a:gd name="T12" fmla="*/ 522 w 522"/>
                  <a:gd name="T13" fmla="*/ 310 h 335"/>
                  <a:gd name="T14" fmla="*/ 522 w 522"/>
                  <a:gd name="T15" fmla="*/ 26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2" h="335">
                    <a:moveTo>
                      <a:pt x="522" y="26"/>
                    </a:moveTo>
                    <a:cubicBezTo>
                      <a:pt x="522" y="12"/>
                      <a:pt x="510" y="0"/>
                      <a:pt x="496" y="0"/>
                    </a:cubicBezTo>
                    <a:cubicBezTo>
                      <a:pt x="26" y="0"/>
                      <a:pt x="26" y="0"/>
                      <a:pt x="26" y="0"/>
                    </a:cubicBezTo>
                    <a:cubicBezTo>
                      <a:pt x="12" y="0"/>
                      <a:pt x="0" y="12"/>
                      <a:pt x="0" y="26"/>
                    </a:cubicBezTo>
                    <a:cubicBezTo>
                      <a:pt x="0" y="310"/>
                      <a:pt x="0" y="310"/>
                      <a:pt x="0" y="310"/>
                    </a:cubicBezTo>
                    <a:cubicBezTo>
                      <a:pt x="261" y="335"/>
                      <a:pt x="261" y="335"/>
                      <a:pt x="261" y="335"/>
                    </a:cubicBezTo>
                    <a:cubicBezTo>
                      <a:pt x="522" y="310"/>
                      <a:pt x="522" y="310"/>
                      <a:pt x="522" y="310"/>
                    </a:cubicBezTo>
                    <a:cubicBezTo>
                      <a:pt x="522" y="26"/>
                      <a:pt x="522" y="26"/>
                      <a:pt x="522" y="26"/>
                    </a:cubicBezTo>
                  </a:path>
                </a:pathLst>
              </a:custGeom>
              <a:solidFill>
                <a:srgbClr val="42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165"/>
              <p:cNvSpPr>
                <a:spLocks/>
              </p:cNvSpPr>
              <p:nvPr/>
            </p:nvSpPr>
            <p:spPr bwMode="auto">
              <a:xfrm>
                <a:off x="2204" y="3575"/>
                <a:ext cx="719" cy="45"/>
              </a:xfrm>
              <a:custGeom>
                <a:avLst/>
                <a:gdLst>
                  <a:gd name="T0" fmla="*/ 294 w 304"/>
                  <a:gd name="T1" fmla="*/ 19 h 19"/>
                  <a:gd name="T2" fmla="*/ 9 w 304"/>
                  <a:gd name="T3" fmla="*/ 19 h 19"/>
                  <a:gd name="T4" fmla="*/ 0 w 304"/>
                  <a:gd name="T5" fmla="*/ 9 h 19"/>
                  <a:gd name="T6" fmla="*/ 9 w 304"/>
                  <a:gd name="T7" fmla="*/ 0 h 19"/>
                  <a:gd name="T8" fmla="*/ 294 w 304"/>
                  <a:gd name="T9" fmla="*/ 0 h 19"/>
                  <a:gd name="T10" fmla="*/ 304 w 304"/>
                  <a:gd name="T11" fmla="*/ 9 h 19"/>
                  <a:gd name="T12" fmla="*/ 294 w 304"/>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304" h="19">
                    <a:moveTo>
                      <a:pt x="294" y="19"/>
                    </a:moveTo>
                    <a:cubicBezTo>
                      <a:pt x="9" y="19"/>
                      <a:pt x="9" y="19"/>
                      <a:pt x="9" y="19"/>
                    </a:cubicBezTo>
                    <a:cubicBezTo>
                      <a:pt x="4" y="19"/>
                      <a:pt x="0" y="15"/>
                      <a:pt x="0" y="9"/>
                    </a:cubicBezTo>
                    <a:cubicBezTo>
                      <a:pt x="0" y="4"/>
                      <a:pt x="4" y="0"/>
                      <a:pt x="9" y="0"/>
                    </a:cubicBezTo>
                    <a:cubicBezTo>
                      <a:pt x="294" y="0"/>
                      <a:pt x="294" y="0"/>
                      <a:pt x="294" y="0"/>
                    </a:cubicBezTo>
                    <a:cubicBezTo>
                      <a:pt x="300" y="0"/>
                      <a:pt x="304" y="4"/>
                      <a:pt x="304" y="9"/>
                    </a:cubicBezTo>
                    <a:cubicBezTo>
                      <a:pt x="304" y="15"/>
                      <a:pt x="300" y="19"/>
                      <a:pt x="294" y="19"/>
                    </a:cubicBez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166"/>
              <p:cNvSpPr>
                <a:spLocks/>
              </p:cNvSpPr>
              <p:nvPr/>
            </p:nvSpPr>
            <p:spPr bwMode="auto">
              <a:xfrm>
                <a:off x="1946" y="3234"/>
                <a:ext cx="1235" cy="140"/>
              </a:xfrm>
              <a:custGeom>
                <a:avLst/>
                <a:gdLst>
                  <a:gd name="T0" fmla="*/ 522 w 522"/>
                  <a:gd name="T1" fmla="*/ 0 h 59"/>
                  <a:gd name="T2" fmla="*/ 522 w 522"/>
                  <a:gd name="T3" fmla="*/ 33 h 59"/>
                  <a:gd name="T4" fmla="*/ 496 w 522"/>
                  <a:gd name="T5" fmla="*/ 59 h 59"/>
                  <a:gd name="T6" fmla="*/ 26 w 522"/>
                  <a:gd name="T7" fmla="*/ 59 h 59"/>
                  <a:gd name="T8" fmla="*/ 0 w 522"/>
                  <a:gd name="T9" fmla="*/ 33 h 59"/>
                  <a:gd name="T10" fmla="*/ 0 w 522"/>
                  <a:gd name="T11" fmla="*/ 0 h 59"/>
                  <a:gd name="T12" fmla="*/ 522 w 522"/>
                  <a:gd name="T13" fmla="*/ 0 h 59"/>
                </a:gdLst>
                <a:ahLst/>
                <a:cxnLst>
                  <a:cxn ang="0">
                    <a:pos x="T0" y="T1"/>
                  </a:cxn>
                  <a:cxn ang="0">
                    <a:pos x="T2" y="T3"/>
                  </a:cxn>
                  <a:cxn ang="0">
                    <a:pos x="T4" y="T5"/>
                  </a:cxn>
                  <a:cxn ang="0">
                    <a:pos x="T6" y="T7"/>
                  </a:cxn>
                  <a:cxn ang="0">
                    <a:pos x="T8" y="T9"/>
                  </a:cxn>
                  <a:cxn ang="0">
                    <a:pos x="T10" y="T11"/>
                  </a:cxn>
                  <a:cxn ang="0">
                    <a:pos x="T12" y="T13"/>
                  </a:cxn>
                </a:cxnLst>
                <a:rect l="0" t="0" r="r" b="b"/>
                <a:pathLst>
                  <a:path w="522" h="59">
                    <a:moveTo>
                      <a:pt x="522" y="0"/>
                    </a:moveTo>
                    <a:cubicBezTo>
                      <a:pt x="522" y="33"/>
                      <a:pt x="522" y="33"/>
                      <a:pt x="522" y="33"/>
                    </a:cubicBezTo>
                    <a:cubicBezTo>
                      <a:pt x="522" y="47"/>
                      <a:pt x="510" y="59"/>
                      <a:pt x="496" y="59"/>
                    </a:cubicBezTo>
                    <a:cubicBezTo>
                      <a:pt x="26" y="59"/>
                      <a:pt x="26" y="59"/>
                      <a:pt x="26" y="59"/>
                    </a:cubicBezTo>
                    <a:cubicBezTo>
                      <a:pt x="12" y="59"/>
                      <a:pt x="0" y="47"/>
                      <a:pt x="0" y="33"/>
                    </a:cubicBezTo>
                    <a:cubicBezTo>
                      <a:pt x="0" y="0"/>
                      <a:pt x="0" y="0"/>
                      <a:pt x="0" y="0"/>
                    </a:cubicBezTo>
                    <a:cubicBezTo>
                      <a:pt x="522" y="0"/>
                      <a:pt x="522" y="0"/>
                      <a:pt x="522" y="0"/>
                    </a:cubicBezTo>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Rectangle 167"/>
              <p:cNvSpPr>
                <a:spLocks noChangeArrowheads="1"/>
              </p:cNvSpPr>
              <p:nvPr/>
            </p:nvSpPr>
            <p:spPr bwMode="auto">
              <a:xfrm>
                <a:off x="2523" y="3374"/>
                <a:ext cx="149" cy="102"/>
              </a:xfrm>
              <a:prstGeom prst="rect">
                <a:avLst/>
              </a:prstGeom>
              <a:solidFill>
                <a:srgbClr val="ADAD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Rectangle 168"/>
              <p:cNvSpPr>
                <a:spLocks noChangeArrowheads="1"/>
              </p:cNvSpPr>
              <p:nvPr/>
            </p:nvSpPr>
            <p:spPr bwMode="auto">
              <a:xfrm>
                <a:off x="2523" y="3374"/>
                <a:ext cx="14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169"/>
              <p:cNvSpPr>
                <a:spLocks noEditPoints="1"/>
              </p:cNvSpPr>
              <p:nvPr/>
            </p:nvSpPr>
            <p:spPr bwMode="auto">
              <a:xfrm>
                <a:off x="2024" y="2852"/>
                <a:ext cx="1079" cy="382"/>
              </a:xfrm>
              <a:custGeom>
                <a:avLst/>
                <a:gdLst>
                  <a:gd name="T0" fmla="*/ 77 w 456"/>
                  <a:gd name="T1" fmla="*/ 161 h 161"/>
                  <a:gd name="T2" fmla="*/ 107 w 456"/>
                  <a:gd name="T3" fmla="*/ 161 h 161"/>
                  <a:gd name="T4" fmla="*/ 107 w 456"/>
                  <a:gd name="T5" fmla="*/ 157 h 161"/>
                  <a:gd name="T6" fmla="*/ 108 w 456"/>
                  <a:gd name="T7" fmla="*/ 149 h 161"/>
                  <a:gd name="T8" fmla="*/ 58 w 456"/>
                  <a:gd name="T9" fmla="*/ 0 h 161"/>
                  <a:gd name="T10" fmla="*/ 15 w 456"/>
                  <a:gd name="T11" fmla="*/ 16 h 161"/>
                  <a:gd name="T12" fmla="*/ 0 w 456"/>
                  <a:gd name="T13" fmla="*/ 46 h 161"/>
                  <a:gd name="T14" fmla="*/ 58 w 456"/>
                  <a:gd name="T15" fmla="*/ 32 h 161"/>
                  <a:gd name="T16" fmla="*/ 100 w 456"/>
                  <a:gd name="T17" fmla="*/ 48 h 161"/>
                  <a:gd name="T18" fmla="*/ 108 w 456"/>
                  <a:gd name="T19" fmla="*/ 15 h 161"/>
                  <a:gd name="T20" fmla="*/ 58 w 456"/>
                  <a:gd name="T21" fmla="*/ 0 h 161"/>
                  <a:gd name="T22" fmla="*/ 143 w 456"/>
                  <a:gd name="T23" fmla="*/ 0 h 161"/>
                  <a:gd name="T24" fmla="*/ 117 w 456"/>
                  <a:gd name="T25" fmla="*/ 13 h 161"/>
                  <a:gd name="T26" fmla="*/ 117 w 456"/>
                  <a:gd name="T27" fmla="*/ 35 h 161"/>
                  <a:gd name="T28" fmla="*/ 113 w 456"/>
                  <a:gd name="T29" fmla="*/ 153 h 161"/>
                  <a:gd name="T30" fmla="*/ 118 w 456"/>
                  <a:gd name="T31" fmla="*/ 159 h 161"/>
                  <a:gd name="T32" fmla="*/ 123 w 456"/>
                  <a:gd name="T33" fmla="*/ 147 h 161"/>
                  <a:gd name="T34" fmla="*/ 129 w 456"/>
                  <a:gd name="T35" fmla="*/ 161 h 161"/>
                  <a:gd name="T36" fmla="*/ 160 w 456"/>
                  <a:gd name="T37" fmla="*/ 161 h 161"/>
                  <a:gd name="T38" fmla="*/ 123 w 456"/>
                  <a:gd name="T39" fmla="*/ 136 h 161"/>
                  <a:gd name="T40" fmla="*/ 143 w 456"/>
                  <a:gd name="T41" fmla="*/ 32 h 161"/>
                  <a:gd name="T42" fmla="*/ 185 w 456"/>
                  <a:gd name="T43" fmla="*/ 48 h 161"/>
                  <a:gd name="T44" fmla="*/ 223 w 456"/>
                  <a:gd name="T45" fmla="*/ 3 h 161"/>
                  <a:gd name="T46" fmla="*/ 143 w 456"/>
                  <a:gd name="T47" fmla="*/ 0 h 161"/>
                  <a:gd name="T48" fmla="*/ 313 w 456"/>
                  <a:gd name="T49" fmla="*/ 0 h 161"/>
                  <a:gd name="T50" fmla="*/ 233 w 456"/>
                  <a:gd name="T51" fmla="*/ 3 h 161"/>
                  <a:gd name="T52" fmla="*/ 233 w 456"/>
                  <a:gd name="T53" fmla="*/ 8 h 161"/>
                  <a:gd name="T54" fmla="*/ 238 w 456"/>
                  <a:gd name="T55" fmla="*/ 39 h 161"/>
                  <a:gd name="T56" fmla="*/ 247 w 456"/>
                  <a:gd name="T57" fmla="*/ 161 h 161"/>
                  <a:gd name="T58" fmla="*/ 270 w 456"/>
                  <a:gd name="T59" fmla="*/ 48 h 161"/>
                  <a:gd name="T60" fmla="*/ 313 w 456"/>
                  <a:gd name="T61" fmla="*/ 32 h 161"/>
                  <a:gd name="T62" fmla="*/ 339 w 456"/>
                  <a:gd name="T63" fmla="*/ 46 h 161"/>
                  <a:gd name="T64" fmla="*/ 313 w 456"/>
                  <a:gd name="T65" fmla="*/ 0 h 161"/>
                  <a:gd name="T66" fmla="*/ 313 w 456"/>
                  <a:gd name="T67" fmla="*/ 0 h 161"/>
                  <a:gd name="T68" fmla="*/ 398 w 456"/>
                  <a:gd name="T69" fmla="*/ 0 h 161"/>
                  <a:gd name="T70" fmla="*/ 355 w 456"/>
                  <a:gd name="T71" fmla="*/ 16 h 161"/>
                  <a:gd name="T72" fmla="*/ 348 w 456"/>
                  <a:gd name="T73" fmla="*/ 15 h 161"/>
                  <a:gd name="T74" fmla="*/ 348 w 456"/>
                  <a:gd name="T75" fmla="*/ 26 h 161"/>
                  <a:gd name="T76" fmla="*/ 343 w 456"/>
                  <a:gd name="T77" fmla="*/ 151 h 161"/>
                  <a:gd name="T78" fmla="*/ 328 w 456"/>
                  <a:gd name="T79" fmla="*/ 155 h 161"/>
                  <a:gd name="T80" fmla="*/ 345 w 456"/>
                  <a:gd name="T81" fmla="*/ 161 h 161"/>
                  <a:gd name="T82" fmla="*/ 344 w 456"/>
                  <a:gd name="T83" fmla="*/ 156 h 161"/>
                  <a:gd name="T84" fmla="*/ 347 w 456"/>
                  <a:gd name="T85" fmla="*/ 153 h 161"/>
                  <a:gd name="T86" fmla="*/ 357 w 456"/>
                  <a:gd name="T87" fmla="*/ 153 h 161"/>
                  <a:gd name="T88" fmla="*/ 360 w 456"/>
                  <a:gd name="T89" fmla="*/ 156 h 161"/>
                  <a:gd name="T90" fmla="*/ 359 w 456"/>
                  <a:gd name="T91" fmla="*/ 161 h 161"/>
                  <a:gd name="T92" fmla="*/ 376 w 456"/>
                  <a:gd name="T93" fmla="*/ 155 h 161"/>
                  <a:gd name="T94" fmla="*/ 357 w 456"/>
                  <a:gd name="T95" fmla="*/ 48 h 161"/>
                  <a:gd name="T96" fmla="*/ 440 w 456"/>
                  <a:gd name="T97" fmla="*/ 48 h 161"/>
                  <a:gd name="T98" fmla="*/ 456 w 456"/>
                  <a:gd name="T99" fmla="*/ 14 h 161"/>
                  <a:gd name="T100" fmla="*/ 398 w 456"/>
                  <a:gd name="T101" fmla="*/ 0 h 161"/>
                  <a:gd name="T102" fmla="*/ 398 w 456"/>
                  <a:gd name="T103"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6" h="161">
                    <a:moveTo>
                      <a:pt x="108" y="137"/>
                    </a:moveTo>
                    <a:cubicBezTo>
                      <a:pt x="94" y="140"/>
                      <a:pt x="83" y="149"/>
                      <a:pt x="77" y="161"/>
                    </a:cubicBezTo>
                    <a:cubicBezTo>
                      <a:pt x="77" y="161"/>
                      <a:pt x="77" y="161"/>
                      <a:pt x="77" y="161"/>
                    </a:cubicBezTo>
                    <a:cubicBezTo>
                      <a:pt x="107" y="161"/>
                      <a:pt x="107" y="161"/>
                      <a:pt x="107" y="161"/>
                    </a:cubicBezTo>
                    <a:cubicBezTo>
                      <a:pt x="107" y="161"/>
                      <a:pt x="107" y="161"/>
                      <a:pt x="107" y="161"/>
                    </a:cubicBezTo>
                    <a:cubicBezTo>
                      <a:pt x="107" y="160"/>
                      <a:pt x="107" y="159"/>
                      <a:pt x="107" y="157"/>
                    </a:cubicBezTo>
                    <a:cubicBezTo>
                      <a:pt x="107" y="155"/>
                      <a:pt x="107" y="153"/>
                      <a:pt x="108" y="151"/>
                    </a:cubicBezTo>
                    <a:cubicBezTo>
                      <a:pt x="108" y="150"/>
                      <a:pt x="108" y="150"/>
                      <a:pt x="108" y="149"/>
                    </a:cubicBezTo>
                    <a:cubicBezTo>
                      <a:pt x="108" y="137"/>
                      <a:pt x="108" y="137"/>
                      <a:pt x="108" y="137"/>
                    </a:cubicBezTo>
                    <a:moveTo>
                      <a:pt x="58" y="0"/>
                    </a:moveTo>
                    <a:cubicBezTo>
                      <a:pt x="58" y="0"/>
                      <a:pt x="58" y="0"/>
                      <a:pt x="58" y="0"/>
                    </a:cubicBezTo>
                    <a:cubicBezTo>
                      <a:pt x="46" y="10"/>
                      <a:pt x="30" y="16"/>
                      <a:pt x="15" y="16"/>
                    </a:cubicBezTo>
                    <a:cubicBezTo>
                      <a:pt x="10" y="16"/>
                      <a:pt x="5" y="15"/>
                      <a:pt x="0" y="14"/>
                    </a:cubicBezTo>
                    <a:cubicBezTo>
                      <a:pt x="0" y="46"/>
                      <a:pt x="0" y="46"/>
                      <a:pt x="0" y="46"/>
                    </a:cubicBezTo>
                    <a:cubicBezTo>
                      <a:pt x="5" y="47"/>
                      <a:pt x="10" y="48"/>
                      <a:pt x="15" y="48"/>
                    </a:cubicBezTo>
                    <a:cubicBezTo>
                      <a:pt x="30" y="48"/>
                      <a:pt x="46" y="43"/>
                      <a:pt x="58" y="32"/>
                    </a:cubicBezTo>
                    <a:cubicBezTo>
                      <a:pt x="58" y="32"/>
                      <a:pt x="58" y="32"/>
                      <a:pt x="58" y="32"/>
                    </a:cubicBezTo>
                    <a:cubicBezTo>
                      <a:pt x="70" y="43"/>
                      <a:pt x="85" y="48"/>
                      <a:pt x="100" y="48"/>
                    </a:cubicBezTo>
                    <a:cubicBezTo>
                      <a:pt x="103" y="48"/>
                      <a:pt x="105" y="48"/>
                      <a:pt x="108" y="47"/>
                    </a:cubicBezTo>
                    <a:cubicBezTo>
                      <a:pt x="108" y="15"/>
                      <a:pt x="108" y="15"/>
                      <a:pt x="108" y="15"/>
                    </a:cubicBezTo>
                    <a:cubicBezTo>
                      <a:pt x="105" y="15"/>
                      <a:pt x="103" y="16"/>
                      <a:pt x="100" y="16"/>
                    </a:cubicBezTo>
                    <a:cubicBezTo>
                      <a:pt x="85" y="16"/>
                      <a:pt x="70" y="10"/>
                      <a:pt x="58" y="0"/>
                    </a:cubicBezTo>
                    <a:cubicBezTo>
                      <a:pt x="58" y="0"/>
                      <a:pt x="58" y="0"/>
                      <a:pt x="58" y="0"/>
                    </a:cubicBezTo>
                    <a:moveTo>
                      <a:pt x="143" y="0"/>
                    </a:moveTo>
                    <a:cubicBezTo>
                      <a:pt x="143" y="0"/>
                      <a:pt x="143" y="0"/>
                      <a:pt x="143" y="0"/>
                    </a:cubicBezTo>
                    <a:cubicBezTo>
                      <a:pt x="135" y="6"/>
                      <a:pt x="126" y="11"/>
                      <a:pt x="117" y="13"/>
                    </a:cubicBezTo>
                    <a:cubicBezTo>
                      <a:pt x="117" y="35"/>
                      <a:pt x="117" y="35"/>
                      <a:pt x="117" y="35"/>
                    </a:cubicBezTo>
                    <a:cubicBezTo>
                      <a:pt x="117" y="35"/>
                      <a:pt x="117" y="35"/>
                      <a:pt x="117" y="35"/>
                    </a:cubicBezTo>
                    <a:cubicBezTo>
                      <a:pt x="117" y="149"/>
                      <a:pt x="117" y="149"/>
                      <a:pt x="117" y="149"/>
                    </a:cubicBezTo>
                    <a:cubicBezTo>
                      <a:pt x="117" y="151"/>
                      <a:pt x="116" y="153"/>
                      <a:pt x="113" y="153"/>
                    </a:cubicBezTo>
                    <a:cubicBezTo>
                      <a:pt x="113" y="155"/>
                      <a:pt x="113" y="155"/>
                      <a:pt x="113" y="155"/>
                    </a:cubicBezTo>
                    <a:cubicBezTo>
                      <a:pt x="113" y="157"/>
                      <a:pt x="116" y="159"/>
                      <a:pt x="118" y="159"/>
                    </a:cubicBezTo>
                    <a:cubicBezTo>
                      <a:pt x="121" y="159"/>
                      <a:pt x="123" y="157"/>
                      <a:pt x="123" y="155"/>
                    </a:cubicBezTo>
                    <a:cubicBezTo>
                      <a:pt x="123" y="147"/>
                      <a:pt x="123" y="147"/>
                      <a:pt x="123" y="147"/>
                    </a:cubicBezTo>
                    <a:cubicBezTo>
                      <a:pt x="127" y="149"/>
                      <a:pt x="130" y="153"/>
                      <a:pt x="130" y="157"/>
                    </a:cubicBezTo>
                    <a:cubicBezTo>
                      <a:pt x="130" y="159"/>
                      <a:pt x="130" y="160"/>
                      <a:pt x="129" y="161"/>
                    </a:cubicBezTo>
                    <a:cubicBezTo>
                      <a:pt x="129" y="161"/>
                      <a:pt x="129" y="161"/>
                      <a:pt x="129" y="161"/>
                    </a:cubicBezTo>
                    <a:cubicBezTo>
                      <a:pt x="160" y="161"/>
                      <a:pt x="160" y="161"/>
                      <a:pt x="160" y="161"/>
                    </a:cubicBezTo>
                    <a:cubicBezTo>
                      <a:pt x="160" y="161"/>
                      <a:pt x="160" y="161"/>
                      <a:pt x="160" y="161"/>
                    </a:cubicBezTo>
                    <a:cubicBezTo>
                      <a:pt x="152" y="147"/>
                      <a:pt x="139" y="138"/>
                      <a:pt x="123" y="136"/>
                    </a:cubicBezTo>
                    <a:cubicBezTo>
                      <a:pt x="123" y="44"/>
                      <a:pt x="123" y="44"/>
                      <a:pt x="123" y="44"/>
                    </a:cubicBezTo>
                    <a:cubicBezTo>
                      <a:pt x="130" y="41"/>
                      <a:pt x="137" y="37"/>
                      <a:pt x="143" y="32"/>
                    </a:cubicBezTo>
                    <a:cubicBezTo>
                      <a:pt x="143" y="32"/>
                      <a:pt x="143" y="32"/>
                      <a:pt x="143" y="32"/>
                    </a:cubicBezTo>
                    <a:cubicBezTo>
                      <a:pt x="155" y="43"/>
                      <a:pt x="170" y="48"/>
                      <a:pt x="185" y="48"/>
                    </a:cubicBezTo>
                    <a:cubicBezTo>
                      <a:pt x="199" y="48"/>
                      <a:pt x="212" y="44"/>
                      <a:pt x="223" y="36"/>
                    </a:cubicBezTo>
                    <a:cubicBezTo>
                      <a:pt x="223" y="3"/>
                      <a:pt x="223" y="3"/>
                      <a:pt x="223" y="3"/>
                    </a:cubicBezTo>
                    <a:cubicBezTo>
                      <a:pt x="212" y="11"/>
                      <a:pt x="199" y="16"/>
                      <a:pt x="185" y="16"/>
                    </a:cubicBezTo>
                    <a:cubicBezTo>
                      <a:pt x="170" y="16"/>
                      <a:pt x="155" y="10"/>
                      <a:pt x="143" y="0"/>
                    </a:cubicBezTo>
                    <a:moveTo>
                      <a:pt x="313" y="0"/>
                    </a:moveTo>
                    <a:cubicBezTo>
                      <a:pt x="313" y="0"/>
                      <a:pt x="313" y="0"/>
                      <a:pt x="313" y="0"/>
                    </a:cubicBezTo>
                    <a:cubicBezTo>
                      <a:pt x="301" y="10"/>
                      <a:pt x="286" y="16"/>
                      <a:pt x="270" y="16"/>
                    </a:cubicBezTo>
                    <a:cubicBezTo>
                      <a:pt x="257" y="16"/>
                      <a:pt x="244" y="12"/>
                      <a:pt x="233" y="3"/>
                    </a:cubicBezTo>
                    <a:cubicBezTo>
                      <a:pt x="233" y="8"/>
                      <a:pt x="233" y="8"/>
                      <a:pt x="233" y="8"/>
                    </a:cubicBezTo>
                    <a:cubicBezTo>
                      <a:pt x="233" y="8"/>
                      <a:pt x="233" y="8"/>
                      <a:pt x="233" y="8"/>
                    </a:cubicBezTo>
                    <a:cubicBezTo>
                      <a:pt x="233" y="36"/>
                      <a:pt x="233" y="36"/>
                      <a:pt x="233" y="36"/>
                    </a:cubicBezTo>
                    <a:cubicBezTo>
                      <a:pt x="234" y="37"/>
                      <a:pt x="236" y="38"/>
                      <a:pt x="238" y="39"/>
                    </a:cubicBezTo>
                    <a:cubicBezTo>
                      <a:pt x="238" y="161"/>
                      <a:pt x="238" y="161"/>
                      <a:pt x="238" y="161"/>
                    </a:cubicBezTo>
                    <a:cubicBezTo>
                      <a:pt x="247" y="161"/>
                      <a:pt x="247" y="161"/>
                      <a:pt x="247" y="161"/>
                    </a:cubicBezTo>
                    <a:cubicBezTo>
                      <a:pt x="247" y="44"/>
                      <a:pt x="247" y="44"/>
                      <a:pt x="247" y="44"/>
                    </a:cubicBezTo>
                    <a:cubicBezTo>
                      <a:pt x="255" y="46"/>
                      <a:pt x="263" y="48"/>
                      <a:pt x="270" y="48"/>
                    </a:cubicBezTo>
                    <a:cubicBezTo>
                      <a:pt x="286" y="48"/>
                      <a:pt x="301" y="43"/>
                      <a:pt x="313" y="32"/>
                    </a:cubicBezTo>
                    <a:cubicBezTo>
                      <a:pt x="313" y="32"/>
                      <a:pt x="313" y="32"/>
                      <a:pt x="313" y="32"/>
                    </a:cubicBezTo>
                    <a:cubicBezTo>
                      <a:pt x="318" y="36"/>
                      <a:pt x="323" y="40"/>
                      <a:pt x="329" y="42"/>
                    </a:cubicBezTo>
                    <a:cubicBezTo>
                      <a:pt x="332" y="44"/>
                      <a:pt x="335" y="45"/>
                      <a:pt x="339" y="46"/>
                    </a:cubicBezTo>
                    <a:cubicBezTo>
                      <a:pt x="339" y="13"/>
                      <a:pt x="339" y="13"/>
                      <a:pt x="339" y="13"/>
                    </a:cubicBezTo>
                    <a:cubicBezTo>
                      <a:pt x="329" y="11"/>
                      <a:pt x="321" y="6"/>
                      <a:pt x="313" y="0"/>
                    </a:cubicBezTo>
                    <a:cubicBezTo>
                      <a:pt x="313" y="0"/>
                      <a:pt x="313" y="0"/>
                      <a:pt x="313" y="0"/>
                    </a:cubicBezTo>
                    <a:cubicBezTo>
                      <a:pt x="313" y="0"/>
                      <a:pt x="313" y="0"/>
                      <a:pt x="313" y="0"/>
                    </a:cubicBezTo>
                    <a:moveTo>
                      <a:pt x="398" y="0"/>
                    </a:moveTo>
                    <a:cubicBezTo>
                      <a:pt x="398" y="0"/>
                      <a:pt x="398" y="0"/>
                      <a:pt x="398" y="0"/>
                    </a:cubicBezTo>
                    <a:cubicBezTo>
                      <a:pt x="386" y="10"/>
                      <a:pt x="371" y="16"/>
                      <a:pt x="355" y="16"/>
                    </a:cubicBezTo>
                    <a:cubicBezTo>
                      <a:pt x="355" y="16"/>
                      <a:pt x="355" y="16"/>
                      <a:pt x="355" y="16"/>
                    </a:cubicBezTo>
                    <a:cubicBezTo>
                      <a:pt x="355" y="16"/>
                      <a:pt x="355" y="16"/>
                      <a:pt x="355" y="16"/>
                    </a:cubicBezTo>
                    <a:cubicBezTo>
                      <a:pt x="353" y="16"/>
                      <a:pt x="351" y="15"/>
                      <a:pt x="348" y="15"/>
                    </a:cubicBezTo>
                    <a:cubicBezTo>
                      <a:pt x="348" y="26"/>
                      <a:pt x="348" y="26"/>
                      <a:pt x="348" y="26"/>
                    </a:cubicBezTo>
                    <a:cubicBezTo>
                      <a:pt x="348" y="26"/>
                      <a:pt x="348" y="26"/>
                      <a:pt x="348" y="26"/>
                    </a:cubicBezTo>
                    <a:cubicBezTo>
                      <a:pt x="348" y="147"/>
                      <a:pt x="348" y="147"/>
                      <a:pt x="348" y="147"/>
                    </a:cubicBezTo>
                    <a:cubicBezTo>
                      <a:pt x="348" y="149"/>
                      <a:pt x="346" y="151"/>
                      <a:pt x="343" y="151"/>
                    </a:cubicBezTo>
                    <a:cubicBezTo>
                      <a:pt x="341" y="151"/>
                      <a:pt x="339" y="150"/>
                      <a:pt x="339" y="148"/>
                    </a:cubicBezTo>
                    <a:cubicBezTo>
                      <a:pt x="328" y="155"/>
                      <a:pt x="328" y="155"/>
                      <a:pt x="328" y="155"/>
                    </a:cubicBezTo>
                    <a:cubicBezTo>
                      <a:pt x="328" y="161"/>
                      <a:pt x="328" y="161"/>
                      <a:pt x="328" y="161"/>
                    </a:cubicBezTo>
                    <a:cubicBezTo>
                      <a:pt x="345" y="161"/>
                      <a:pt x="345" y="161"/>
                      <a:pt x="345" y="161"/>
                    </a:cubicBezTo>
                    <a:cubicBezTo>
                      <a:pt x="345" y="161"/>
                      <a:pt x="345" y="161"/>
                      <a:pt x="345" y="161"/>
                    </a:cubicBezTo>
                    <a:cubicBezTo>
                      <a:pt x="344" y="160"/>
                      <a:pt x="344" y="158"/>
                      <a:pt x="344" y="156"/>
                    </a:cubicBezTo>
                    <a:cubicBezTo>
                      <a:pt x="344" y="154"/>
                      <a:pt x="345" y="151"/>
                      <a:pt x="347" y="150"/>
                    </a:cubicBezTo>
                    <a:cubicBezTo>
                      <a:pt x="347" y="153"/>
                      <a:pt x="347" y="153"/>
                      <a:pt x="347" y="153"/>
                    </a:cubicBezTo>
                    <a:cubicBezTo>
                      <a:pt x="347" y="155"/>
                      <a:pt x="349" y="158"/>
                      <a:pt x="352" y="158"/>
                    </a:cubicBezTo>
                    <a:cubicBezTo>
                      <a:pt x="355" y="158"/>
                      <a:pt x="357" y="155"/>
                      <a:pt x="357" y="153"/>
                    </a:cubicBezTo>
                    <a:cubicBezTo>
                      <a:pt x="357" y="150"/>
                      <a:pt x="357" y="150"/>
                      <a:pt x="357" y="150"/>
                    </a:cubicBezTo>
                    <a:cubicBezTo>
                      <a:pt x="359" y="151"/>
                      <a:pt x="360" y="154"/>
                      <a:pt x="360" y="156"/>
                    </a:cubicBezTo>
                    <a:cubicBezTo>
                      <a:pt x="360" y="158"/>
                      <a:pt x="360" y="160"/>
                      <a:pt x="359" y="161"/>
                    </a:cubicBezTo>
                    <a:cubicBezTo>
                      <a:pt x="359" y="161"/>
                      <a:pt x="359" y="161"/>
                      <a:pt x="359" y="161"/>
                    </a:cubicBezTo>
                    <a:cubicBezTo>
                      <a:pt x="376" y="161"/>
                      <a:pt x="376" y="161"/>
                      <a:pt x="376" y="161"/>
                    </a:cubicBezTo>
                    <a:cubicBezTo>
                      <a:pt x="376" y="155"/>
                      <a:pt x="376" y="155"/>
                      <a:pt x="376" y="155"/>
                    </a:cubicBezTo>
                    <a:cubicBezTo>
                      <a:pt x="357" y="142"/>
                      <a:pt x="357" y="142"/>
                      <a:pt x="357" y="142"/>
                    </a:cubicBezTo>
                    <a:cubicBezTo>
                      <a:pt x="357" y="48"/>
                      <a:pt x="357" y="48"/>
                      <a:pt x="357" y="48"/>
                    </a:cubicBezTo>
                    <a:cubicBezTo>
                      <a:pt x="372" y="48"/>
                      <a:pt x="386" y="42"/>
                      <a:pt x="398" y="32"/>
                    </a:cubicBezTo>
                    <a:cubicBezTo>
                      <a:pt x="410" y="43"/>
                      <a:pt x="425" y="48"/>
                      <a:pt x="440" y="48"/>
                    </a:cubicBezTo>
                    <a:cubicBezTo>
                      <a:pt x="446" y="48"/>
                      <a:pt x="451" y="47"/>
                      <a:pt x="456" y="46"/>
                    </a:cubicBezTo>
                    <a:cubicBezTo>
                      <a:pt x="456" y="14"/>
                      <a:pt x="456" y="14"/>
                      <a:pt x="456" y="14"/>
                    </a:cubicBezTo>
                    <a:cubicBezTo>
                      <a:pt x="451" y="15"/>
                      <a:pt x="446" y="16"/>
                      <a:pt x="440" y="16"/>
                    </a:cubicBezTo>
                    <a:cubicBezTo>
                      <a:pt x="425" y="16"/>
                      <a:pt x="410" y="10"/>
                      <a:pt x="398" y="0"/>
                    </a:cubicBezTo>
                    <a:cubicBezTo>
                      <a:pt x="398" y="0"/>
                      <a:pt x="398" y="0"/>
                      <a:pt x="398" y="0"/>
                    </a:cubicBezTo>
                    <a:cubicBezTo>
                      <a:pt x="398" y="0"/>
                      <a:pt x="398" y="0"/>
                      <a:pt x="398" y="0"/>
                    </a:cubicBezTo>
                    <a:cubicBezTo>
                      <a:pt x="398" y="0"/>
                      <a:pt x="398" y="0"/>
                      <a:pt x="398" y="0"/>
                    </a:cubicBezTo>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170"/>
              <p:cNvSpPr>
                <a:spLocks noEditPoints="1"/>
              </p:cNvSpPr>
              <p:nvPr/>
            </p:nvSpPr>
            <p:spPr bwMode="auto">
              <a:xfrm>
                <a:off x="2192" y="3234"/>
                <a:ext cx="721" cy="140"/>
              </a:xfrm>
              <a:custGeom>
                <a:avLst/>
                <a:gdLst>
                  <a:gd name="T0" fmla="*/ 89 w 305"/>
                  <a:gd name="T1" fmla="*/ 0 h 59"/>
                  <a:gd name="T2" fmla="*/ 58 w 305"/>
                  <a:gd name="T3" fmla="*/ 0 h 59"/>
                  <a:gd name="T4" fmla="*/ 47 w 305"/>
                  <a:gd name="T5" fmla="*/ 8 h 59"/>
                  <a:gd name="T6" fmla="*/ 36 w 305"/>
                  <a:gd name="T7" fmla="*/ 0 h 59"/>
                  <a:gd name="T8" fmla="*/ 6 w 305"/>
                  <a:gd name="T9" fmla="*/ 0 h 59"/>
                  <a:gd name="T10" fmla="*/ 0 w 305"/>
                  <a:gd name="T11" fmla="*/ 22 h 59"/>
                  <a:gd name="T12" fmla="*/ 17 w 305"/>
                  <a:gd name="T13" fmla="*/ 59 h 59"/>
                  <a:gd name="T14" fmla="*/ 77 w 305"/>
                  <a:gd name="T15" fmla="*/ 59 h 59"/>
                  <a:gd name="T16" fmla="*/ 94 w 305"/>
                  <a:gd name="T17" fmla="*/ 22 h 59"/>
                  <a:gd name="T18" fmla="*/ 89 w 305"/>
                  <a:gd name="T19" fmla="*/ 0 h 59"/>
                  <a:gd name="T20" fmla="*/ 176 w 305"/>
                  <a:gd name="T21" fmla="*/ 0 h 59"/>
                  <a:gd name="T22" fmla="*/ 167 w 305"/>
                  <a:gd name="T23" fmla="*/ 0 h 59"/>
                  <a:gd name="T24" fmla="*/ 167 w 305"/>
                  <a:gd name="T25" fmla="*/ 13 h 59"/>
                  <a:gd name="T26" fmla="*/ 162 w 305"/>
                  <a:gd name="T27" fmla="*/ 17 h 59"/>
                  <a:gd name="T28" fmla="*/ 162 w 305"/>
                  <a:gd name="T29" fmla="*/ 29 h 59"/>
                  <a:gd name="T30" fmla="*/ 167 w 305"/>
                  <a:gd name="T31" fmla="*/ 24 h 59"/>
                  <a:gd name="T32" fmla="*/ 167 w 305"/>
                  <a:gd name="T33" fmla="*/ 30 h 59"/>
                  <a:gd name="T34" fmla="*/ 172 w 305"/>
                  <a:gd name="T35" fmla="*/ 35 h 59"/>
                  <a:gd name="T36" fmla="*/ 176 w 305"/>
                  <a:gd name="T37" fmla="*/ 30 h 59"/>
                  <a:gd name="T38" fmla="*/ 176 w 305"/>
                  <a:gd name="T39" fmla="*/ 24 h 59"/>
                  <a:gd name="T40" fmla="*/ 182 w 305"/>
                  <a:gd name="T41" fmla="*/ 34 h 59"/>
                  <a:gd name="T42" fmla="*/ 172 w 305"/>
                  <a:gd name="T43" fmla="*/ 45 h 59"/>
                  <a:gd name="T44" fmla="*/ 161 w 305"/>
                  <a:gd name="T45" fmla="*/ 34 h 59"/>
                  <a:gd name="T46" fmla="*/ 161 w 305"/>
                  <a:gd name="T47" fmla="*/ 33 h 59"/>
                  <a:gd name="T48" fmla="*/ 157 w 305"/>
                  <a:gd name="T49" fmla="*/ 35 h 59"/>
                  <a:gd name="T50" fmla="*/ 152 w 305"/>
                  <a:gd name="T51" fmla="*/ 30 h 59"/>
                  <a:gd name="T52" fmla="*/ 152 w 305"/>
                  <a:gd name="T53" fmla="*/ 24 h 59"/>
                  <a:gd name="T54" fmla="*/ 140 w 305"/>
                  <a:gd name="T55" fmla="*/ 33 h 59"/>
                  <a:gd name="T56" fmla="*/ 140 w 305"/>
                  <a:gd name="T57" fmla="*/ 59 h 59"/>
                  <a:gd name="T58" fmla="*/ 203 w 305"/>
                  <a:gd name="T59" fmla="*/ 59 h 59"/>
                  <a:gd name="T60" fmla="*/ 203 w 305"/>
                  <a:gd name="T61" fmla="*/ 33 h 59"/>
                  <a:gd name="T62" fmla="*/ 176 w 305"/>
                  <a:gd name="T63" fmla="*/ 13 h 59"/>
                  <a:gd name="T64" fmla="*/ 176 w 305"/>
                  <a:gd name="T65" fmla="*/ 0 h 59"/>
                  <a:gd name="T66" fmla="*/ 305 w 305"/>
                  <a:gd name="T67" fmla="*/ 0 h 59"/>
                  <a:gd name="T68" fmla="*/ 288 w 305"/>
                  <a:gd name="T69" fmla="*/ 0 h 59"/>
                  <a:gd name="T70" fmla="*/ 281 w 305"/>
                  <a:gd name="T71" fmla="*/ 4 h 59"/>
                  <a:gd name="T72" fmla="*/ 274 w 305"/>
                  <a:gd name="T73" fmla="*/ 0 h 59"/>
                  <a:gd name="T74" fmla="*/ 257 w 305"/>
                  <a:gd name="T75" fmla="*/ 0 h 59"/>
                  <a:gd name="T76" fmla="*/ 257 w 305"/>
                  <a:gd name="T77" fmla="*/ 59 h 59"/>
                  <a:gd name="T78" fmla="*/ 305 w 305"/>
                  <a:gd name="T79" fmla="*/ 59 h 59"/>
                  <a:gd name="T80" fmla="*/ 305 w 305"/>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5" h="59">
                    <a:moveTo>
                      <a:pt x="89" y="0"/>
                    </a:moveTo>
                    <a:cubicBezTo>
                      <a:pt x="58" y="0"/>
                      <a:pt x="58" y="0"/>
                      <a:pt x="58" y="0"/>
                    </a:cubicBezTo>
                    <a:cubicBezTo>
                      <a:pt x="57" y="5"/>
                      <a:pt x="52" y="8"/>
                      <a:pt x="47" y="8"/>
                    </a:cubicBezTo>
                    <a:cubicBezTo>
                      <a:pt x="42" y="8"/>
                      <a:pt x="38" y="5"/>
                      <a:pt x="36" y="0"/>
                    </a:cubicBezTo>
                    <a:cubicBezTo>
                      <a:pt x="6" y="0"/>
                      <a:pt x="6" y="0"/>
                      <a:pt x="6" y="0"/>
                    </a:cubicBezTo>
                    <a:cubicBezTo>
                      <a:pt x="2" y="7"/>
                      <a:pt x="0" y="14"/>
                      <a:pt x="0" y="22"/>
                    </a:cubicBezTo>
                    <a:cubicBezTo>
                      <a:pt x="0" y="37"/>
                      <a:pt x="7" y="50"/>
                      <a:pt x="17" y="59"/>
                    </a:cubicBezTo>
                    <a:cubicBezTo>
                      <a:pt x="77" y="59"/>
                      <a:pt x="77" y="59"/>
                      <a:pt x="77" y="59"/>
                    </a:cubicBezTo>
                    <a:cubicBezTo>
                      <a:pt x="88" y="50"/>
                      <a:pt x="94" y="37"/>
                      <a:pt x="94" y="22"/>
                    </a:cubicBezTo>
                    <a:cubicBezTo>
                      <a:pt x="94" y="14"/>
                      <a:pt x="92" y="7"/>
                      <a:pt x="89" y="0"/>
                    </a:cubicBezTo>
                    <a:moveTo>
                      <a:pt x="176" y="0"/>
                    </a:moveTo>
                    <a:cubicBezTo>
                      <a:pt x="167" y="0"/>
                      <a:pt x="167" y="0"/>
                      <a:pt x="167" y="0"/>
                    </a:cubicBezTo>
                    <a:cubicBezTo>
                      <a:pt x="167" y="13"/>
                      <a:pt x="167" y="13"/>
                      <a:pt x="167" y="13"/>
                    </a:cubicBezTo>
                    <a:cubicBezTo>
                      <a:pt x="162" y="17"/>
                      <a:pt x="162" y="17"/>
                      <a:pt x="162" y="17"/>
                    </a:cubicBezTo>
                    <a:cubicBezTo>
                      <a:pt x="162" y="29"/>
                      <a:pt x="162" y="29"/>
                      <a:pt x="162" y="29"/>
                    </a:cubicBezTo>
                    <a:cubicBezTo>
                      <a:pt x="163" y="27"/>
                      <a:pt x="165" y="25"/>
                      <a:pt x="167" y="24"/>
                    </a:cubicBezTo>
                    <a:cubicBezTo>
                      <a:pt x="167" y="30"/>
                      <a:pt x="167" y="30"/>
                      <a:pt x="167" y="30"/>
                    </a:cubicBezTo>
                    <a:cubicBezTo>
                      <a:pt x="167" y="32"/>
                      <a:pt x="169" y="35"/>
                      <a:pt x="172" y="35"/>
                    </a:cubicBezTo>
                    <a:cubicBezTo>
                      <a:pt x="174" y="35"/>
                      <a:pt x="176" y="32"/>
                      <a:pt x="176" y="30"/>
                    </a:cubicBezTo>
                    <a:cubicBezTo>
                      <a:pt x="176" y="24"/>
                      <a:pt x="176" y="24"/>
                      <a:pt x="176" y="24"/>
                    </a:cubicBezTo>
                    <a:cubicBezTo>
                      <a:pt x="180" y="26"/>
                      <a:pt x="182" y="30"/>
                      <a:pt x="182" y="34"/>
                    </a:cubicBezTo>
                    <a:cubicBezTo>
                      <a:pt x="182" y="40"/>
                      <a:pt x="178" y="45"/>
                      <a:pt x="172" y="45"/>
                    </a:cubicBezTo>
                    <a:cubicBezTo>
                      <a:pt x="165" y="45"/>
                      <a:pt x="161" y="40"/>
                      <a:pt x="161" y="34"/>
                    </a:cubicBezTo>
                    <a:cubicBezTo>
                      <a:pt x="161" y="33"/>
                      <a:pt x="161" y="33"/>
                      <a:pt x="161" y="33"/>
                    </a:cubicBezTo>
                    <a:cubicBezTo>
                      <a:pt x="160" y="34"/>
                      <a:pt x="158" y="35"/>
                      <a:pt x="157" y="35"/>
                    </a:cubicBezTo>
                    <a:cubicBezTo>
                      <a:pt x="154" y="35"/>
                      <a:pt x="152" y="32"/>
                      <a:pt x="152" y="30"/>
                    </a:cubicBezTo>
                    <a:cubicBezTo>
                      <a:pt x="152" y="24"/>
                      <a:pt x="152" y="24"/>
                      <a:pt x="152" y="24"/>
                    </a:cubicBezTo>
                    <a:cubicBezTo>
                      <a:pt x="140" y="33"/>
                      <a:pt x="140" y="33"/>
                      <a:pt x="140" y="33"/>
                    </a:cubicBezTo>
                    <a:cubicBezTo>
                      <a:pt x="140" y="59"/>
                      <a:pt x="140" y="59"/>
                      <a:pt x="140" y="59"/>
                    </a:cubicBezTo>
                    <a:cubicBezTo>
                      <a:pt x="203" y="59"/>
                      <a:pt x="203" y="59"/>
                      <a:pt x="203" y="59"/>
                    </a:cubicBezTo>
                    <a:cubicBezTo>
                      <a:pt x="203" y="33"/>
                      <a:pt x="203" y="33"/>
                      <a:pt x="203" y="33"/>
                    </a:cubicBezTo>
                    <a:cubicBezTo>
                      <a:pt x="176" y="13"/>
                      <a:pt x="176" y="13"/>
                      <a:pt x="176" y="13"/>
                    </a:cubicBezTo>
                    <a:cubicBezTo>
                      <a:pt x="176" y="0"/>
                      <a:pt x="176" y="0"/>
                      <a:pt x="176" y="0"/>
                    </a:cubicBezTo>
                    <a:moveTo>
                      <a:pt x="305" y="0"/>
                    </a:moveTo>
                    <a:cubicBezTo>
                      <a:pt x="288" y="0"/>
                      <a:pt x="288" y="0"/>
                      <a:pt x="288" y="0"/>
                    </a:cubicBezTo>
                    <a:cubicBezTo>
                      <a:pt x="286" y="2"/>
                      <a:pt x="284" y="4"/>
                      <a:pt x="281" y="4"/>
                    </a:cubicBezTo>
                    <a:cubicBezTo>
                      <a:pt x="278" y="4"/>
                      <a:pt x="276" y="2"/>
                      <a:pt x="274" y="0"/>
                    </a:cubicBezTo>
                    <a:cubicBezTo>
                      <a:pt x="257" y="0"/>
                      <a:pt x="257" y="0"/>
                      <a:pt x="257" y="0"/>
                    </a:cubicBezTo>
                    <a:cubicBezTo>
                      <a:pt x="257" y="59"/>
                      <a:pt x="257" y="59"/>
                      <a:pt x="257" y="59"/>
                    </a:cubicBezTo>
                    <a:cubicBezTo>
                      <a:pt x="305" y="59"/>
                      <a:pt x="305" y="59"/>
                      <a:pt x="305" y="59"/>
                    </a:cubicBezTo>
                    <a:cubicBezTo>
                      <a:pt x="305" y="0"/>
                      <a:pt x="305" y="0"/>
                      <a:pt x="305" y="0"/>
                    </a:cubicBezTo>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171"/>
              <p:cNvSpPr>
                <a:spLocks noEditPoints="1"/>
              </p:cNvSpPr>
              <p:nvPr/>
            </p:nvSpPr>
            <p:spPr bwMode="auto">
              <a:xfrm>
                <a:off x="2488" y="3258"/>
                <a:ext cx="151" cy="275"/>
              </a:xfrm>
              <a:custGeom>
                <a:avLst/>
                <a:gdLst>
                  <a:gd name="T0" fmla="*/ 32 w 64"/>
                  <a:gd name="T1" fmla="*/ 0 h 116"/>
                  <a:gd name="T2" fmla="*/ 18 w 64"/>
                  <a:gd name="T3" fmla="*/ 10 h 116"/>
                  <a:gd name="T4" fmla="*/ 0 w 64"/>
                  <a:gd name="T5" fmla="*/ 23 h 116"/>
                  <a:gd name="T6" fmla="*/ 0 w 64"/>
                  <a:gd name="T7" fmla="*/ 116 h 116"/>
                  <a:gd name="T8" fmla="*/ 64 w 64"/>
                  <a:gd name="T9" fmla="*/ 116 h 116"/>
                  <a:gd name="T10" fmla="*/ 64 w 64"/>
                  <a:gd name="T11" fmla="*/ 23 h 116"/>
                  <a:gd name="T12" fmla="*/ 32 w 64"/>
                  <a:gd name="T13" fmla="*/ 0 h 116"/>
                  <a:gd name="T14" fmla="*/ 32 w 64"/>
                  <a:gd name="T15" fmla="*/ 35 h 116"/>
                  <a:gd name="T16" fmla="*/ 21 w 64"/>
                  <a:gd name="T17" fmla="*/ 24 h 116"/>
                  <a:gd name="T18" fmla="*/ 32 w 64"/>
                  <a:gd name="T19" fmla="*/ 13 h 116"/>
                  <a:gd name="T20" fmla="*/ 43 w 64"/>
                  <a:gd name="T21" fmla="*/ 24 h 116"/>
                  <a:gd name="T22" fmla="*/ 32 w 64"/>
                  <a:gd name="T23" fmla="*/ 3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116">
                    <a:moveTo>
                      <a:pt x="32" y="0"/>
                    </a:moveTo>
                    <a:cubicBezTo>
                      <a:pt x="18" y="10"/>
                      <a:pt x="18" y="10"/>
                      <a:pt x="18" y="10"/>
                    </a:cubicBezTo>
                    <a:cubicBezTo>
                      <a:pt x="0" y="23"/>
                      <a:pt x="0" y="23"/>
                      <a:pt x="0" y="23"/>
                    </a:cubicBezTo>
                    <a:cubicBezTo>
                      <a:pt x="0" y="116"/>
                      <a:pt x="0" y="116"/>
                      <a:pt x="0" y="116"/>
                    </a:cubicBezTo>
                    <a:cubicBezTo>
                      <a:pt x="64" y="116"/>
                      <a:pt x="64" y="116"/>
                      <a:pt x="64" y="116"/>
                    </a:cubicBezTo>
                    <a:cubicBezTo>
                      <a:pt x="64" y="23"/>
                      <a:pt x="64" y="23"/>
                      <a:pt x="64" y="23"/>
                    </a:cubicBezTo>
                    <a:lnTo>
                      <a:pt x="32" y="0"/>
                    </a:lnTo>
                    <a:close/>
                    <a:moveTo>
                      <a:pt x="32" y="35"/>
                    </a:moveTo>
                    <a:cubicBezTo>
                      <a:pt x="26" y="35"/>
                      <a:pt x="21" y="30"/>
                      <a:pt x="21" y="24"/>
                    </a:cubicBezTo>
                    <a:cubicBezTo>
                      <a:pt x="21" y="18"/>
                      <a:pt x="26" y="13"/>
                      <a:pt x="32" y="13"/>
                    </a:cubicBezTo>
                    <a:cubicBezTo>
                      <a:pt x="38" y="13"/>
                      <a:pt x="43" y="18"/>
                      <a:pt x="43" y="24"/>
                    </a:cubicBezTo>
                    <a:cubicBezTo>
                      <a:pt x="43" y="30"/>
                      <a:pt x="38" y="35"/>
                      <a:pt x="32" y="35"/>
                    </a:cubicBezTo>
                    <a:close/>
                  </a:path>
                </a:pathLst>
              </a:custGeom>
              <a:solidFill>
                <a:srgbClr val="FC7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172"/>
              <p:cNvSpPr>
                <a:spLocks/>
              </p:cNvSpPr>
              <p:nvPr/>
            </p:nvSpPr>
            <p:spPr bwMode="auto">
              <a:xfrm>
                <a:off x="2551" y="2774"/>
                <a:ext cx="24" cy="543"/>
              </a:xfrm>
              <a:custGeom>
                <a:avLst/>
                <a:gdLst>
                  <a:gd name="T0" fmla="*/ 10 w 10"/>
                  <a:gd name="T1" fmla="*/ 0 h 229"/>
                  <a:gd name="T2" fmla="*/ 10 w 10"/>
                  <a:gd name="T3" fmla="*/ 224 h 229"/>
                  <a:gd name="T4" fmla="*/ 5 w 10"/>
                  <a:gd name="T5" fmla="*/ 229 h 229"/>
                  <a:gd name="T6" fmla="*/ 0 w 10"/>
                  <a:gd name="T7" fmla="*/ 224 h 229"/>
                  <a:gd name="T8" fmla="*/ 0 w 10"/>
                  <a:gd name="T9" fmla="*/ 0 h 229"/>
                  <a:gd name="T10" fmla="*/ 10 w 10"/>
                  <a:gd name="T11" fmla="*/ 0 h 229"/>
                </a:gdLst>
                <a:ahLst/>
                <a:cxnLst>
                  <a:cxn ang="0">
                    <a:pos x="T0" y="T1"/>
                  </a:cxn>
                  <a:cxn ang="0">
                    <a:pos x="T2" y="T3"/>
                  </a:cxn>
                  <a:cxn ang="0">
                    <a:pos x="T4" y="T5"/>
                  </a:cxn>
                  <a:cxn ang="0">
                    <a:pos x="T6" y="T7"/>
                  </a:cxn>
                  <a:cxn ang="0">
                    <a:pos x="T8" y="T9"/>
                  </a:cxn>
                  <a:cxn ang="0">
                    <a:pos x="T10" y="T11"/>
                  </a:cxn>
                </a:cxnLst>
                <a:rect l="0" t="0" r="r" b="b"/>
                <a:pathLst>
                  <a:path w="10" h="229">
                    <a:moveTo>
                      <a:pt x="10" y="0"/>
                    </a:moveTo>
                    <a:cubicBezTo>
                      <a:pt x="10" y="224"/>
                      <a:pt x="10" y="224"/>
                      <a:pt x="10" y="224"/>
                    </a:cubicBezTo>
                    <a:cubicBezTo>
                      <a:pt x="10" y="226"/>
                      <a:pt x="8" y="229"/>
                      <a:pt x="5" y="229"/>
                    </a:cubicBezTo>
                    <a:cubicBezTo>
                      <a:pt x="2" y="229"/>
                      <a:pt x="0" y="226"/>
                      <a:pt x="0" y="224"/>
                    </a:cubicBezTo>
                    <a:cubicBezTo>
                      <a:pt x="0" y="0"/>
                      <a:pt x="0" y="0"/>
                      <a:pt x="0" y="0"/>
                    </a:cubicBezTo>
                    <a:cubicBezTo>
                      <a:pt x="10" y="0"/>
                      <a:pt x="10" y="0"/>
                      <a:pt x="10" y="0"/>
                    </a:cubicBezTo>
                  </a:path>
                </a:pathLst>
              </a:custGeom>
              <a:solidFill>
                <a:srgbClr val="29B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173"/>
              <p:cNvSpPr>
                <a:spLocks/>
              </p:cNvSpPr>
              <p:nvPr/>
            </p:nvSpPr>
            <p:spPr bwMode="auto">
              <a:xfrm>
                <a:off x="2551" y="2852"/>
                <a:ext cx="24" cy="19"/>
              </a:xfrm>
              <a:custGeom>
                <a:avLst/>
                <a:gdLst>
                  <a:gd name="T0" fmla="*/ 5 w 10"/>
                  <a:gd name="T1" fmla="*/ 0 h 8"/>
                  <a:gd name="T2" fmla="*/ 0 w 10"/>
                  <a:gd name="T3" fmla="*/ 3 h 8"/>
                  <a:gd name="T4" fmla="*/ 0 w 10"/>
                  <a:gd name="T5" fmla="*/ 8 h 8"/>
                  <a:gd name="T6" fmla="*/ 5 w 10"/>
                  <a:gd name="T7" fmla="*/ 4 h 8"/>
                  <a:gd name="T8" fmla="*/ 5 w 10"/>
                  <a:gd name="T9" fmla="*/ 4 h 8"/>
                  <a:gd name="T10" fmla="*/ 10 w 10"/>
                  <a:gd name="T11" fmla="*/ 8 h 8"/>
                  <a:gd name="T12" fmla="*/ 10 w 10"/>
                  <a:gd name="T13" fmla="*/ 3 h 8"/>
                  <a:gd name="T14" fmla="*/ 5 w 10"/>
                  <a:gd name="T15" fmla="*/ 0 h 8"/>
                  <a:gd name="T16" fmla="*/ 5 w 10"/>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8">
                    <a:moveTo>
                      <a:pt x="5" y="0"/>
                    </a:moveTo>
                    <a:cubicBezTo>
                      <a:pt x="3" y="1"/>
                      <a:pt x="2" y="2"/>
                      <a:pt x="0" y="3"/>
                    </a:cubicBezTo>
                    <a:cubicBezTo>
                      <a:pt x="0" y="8"/>
                      <a:pt x="0" y="8"/>
                      <a:pt x="0" y="8"/>
                    </a:cubicBezTo>
                    <a:cubicBezTo>
                      <a:pt x="2" y="7"/>
                      <a:pt x="3" y="6"/>
                      <a:pt x="5" y="4"/>
                    </a:cubicBezTo>
                    <a:cubicBezTo>
                      <a:pt x="5" y="4"/>
                      <a:pt x="5" y="4"/>
                      <a:pt x="5" y="4"/>
                    </a:cubicBezTo>
                    <a:cubicBezTo>
                      <a:pt x="6" y="6"/>
                      <a:pt x="8" y="7"/>
                      <a:pt x="10" y="8"/>
                    </a:cubicBezTo>
                    <a:cubicBezTo>
                      <a:pt x="10" y="3"/>
                      <a:pt x="10" y="3"/>
                      <a:pt x="10" y="3"/>
                    </a:cubicBezTo>
                    <a:cubicBezTo>
                      <a:pt x="8" y="2"/>
                      <a:pt x="6" y="1"/>
                      <a:pt x="5" y="0"/>
                    </a:cubicBezTo>
                    <a:cubicBezTo>
                      <a:pt x="5" y="0"/>
                      <a:pt x="5" y="0"/>
                      <a:pt x="5" y="0"/>
                    </a:cubicBezTo>
                  </a:path>
                </a:pathLst>
              </a:custGeom>
              <a:solidFill>
                <a:srgbClr val="2C8C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174"/>
              <p:cNvSpPr>
                <a:spLocks noEditPoints="1"/>
              </p:cNvSpPr>
              <p:nvPr/>
            </p:nvSpPr>
            <p:spPr bwMode="auto">
              <a:xfrm>
                <a:off x="2506" y="3395"/>
                <a:ext cx="45" cy="45"/>
              </a:xfrm>
              <a:custGeom>
                <a:avLst/>
                <a:gdLst>
                  <a:gd name="T0" fmla="*/ 9 w 19"/>
                  <a:gd name="T1" fmla="*/ 19 h 19"/>
                  <a:gd name="T2" fmla="*/ 0 w 19"/>
                  <a:gd name="T3" fmla="*/ 10 h 19"/>
                  <a:gd name="T4" fmla="*/ 9 w 19"/>
                  <a:gd name="T5" fmla="*/ 0 h 19"/>
                  <a:gd name="T6" fmla="*/ 19 w 19"/>
                  <a:gd name="T7" fmla="*/ 10 h 19"/>
                  <a:gd name="T8" fmla="*/ 9 w 19"/>
                  <a:gd name="T9" fmla="*/ 19 h 19"/>
                  <a:gd name="T10" fmla="*/ 9 w 19"/>
                  <a:gd name="T11" fmla="*/ 4 h 19"/>
                  <a:gd name="T12" fmla="*/ 4 w 19"/>
                  <a:gd name="T13" fmla="*/ 10 h 19"/>
                  <a:gd name="T14" fmla="*/ 9 w 19"/>
                  <a:gd name="T15" fmla="*/ 15 h 19"/>
                  <a:gd name="T16" fmla="*/ 15 w 19"/>
                  <a:gd name="T17" fmla="*/ 10 h 19"/>
                  <a:gd name="T18" fmla="*/ 9 w 19"/>
                  <a:gd name="T19"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9">
                    <a:moveTo>
                      <a:pt x="9" y="19"/>
                    </a:moveTo>
                    <a:cubicBezTo>
                      <a:pt x="4" y="19"/>
                      <a:pt x="0" y="15"/>
                      <a:pt x="0" y="10"/>
                    </a:cubicBezTo>
                    <a:cubicBezTo>
                      <a:pt x="0" y="5"/>
                      <a:pt x="4" y="0"/>
                      <a:pt x="9" y="0"/>
                    </a:cubicBezTo>
                    <a:cubicBezTo>
                      <a:pt x="15" y="0"/>
                      <a:pt x="19" y="5"/>
                      <a:pt x="19" y="10"/>
                    </a:cubicBezTo>
                    <a:cubicBezTo>
                      <a:pt x="19" y="15"/>
                      <a:pt x="15" y="19"/>
                      <a:pt x="9" y="19"/>
                    </a:cubicBezTo>
                    <a:close/>
                    <a:moveTo>
                      <a:pt x="9" y="4"/>
                    </a:moveTo>
                    <a:cubicBezTo>
                      <a:pt x="7" y="4"/>
                      <a:pt x="4" y="7"/>
                      <a:pt x="4" y="10"/>
                    </a:cubicBezTo>
                    <a:cubicBezTo>
                      <a:pt x="4" y="13"/>
                      <a:pt x="7" y="15"/>
                      <a:pt x="9" y="15"/>
                    </a:cubicBezTo>
                    <a:cubicBezTo>
                      <a:pt x="12" y="15"/>
                      <a:pt x="15" y="13"/>
                      <a:pt x="15" y="10"/>
                    </a:cubicBezTo>
                    <a:cubicBezTo>
                      <a:pt x="15" y="7"/>
                      <a:pt x="12" y="4"/>
                      <a:pt x="9" y="4"/>
                    </a:cubicBez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175"/>
              <p:cNvSpPr>
                <a:spLocks noEditPoints="1"/>
              </p:cNvSpPr>
              <p:nvPr/>
            </p:nvSpPr>
            <p:spPr bwMode="auto">
              <a:xfrm>
                <a:off x="2575" y="3457"/>
                <a:ext cx="45" cy="42"/>
              </a:xfrm>
              <a:custGeom>
                <a:avLst/>
                <a:gdLst>
                  <a:gd name="T0" fmla="*/ 9 w 19"/>
                  <a:gd name="T1" fmla="*/ 18 h 18"/>
                  <a:gd name="T2" fmla="*/ 0 w 19"/>
                  <a:gd name="T3" fmla="*/ 9 h 18"/>
                  <a:gd name="T4" fmla="*/ 9 w 19"/>
                  <a:gd name="T5" fmla="*/ 0 h 18"/>
                  <a:gd name="T6" fmla="*/ 19 w 19"/>
                  <a:gd name="T7" fmla="*/ 9 h 18"/>
                  <a:gd name="T8" fmla="*/ 9 w 19"/>
                  <a:gd name="T9" fmla="*/ 18 h 18"/>
                  <a:gd name="T10" fmla="*/ 9 w 19"/>
                  <a:gd name="T11" fmla="*/ 4 h 18"/>
                  <a:gd name="T12" fmla="*/ 4 w 19"/>
                  <a:gd name="T13" fmla="*/ 9 h 18"/>
                  <a:gd name="T14" fmla="*/ 9 w 19"/>
                  <a:gd name="T15" fmla="*/ 15 h 18"/>
                  <a:gd name="T16" fmla="*/ 15 w 19"/>
                  <a:gd name="T17" fmla="*/ 9 h 18"/>
                  <a:gd name="T18" fmla="*/ 9 w 19"/>
                  <a:gd name="T19"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18">
                    <a:moveTo>
                      <a:pt x="9" y="18"/>
                    </a:moveTo>
                    <a:cubicBezTo>
                      <a:pt x="4" y="18"/>
                      <a:pt x="0" y="14"/>
                      <a:pt x="0" y="9"/>
                    </a:cubicBezTo>
                    <a:cubicBezTo>
                      <a:pt x="0" y="4"/>
                      <a:pt x="4" y="0"/>
                      <a:pt x="9" y="0"/>
                    </a:cubicBezTo>
                    <a:cubicBezTo>
                      <a:pt x="14" y="0"/>
                      <a:pt x="19" y="4"/>
                      <a:pt x="19" y="9"/>
                    </a:cubicBezTo>
                    <a:cubicBezTo>
                      <a:pt x="19" y="14"/>
                      <a:pt x="14" y="18"/>
                      <a:pt x="9" y="18"/>
                    </a:cubicBezTo>
                    <a:close/>
                    <a:moveTo>
                      <a:pt x="9" y="4"/>
                    </a:moveTo>
                    <a:cubicBezTo>
                      <a:pt x="6" y="4"/>
                      <a:pt x="4" y="6"/>
                      <a:pt x="4" y="9"/>
                    </a:cubicBezTo>
                    <a:cubicBezTo>
                      <a:pt x="4" y="12"/>
                      <a:pt x="6" y="15"/>
                      <a:pt x="9" y="15"/>
                    </a:cubicBezTo>
                    <a:cubicBezTo>
                      <a:pt x="12" y="15"/>
                      <a:pt x="15" y="12"/>
                      <a:pt x="15" y="9"/>
                    </a:cubicBezTo>
                    <a:cubicBezTo>
                      <a:pt x="15" y="6"/>
                      <a:pt x="12" y="4"/>
                      <a:pt x="9" y="4"/>
                    </a:cubicBez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176"/>
              <p:cNvSpPr>
                <a:spLocks/>
              </p:cNvSpPr>
              <p:nvPr/>
            </p:nvSpPr>
            <p:spPr bwMode="auto">
              <a:xfrm>
                <a:off x="2547" y="3393"/>
                <a:ext cx="30" cy="111"/>
              </a:xfrm>
              <a:custGeom>
                <a:avLst/>
                <a:gdLst>
                  <a:gd name="T0" fmla="*/ 9 w 30"/>
                  <a:gd name="T1" fmla="*/ 111 h 111"/>
                  <a:gd name="T2" fmla="*/ 0 w 30"/>
                  <a:gd name="T3" fmla="*/ 109 h 111"/>
                  <a:gd name="T4" fmla="*/ 23 w 30"/>
                  <a:gd name="T5" fmla="*/ 0 h 111"/>
                  <a:gd name="T6" fmla="*/ 30 w 30"/>
                  <a:gd name="T7" fmla="*/ 2 h 111"/>
                  <a:gd name="T8" fmla="*/ 9 w 30"/>
                  <a:gd name="T9" fmla="*/ 111 h 111"/>
                </a:gdLst>
                <a:ahLst/>
                <a:cxnLst>
                  <a:cxn ang="0">
                    <a:pos x="T0" y="T1"/>
                  </a:cxn>
                  <a:cxn ang="0">
                    <a:pos x="T2" y="T3"/>
                  </a:cxn>
                  <a:cxn ang="0">
                    <a:pos x="T4" y="T5"/>
                  </a:cxn>
                  <a:cxn ang="0">
                    <a:pos x="T6" y="T7"/>
                  </a:cxn>
                  <a:cxn ang="0">
                    <a:pos x="T8" y="T9"/>
                  </a:cxn>
                </a:cxnLst>
                <a:rect l="0" t="0" r="r" b="b"/>
                <a:pathLst>
                  <a:path w="30" h="111">
                    <a:moveTo>
                      <a:pt x="9" y="111"/>
                    </a:moveTo>
                    <a:lnTo>
                      <a:pt x="0" y="109"/>
                    </a:lnTo>
                    <a:lnTo>
                      <a:pt x="23" y="0"/>
                    </a:lnTo>
                    <a:lnTo>
                      <a:pt x="30" y="2"/>
                    </a:lnTo>
                    <a:lnTo>
                      <a:pt x="9" y="111"/>
                    </a:ln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177"/>
              <p:cNvSpPr>
                <a:spLocks noEditPoints="1"/>
              </p:cNvSpPr>
              <p:nvPr/>
            </p:nvSpPr>
            <p:spPr bwMode="auto">
              <a:xfrm>
                <a:off x="2178" y="3160"/>
                <a:ext cx="224" cy="223"/>
              </a:xfrm>
              <a:custGeom>
                <a:avLst/>
                <a:gdLst>
                  <a:gd name="T0" fmla="*/ 47 w 95"/>
                  <a:gd name="T1" fmla="*/ 0 h 94"/>
                  <a:gd name="T2" fmla="*/ 0 w 95"/>
                  <a:gd name="T3" fmla="*/ 47 h 94"/>
                  <a:gd name="T4" fmla="*/ 47 w 95"/>
                  <a:gd name="T5" fmla="*/ 94 h 94"/>
                  <a:gd name="T6" fmla="*/ 95 w 95"/>
                  <a:gd name="T7" fmla="*/ 47 h 94"/>
                  <a:gd name="T8" fmla="*/ 47 w 95"/>
                  <a:gd name="T9" fmla="*/ 0 h 94"/>
                  <a:gd name="T10" fmla="*/ 47 w 95"/>
                  <a:gd name="T11" fmla="*/ 33 h 94"/>
                  <a:gd name="T12" fmla="*/ 36 w 95"/>
                  <a:gd name="T13" fmla="*/ 21 h 94"/>
                  <a:gd name="T14" fmla="*/ 47 w 95"/>
                  <a:gd name="T15" fmla="*/ 10 h 94"/>
                  <a:gd name="T16" fmla="*/ 59 w 95"/>
                  <a:gd name="T17" fmla="*/ 21 h 94"/>
                  <a:gd name="T18" fmla="*/ 47 w 95"/>
                  <a:gd name="T19" fmla="*/ 3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94">
                    <a:moveTo>
                      <a:pt x="47" y="0"/>
                    </a:moveTo>
                    <a:cubicBezTo>
                      <a:pt x="21" y="0"/>
                      <a:pt x="0" y="21"/>
                      <a:pt x="0" y="47"/>
                    </a:cubicBezTo>
                    <a:cubicBezTo>
                      <a:pt x="0" y="73"/>
                      <a:pt x="21" y="94"/>
                      <a:pt x="47" y="94"/>
                    </a:cubicBezTo>
                    <a:cubicBezTo>
                      <a:pt x="73" y="94"/>
                      <a:pt x="95" y="73"/>
                      <a:pt x="95" y="47"/>
                    </a:cubicBezTo>
                    <a:cubicBezTo>
                      <a:pt x="95" y="21"/>
                      <a:pt x="73" y="0"/>
                      <a:pt x="47" y="0"/>
                    </a:cubicBezTo>
                    <a:close/>
                    <a:moveTo>
                      <a:pt x="47" y="33"/>
                    </a:moveTo>
                    <a:cubicBezTo>
                      <a:pt x="41" y="33"/>
                      <a:pt x="36" y="28"/>
                      <a:pt x="36" y="21"/>
                    </a:cubicBezTo>
                    <a:cubicBezTo>
                      <a:pt x="36" y="15"/>
                      <a:pt x="41" y="10"/>
                      <a:pt x="47" y="10"/>
                    </a:cubicBezTo>
                    <a:cubicBezTo>
                      <a:pt x="54" y="10"/>
                      <a:pt x="59" y="15"/>
                      <a:pt x="59" y="21"/>
                    </a:cubicBezTo>
                    <a:cubicBezTo>
                      <a:pt x="59" y="28"/>
                      <a:pt x="54" y="33"/>
                      <a:pt x="47" y="33"/>
                    </a:cubicBezTo>
                    <a:close/>
                  </a:path>
                </a:pathLst>
              </a:custGeom>
              <a:solidFill>
                <a:srgbClr val="FFD7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178"/>
              <p:cNvSpPr>
                <a:spLocks/>
              </p:cNvSpPr>
              <p:nvPr/>
            </p:nvSpPr>
            <p:spPr bwMode="auto">
              <a:xfrm>
                <a:off x="2279" y="2774"/>
                <a:ext cx="22" cy="441"/>
              </a:xfrm>
              <a:custGeom>
                <a:avLst/>
                <a:gdLst>
                  <a:gd name="T0" fmla="*/ 9 w 9"/>
                  <a:gd name="T1" fmla="*/ 0 h 186"/>
                  <a:gd name="T2" fmla="*/ 9 w 9"/>
                  <a:gd name="T3" fmla="*/ 182 h 186"/>
                  <a:gd name="T4" fmla="*/ 4 w 9"/>
                  <a:gd name="T5" fmla="*/ 186 h 186"/>
                  <a:gd name="T6" fmla="*/ 0 w 9"/>
                  <a:gd name="T7" fmla="*/ 182 h 186"/>
                  <a:gd name="T8" fmla="*/ 0 w 9"/>
                  <a:gd name="T9" fmla="*/ 0 h 186"/>
                  <a:gd name="T10" fmla="*/ 9 w 9"/>
                  <a:gd name="T11" fmla="*/ 0 h 186"/>
                </a:gdLst>
                <a:ahLst/>
                <a:cxnLst>
                  <a:cxn ang="0">
                    <a:pos x="T0" y="T1"/>
                  </a:cxn>
                  <a:cxn ang="0">
                    <a:pos x="T2" y="T3"/>
                  </a:cxn>
                  <a:cxn ang="0">
                    <a:pos x="T4" y="T5"/>
                  </a:cxn>
                  <a:cxn ang="0">
                    <a:pos x="T6" y="T7"/>
                  </a:cxn>
                  <a:cxn ang="0">
                    <a:pos x="T8" y="T9"/>
                  </a:cxn>
                  <a:cxn ang="0">
                    <a:pos x="T10" y="T11"/>
                  </a:cxn>
                </a:cxnLst>
                <a:rect l="0" t="0" r="r" b="b"/>
                <a:pathLst>
                  <a:path w="9" h="186">
                    <a:moveTo>
                      <a:pt x="9" y="0"/>
                    </a:moveTo>
                    <a:cubicBezTo>
                      <a:pt x="9" y="182"/>
                      <a:pt x="9" y="182"/>
                      <a:pt x="9" y="182"/>
                    </a:cubicBezTo>
                    <a:cubicBezTo>
                      <a:pt x="9" y="184"/>
                      <a:pt x="7" y="186"/>
                      <a:pt x="4" y="186"/>
                    </a:cubicBezTo>
                    <a:cubicBezTo>
                      <a:pt x="2" y="186"/>
                      <a:pt x="0" y="184"/>
                      <a:pt x="0" y="182"/>
                    </a:cubicBezTo>
                    <a:cubicBezTo>
                      <a:pt x="0" y="0"/>
                      <a:pt x="0" y="0"/>
                      <a:pt x="0" y="0"/>
                    </a:cubicBezTo>
                    <a:cubicBezTo>
                      <a:pt x="9" y="0"/>
                      <a:pt x="9" y="0"/>
                      <a:pt x="9" y="0"/>
                    </a:cubicBezTo>
                  </a:path>
                </a:pathLst>
              </a:custGeom>
              <a:solidFill>
                <a:srgbClr val="FB99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179"/>
              <p:cNvSpPr>
                <a:spLocks/>
              </p:cNvSpPr>
              <p:nvPr/>
            </p:nvSpPr>
            <p:spPr bwMode="auto">
              <a:xfrm>
                <a:off x="2279" y="2883"/>
                <a:ext cx="22" cy="57"/>
              </a:xfrm>
              <a:custGeom>
                <a:avLst/>
                <a:gdLst>
                  <a:gd name="T0" fmla="*/ 9 w 9"/>
                  <a:gd name="T1" fmla="*/ 0 h 24"/>
                  <a:gd name="T2" fmla="*/ 0 w 9"/>
                  <a:gd name="T3" fmla="*/ 2 h 24"/>
                  <a:gd name="T4" fmla="*/ 0 w 9"/>
                  <a:gd name="T5" fmla="*/ 24 h 24"/>
                  <a:gd name="T6" fmla="*/ 9 w 9"/>
                  <a:gd name="T7" fmla="*/ 22 h 24"/>
                  <a:gd name="T8" fmla="*/ 9 w 9"/>
                  <a:gd name="T9" fmla="*/ 0 h 24"/>
                </a:gdLst>
                <a:ahLst/>
                <a:cxnLst>
                  <a:cxn ang="0">
                    <a:pos x="T0" y="T1"/>
                  </a:cxn>
                  <a:cxn ang="0">
                    <a:pos x="T2" y="T3"/>
                  </a:cxn>
                  <a:cxn ang="0">
                    <a:pos x="T4" y="T5"/>
                  </a:cxn>
                  <a:cxn ang="0">
                    <a:pos x="T6" y="T7"/>
                  </a:cxn>
                  <a:cxn ang="0">
                    <a:pos x="T8" y="T9"/>
                  </a:cxn>
                </a:cxnLst>
                <a:rect l="0" t="0" r="r" b="b"/>
                <a:pathLst>
                  <a:path w="9" h="24">
                    <a:moveTo>
                      <a:pt x="9" y="0"/>
                    </a:moveTo>
                    <a:cubicBezTo>
                      <a:pt x="6" y="1"/>
                      <a:pt x="3" y="2"/>
                      <a:pt x="0" y="2"/>
                    </a:cubicBezTo>
                    <a:cubicBezTo>
                      <a:pt x="0" y="24"/>
                      <a:pt x="0" y="24"/>
                      <a:pt x="0" y="24"/>
                    </a:cubicBezTo>
                    <a:cubicBezTo>
                      <a:pt x="3" y="24"/>
                      <a:pt x="6" y="23"/>
                      <a:pt x="9" y="22"/>
                    </a:cubicBezTo>
                    <a:cubicBezTo>
                      <a:pt x="9" y="0"/>
                      <a:pt x="9" y="0"/>
                      <a:pt x="9" y="0"/>
                    </a:cubicBezTo>
                  </a:path>
                </a:pathLst>
              </a:custGeom>
              <a:solidFill>
                <a:srgbClr val="BB78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180"/>
              <p:cNvSpPr>
                <a:spLocks/>
              </p:cNvSpPr>
              <p:nvPr/>
            </p:nvSpPr>
            <p:spPr bwMode="auto">
              <a:xfrm>
                <a:off x="2246" y="3232"/>
                <a:ext cx="114" cy="116"/>
              </a:xfrm>
              <a:custGeom>
                <a:avLst/>
                <a:gdLst>
                  <a:gd name="T0" fmla="*/ 47 w 114"/>
                  <a:gd name="T1" fmla="*/ 116 h 116"/>
                  <a:gd name="T2" fmla="*/ 0 w 114"/>
                  <a:gd name="T3" fmla="*/ 56 h 116"/>
                  <a:gd name="T4" fmla="*/ 17 w 114"/>
                  <a:gd name="T5" fmla="*/ 42 h 116"/>
                  <a:gd name="T6" fmla="*/ 45 w 114"/>
                  <a:gd name="T7" fmla="*/ 78 h 116"/>
                  <a:gd name="T8" fmla="*/ 95 w 114"/>
                  <a:gd name="T9" fmla="*/ 0 h 116"/>
                  <a:gd name="T10" fmla="*/ 114 w 114"/>
                  <a:gd name="T11" fmla="*/ 11 h 116"/>
                  <a:gd name="T12" fmla="*/ 47 w 114"/>
                  <a:gd name="T13" fmla="*/ 116 h 116"/>
                </a:gdLst>
                <a:ahLst/>
                <a:cxnLst>
                  <a:cxn ang="0">
                    <a:pos x="T0" y="T1"/>
                  </a:cxn>
                  <a:cxn ang="0">
                    <a:pos x="T2" y="T3"/>
                  </a:cxn>
                  <a:cxn ang="0">
                    <a:pos x="T4" y="T5"/>
                  </a:cxn>
                  <a:cxn ang="0">
                    <a:pos x="T6" y="T7"/>
                  </a:cxn>
                  <a:cxn ang="0">
                    <a:pos x="T8" y="T9"/>
                  </a:cxn>
                  <a:cxn ang="0">
                    <a:pos x="T10" y="T11"/>
                  </a:cxn>
                  <a:cxn ang="0">
                    <a:pos x="T12" y="T13"/>
                  </a:cxn>
                </a:cxnLst>
                <a:rect l="0" t="0" r="r" b="b"/>
                <a:pathLst>
                  <a:path w="114" h="116">
                    <a:moveTo>
                      <a:pt x="47" y="116"/>
                    </a:moveTo>
                    <a:lnTo>
                      <a:pt x="0" y="56"/>
                    </a:lnTo>
                    <a:lnTo>
                      <a:pt x="17" y="42"/>
                    </a:lnTo>
                    <a:lnTo>
                      <a:pt x="45" y="78"/>
                    </a:lnTo>
                    <a:lnTo>
                      <a:pt x="95" y="0"/>
                    </a:lnTo>
                    <a:lnTo>
                      <a:pt x="114" y="11"/>
                    </a:lnTo>
                    <a:lnTo>
                      <a:pt x="47" y="1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181"/>
              <p:cNvSpPr>
                <a:spLocks noEditPoints="1"/>
              </p:cNvSpPr>
              <p:nvPr/>
            </p:nvSpPr>
            <p:spPr bwMode="auto">
              <a:xfrm>
                <a:off x="2781" y="3168"/>
                <a:ext cx="111" cy="258"/>
              </a:xfrm>
              <a:custGeom>
                <a:avLst/>
                <a:gdLst>
                  <a:gd name="T0" fmla="*/ 23 w 47"/>
                  <a:gd name="T1" fmla="*/ 0 h 109"/>
                  <a:gd name="T2" fmla="*/ 13 w 47"/>
                  <a:gd name="T3" fmla="*/ 7 h 109"/>
                  <a:gd name="T4" fmla="*/ 0 w 47"/>
                  <a:gd name="T5" fmla="*/ 16 h 109"/>
                  <a:gd name="T6" fmla="*/ 0 w 47"/>
                  <a:gd name="T7" fmla="*/ 109 h 109"/>
                  <a:gd name="T8" fmla="*/ 47 w 47"/>
                  <a:gd name="T9" fmla="*/ 109 h 109"/>
                  <a:gd name="T10" fmla="*/ 47 w 47"/>
                  <a:gd name="T11" fmla="*/ 16 h 109"/>
                  <a:gd name="T12" fmla="*/ 23 w 47"/>
                  <a:gd name="T13" fmla="*/ 0 h 109"/>
                  <a:gd name="T14" fmla="*/ 23 w 47"/>
                  <a:gd name="T15" fmla="*/ 25 h 109"/>
                  <a:gd name="T16" fmla="*/ 15 w 47"/>
                  <a:gd name="T17" fmla="*/ 17 h 109"/>
                  <a:gd name="T18" fmla="*/ 23 w 47"/>
                  <a:gd name="T19" fmla="*/ 9 h 109"/>
                  <a:gd name="T20" fmla="*/ 31 w 47"/>
                  <a:gd name="T21" fmla="*/ 17 h 109"/>
                  <a:gd name="T22" fmla="*/ 23 w 47"/>
                  <a:gd name="T23" fmla="*/ 2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109">
                    <a:moveTo>
                      <a:pt x="23" y="0"/>
                    </a:moveTo>
                    <a:cubicBezTo>
                      <a:pt x="13" y="7"/>
                      <a:pt x="13" y="7"/>
                      <a:pt x="13" y="7"/>
                    </a:cubicBezTo>
                    <a:cubicBezTo>
                      <a:pt x="0" y="16"/>
                      <a:pt x="0" y="16"/>
                      <a:pt x="0" y="16"/>
                    </a:cubicBezTo>
                    <a:cubicBezTo>
                      <a:pt x="0" y="109"/>
                      <a:pt x="0" y="109"/>
                      <a:pt x="0" y="109"/>
                    </a:cubicBezTo>
                    <a:cubicBezTo>
                      <a:pt x="47" y="109"/>
                      <a:pt x="47" y="109"/>
                      <a:pt x="47" y="109"/>
                    </a:cubicBezTo>
                    <a:cubicBezTo>
                      <a:pt x="47" y="16"/>
                      <a:pt x="47" y="16"/>
                      <a:pt x="47" y="16"/>
                    </a:cubicBezTo>
                    <a:lnTo>
                      <a:pt x="23" y="0"/>
                    </a:lnTo>
                    <a:close/>
                    <a:moveTo>
                      <a:pt x="23" y="25"/>
                    </a:moveTo>
                    <a:cubicBezTo>
                      <a:pt x="19" y="25"/>
                      <a:pt x="15" y="22"/>
                      <a:pt x="15" y="17"/>
                    </a:cubicBezTo>
                    <a:cubicBezTo>
                      <a:pt x="15" y="13"/>
                      <a:pt x="19" y="9"/>
                      <a:pt x="23" y="9"/>
                    </a:cubicBezTo>
                    <a:cubicBezTo>
                      <a:pt x="28" y="9"/>
                      <a:pt x="31" y="13"/>
                      <a:pt x="31" y="17"/>
                    </a:cubicBezTo>
                    <a:cubicBezTo>
                      <a:pt x="31" y="22"/>
                      <a:pt x="28" y="25"/>
                      <a:pt x="23" y="25"/>
                    </a:cubicBezTo>
                    <a:close/>
                  </a:path>
                </a:pathLst>
              </a:custGeom>
              <a:solidFill>
                <a:srgbClr val="FB99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182"/>
              <p:cNvSpPr>
                <a:spLocks/>
              </p:cNvSpPr>
              <p:nvPr/>
            </p:nvSpPr>
            <p:spPr bwMode="auto">
              <a:xfrm>
                <a:off x="2826" y="2670"/>
                <a:ext cx="21" cy="540"/>
              </a:xfrm>
              <a:custGeom>
                <a:avLst/>
                <a:gdLst>
                  <a:gd name="T0" fmla="*/ 9 w 9"/>
                  <a:gd name="T1" fmla="*/ 0 h 228"/>
                  <a:gd name="T2" fmla="*/ 9 w 9"/>
                  <a:gd name="T3" fmla="*/ 224 h 228"/>
                  <a:gd name="T4" fmla="*/ 4 w 9"/>
                  <a:gd name="T5" fmla="*/ 228 h 228"/>
                  <a:gd name="T6" fmla="*/ 0 w 9"/>
                  <a:gd name="T7" fmla="*/ 224 h 228"/>
                  <a:gd name="T8" fmla="*/ 0 w 9"/>
                  <a:gd name="T9" fmla="*/ 0 h 228"/>
                  <a:gd name="T10" fmla="*/ 9 w 9"/>
                  <a:gd name="T11" fmla="*/ 0 h 228"/>
                </a:gdLst>
                <a:ahLst/>
                <a:cxnLst>
                  <a:cxn ang="0">
                    <a:pos x="T0" y="T1"/>
                  </a:cxn>
                  <a:cxn ang="0">
                    <a:pos x="T2" y="T3"/>
                  </a:cxn>
                  <a:cxn ang="0">
                    <a:pos x="T4" y="T5"/>
                  </a:cxn>
                  <a:cxn ang="0">
                    <a:pos x="T6" y="T7"/>
                  </a:cxn>
                  <a:cxn ang="0">
                    <a:pos x="T8" y="T9"/>
                  </a:cxn>
                  <a:cxn ang="0">
                    <a:pos x="T10" y="T11"/>
                  </a:cxn>
                </a:cxnLst>
                <a:rect l="0" t="0" r="r" b="b"/>
                <a:pathLst>
                  <a:path w="9" h="228">
                    <a:moveTo>
                      <a:pt x="9" y="0"/>
                    </a:moveTo>
                    <a:cubicBezTo>
                      <a:pt x="9" y="224"/>
                      <a:pt x="9" y="224"/>
                      <a:pt x="9" y="224"/>
                    </a:cubicBezTo>
                    <a:cubicBezTo>
                      <a:pt x="9" y="226"/>
                      <a:pt x="7" y="228"/>
                      <a:pt x="4" y="228"/>
                    </a:cubicBezTo>
                    <a:cubicBezTo>
                      <a:pt x="2" y="228"/>
                      <a:pt x="0" y="226"/>
                      <a:pt x="0" y="224"/>
                    </a:cubicBezTo>
                    <a:cubicBezTo>
                      <a:pt x="0" y="0"/>
                      <a:pt x="0" y="0"/>
                      <a:pt x="0" y="0"/>
                    </a:cubicBezTo>
                    <a:cubicBezTo>
                      <a:pt x="9" y="0"/>
                      <a:pt x="9" y="0"/>
                      <a:pt x="9" y="0"/>
                    </a:cubicBezTo>
                  </a:path>
                </a:pathLst>
              </a:custGeom>
              <a:solidFill>
                <a:srgbClr val="9B5A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Freeform 183"/>
              <p:cNvSpPr>
                <a:spLocks/>
              </p:cNvSpPr>
              <p:nvPr/>
            </p:nvSpPr>
            <p:spPr bwMode="auto">
              <a:xfrm>
                <a:off x="2826" y="2883"/>
                <a:ext cx="21" cy="31"/>
              </a:xfrm>
              <a:custGeom>
                <a:avLst/>
                <a:gdLst>
                  <a:gd name="T0" fmla="*/ 0 w 9"/>
                  <a:gd name="T1" fmla="*/ 0 h 13"/>
                  <a:gd name="T2" fmla="*/ 0 w 9"/>
                  <a:gd name="T3" fmla="*/ 11 h 13"/>
                  <a:gd name="T4" fmla="*/ 9 w 9"/>
                  <a:gd name="T5" fmla="*/ 13 h 13"/>
                  <a:gd name="T6" fmla="*/ 9 w 9"/>
                  <a:gd name="T7" fmla="*/ 2 h 13"/>
                  <a:gd name="T8" fmla="*/ 0 w 9"/>
                  <a:gd name="T9" fmla="*/ 0 h 13"/>
                </a:gdLst>
                <a:ahLst/>
                <a:cxnLst>
                  <a:cxn ang="0">
                    <a:pos x="T0" y="T1"/>
                  </a:cxn>
                  <a:cxn ang="0">
                    <a:pos x="T2" y="T3"/>
                  </a:cxn>
                  <a:cxn ang="0">
                    <a:pos x="T4" y="T5"/>
                  </a:cxn>
                  <a:cxn ang="0">
                    <a:pos x="T6" y="T7"/>
                  </a:cxn>
                  <a:cxn ang="0">
                    <a:pos x="T8" y="T9"/>
                  </a:cxn>
                </a:cxnLst>
                <a:rect l="0" t="0" r="r" b="b"/>
                <a:pathLst>
                  <a:path w="9" h="13">
                    <a:moveTo>
                      <a:pt x="0" y="0"/>
                    </a:moveTo>
                    <a:cubicBezTo>
                      <a:pt x="0" y="11"/>
                      <a:pt x="0" y="11"/>
                      <a:pt x="0" y="11"/>
                    </a:cubicBezTo>
                    <a:cubicBezTo>
                      <a:pt x="3" y="12"/>
                      <a:pt x="6" y="13"/>
                      <a:pt x="9" y="13"/>
                    </a:cubicBezTo>
                    <a:cubicBezTo>
                      <a:pt x="9" y="2"/>
                      <a:pt x="9" y="2"/>
                      <a:pt x="9" y="2"/>
                    </a:cubicBezTo>
                    <a:cubicBezTo>
                      <a:pt x="6" y="2"/>
                      <a:pt x="3" y="1"/>
                      <a:pt x="0" y="0"/>
                    </a:cubicBezTo>
                  </a:path>
                </a:pathLst>
              </a:custGeom>
              <a:solidFill>
                <a:srgbClr val="7A4D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184"/>
              <p:cNvSpPr>
                <a:spLocks/>
              </p:cNvSpPr>
              <p:nvPr/>
            </p:nvSpPr>
            <p:spPr bwMode="auto">
              <a:xfrm>
                <a:off x="2807" y="3265"/>
                <a:ext cx="59" cy="104"/>
              </a:xfrm>
              <a:custGeom>
                <a:avLst/>
                <a:gdLst>
                  <a:gd name="T0" fmla="*/ 12 w 25"/>
                  <a:gd name="T1" fmla="*/ 44 h 44"/>
                  <a:gd name="T2" fmla="*/ 3 w 25"/>
                  <a:gd name="T3" fmla="*/ 44 h 44"/>
                  <a:gd name="T4" fmla="*/ 3 w 25"/>
                  <a:gd name="T5" fmla="*/ 38 h 44"/>
                  <a:gd name="T6" fmla="*/ 12 w 25"/>
                  <a:gd name="T7" fmla="*/ 38 h 44"/>
                  <a:gd name="T8" fmla="*/ 19 w 25"/>
                  <a:gd name="T9" fmla="*/ 31 h 44"/>
                  <a:gd name="T10" fmla="*/ 12 w 25"/>
                  <a:gd name="T11" fmla="*/ 25 h 44"/>
                  <a:gd name="T12" fmla="*/ 0 w 25"/>
                  <a:gd name="T13" fmla="*/ 12 h 44"/>
                  <a:gd name="T14" fmla="*/ 12 w 25"/>
                  <a:gd name="T15" fmla="*/ 0 h 44"/>
                  <a:gd name="T16" fmla="*/ 22 w 25"/>
                  <a:gd name="T17" fmla="*/ 0 h 44"/>
                  <a:gd name="T18" fmla="*/ 22 w 25"/>
                  <a:gd name="T19" fmla="*/ 5 h 44"/>
                  <a:gd name="T20" fmla="*/ 12 w 25"/>
                  <a:gd name="T21" fmla="*/ 5 h 44"/>
                  <a:gd name="T22" fmla="*/ 5 w 25"/>
                  <a:gd name="T23" fmla="*/ 12 h 44"/>
                  <a:gd name="T24" fmla="*/ 12 w 25"/>
                  <a:gd name="T25" fmla="*/ 19 h 44"/>
                  <a:gd name="T26" fmla="*/ 25 w 25"/>
                  <a:gd name="T27" fmla="*/ 31 h 44"/>
                  <a:gd name="T28" fmla="*/ 12 w 25"/>
                  <a:gd name="T2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44">
                    <a:moveTo>
                      <a:pt x="12" y="44"/>
                    </a:moveTo>
                    <a:cubicBezTo>
                      <a:pt x="3" y="44"/>
                      <a:pt x="3" y="44"/>
                      <a:pt x="3" y="44"/>
                    </a:cubicBezTo>
                    <a:cubicBezTo>
                      <a:pt x="3" y="38"/>
                      <a:pt x="3" y="38"/>
                      <a:pt x="3" y="38"/>
                    </a:cubicBezTo>
                    <a:cubicBezTo>
                      <a:pt x="12" y="38"/>
                      <a:pt x="12" y="38"/>
                      <a:pt x="12" y="38"/>
                    </a:cubicBezTo>
                    <a:cubicBezTo>
                      <a:pt x="16" y="38"/>
                      <a:pt x="19" y="35"/>
                      <a:pt x="19" y="31"/>
                    </a:cubicBezTo>
                    <a:cubicBezTo>
                      <a:pt x="19" y="28"/>
                      <a:pt x="16" y="25"/>
                      <a:pt x="12" y="25"/>
                    </a:cubicBezTo>
                    <a:cubicBezTo>
                      <a:pt x="6" y="25"/>
                      <a:pt x="0" y="19"/>
                      <a:pt x="0" y="12"/>
                    </a:cubicBezTo>
                    <a:cubicBezTo>
                      <a:pt x="0" y="5"/>
                      <a:pt x="6" y="0"/>
                      <a:pt x="12" y="0"/>
                    </a:cubicBezTo>
                    <a:cubicBezTo>
                      <a:pt x="22" y="0"/>
                      <a:pt x="22" y="0"/>
                      <a:pt x="22" y="0"/>
                    </a:cubicBezTo>
                    <a:cubicBezTo>
                      <a:pt x="22" y="5"/>
                      <a:pt x="22" y="5"/>
                      <a:pt x="22" y="5"/>
                    </a:cubicBezTo>
                    <a:cubicBezTo>
                      <a:pt x="12" y="5"/>
                      <a:pt x="12" y="5"/>
                      <a:pt x="12" y="5"/>
                    </a:cubicBezTo>
                    <a:cubicBezTo>
                      <a:pt x="9" y="5"/>
                      <a:pt x="5" y="8"/>
                      <a:pt x="5" y="12"/>
                    </a:cubicBezTo>
                    <a:cubicBezTo>
                      <a:pt x="5" y="16"/>
                      <a:pt x="9" y="19"/>
                      <a:pt x="12" y="19"/>
                    </a:cubicBezTo>
                    <a:cubicBezTo>
                      <a:pt x="19" y="19"/>
                      <a:pt x="25" y="25"/>
                      <a:pt x="25" y="31"/>
                    </a:cubicBezTo>
                    <a:cubicBezTo>
                      <a:pt x="25" y="38"/>
                      <a:pt x="19" y="44"/>
                      <a:pt x="12" y="44"/>
                    </a:cubicBez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Rectangle 185"/>
              <p:cNvSpPr>
                <a:spLocks noChangeArrowheads="1"/>
              </p:cNvSpPr>
              <p:nvPr/>
            </p:nvSpPr>
            <p:spPr bwMode="auto">
              <a:xfrm>
                <a:off x="2831" y="3241"/>
                <a:ext cx="11" cy="31"/>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Rectangle 186"/>
              <p:cNvSpPr>
                <a:spLocks noChangeArrowheads="1"/>
              </p:cNvSpPr>
              <p:nvPr/>
            </p:nvSpPr>
            <p:spPr bwMode="auto">
              <a:xfrm>
                <a:off x="2831" y="3362"/>
                <a:ext cx="11" cy="31"/>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Freeform 187"/>
              <p:cNvSpPr>
                <a:spLocks/>
              </p:cNvSpPr>
              <p:nvPr/>
            </p:nvSpPr>
            <p:spPr bwMode="auto">
              <a:xfrm>
                <a:off x="1962" y="2483"/>
                <a:ext cx="1202" cy="419"/>
              </a:xfrm>
              <a:custGeom>
                <a:avLst/>
                <a:gdLst>
                  <a:gd name="T0" fmla="*/ 506 w 508"/>
                  <a:gd name="T1" fmla="*/ 137 h 177"/>
                  <a:gd name="T2" fmla="*/ 494 w 508"/>
                  <a:gd name="T3" fmla="*/ 72 h 177"/>
                  <a:gd name="T4" fmla="*/ 485 w 508"/>
                  <a:gd name="T5" fmla="*/ 26 h 177"/>
                  <a:gd name="T6" fmla="*/ 455 w 508"/>
                  <a:gd name="T7" fmla="*/ 0 h 177"/>
                  <a:gd name="T8" fmla="*/ 405 w 508"/>
                  <a:gd name="T9" fmla="*/ 0 h 177"/>
                  <a:gd name="T10" fmla="*/ 329 w 508"/>
                  <a:gd name="T11" fmla="*/ 0 h 177"/>
                  <a:gd name="T12" fmla="*/ 254 w 508"/>
                  <a:gd name="T13" fmla="*/ 0 h 177"/>
                  <a:gd name="T14" fmla="*/ 178 w 508"/>
                  <a:gd name="T15" fmla="*/ 0 h 177"/>
                  <a:gd name="T16" fmla="*/ 103 w 508"/>
                  <a:gd name="T17" fmla="*/ 0 h 177"/>
                  <a:gd name="T18" fmla="*/ 53 w 508"/>
                  <a:gd name="T19" fmla="*/ 0 h 177"/>
                  <a:gd name="T20" fmla="*/ 22 w 508"/>
                  <a:gd name="T21" fmla="*/ 26 h 177"/>
                  <a:gd name="T22" fmla="*/ 14 w 508"/>
                  <a:gd name="T23" fmla="*/ 72 h 177"/>
                  <a:gd name="T24" fmla="*/ 2 w 508"/>
                  <a:gd name="T25" fmla="*/ 137 h 177"/>
                  <a:gd name="T26" fmla="*/ 20 w 508"/>
                  <a:gd name="T27" fmla="*/ 168 h 177"/>
                  <a:gd name="T28" fmla="*/ 84 w 508"/>
                  <a:gd name="T29" fmla="*/ 156 h 177"/>
                  <a:gd name="T30" fmla="*/ 84 w 508"/>
                  <a:gd name="T31" fmla="*/ 156 h 177"/>
                  <a:gd name="T32" fmla="*/ 84 w 508"/>
                  <a:gd name="T33" fmla="*/ 156 h 177"/>
                  <a:gd name="T34" fmla="*/ 169 w 508"/>
                  <a:gd name="T35" fmla="*/ 156 h 177"/>
                  <a:gd name="T36" fmla="*/ 169 w 508"/>
                  <a:gd name="T37" fmla="*/ 156 h 177"/>
                  <a:gd name="T38" fmla="*/ 254 w 508"/>
                  <a:gd name="T39" fmla="*/ 156 h 177"/>
                  <a:gd name="T40" fmla="*/ 254 w 508"/>
                  <a:gd name="T41" fmla="*/ 156 h 177"/>
                  <a:gd name="T42" fmla="*/ 339 w 508"/>
                  <a:gd name="T43" fmla="*/ 156 h 177"/>
                  <a:gd name="T44" fmla="*/ 339 w 508"/>
                  <a:gd name="T45" fmla="*/ 156 h 177"/>
                  <a:gd name="T46" fmla="*/ 339 w 508"/>
                  <a:gd name="T47" fmla="*/ 156 h 177"/>
                  <a:gd name="T48" fmla="*/ 424 w 508"/>
                  <a:gd name="T49" fmla="*/ 156 h 177"/>
                  <a:gd name="T50" fmla="*/ 424 w 508"/>
                  <a:gd name="T51" fmla="*/ 156 h 177"/>
                  <a:gd name="T52" fmla="*/ 424 w 508"/>
                  <a:gd name="T53" fmla="*/ 156 h 177"/>
                  <a:gd name="T54" fmla="*/ 487 w 508"/>
                  <a:gd name="T55" fmla="*/ 168 h 177"/>
                  <a:gd name="T56" fmla="*/ 506 w 508"/>
                  <a:gd name="T57" fmla="*/ 13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8" h="177">
                    <a:moveTo>
                      <a:pt x="506" y="137"/>
                    </a:moveTo>
                    <a:cubicBezTo>
                      <a:pt x="494" y="72"/>
                      <a:pt x="494" y="72"/>
                      <a:pt x="494" y="72"/>
                    </a:cubicBezTo>
                    <a:cubicBezTo>
                      <a:pt x="485" y="26"/>
                      <a:pt x="485" y="26"/>
                      <a:pt x="485" y="26"/>
                    </a:cubicBezTo>
                    <a:cubicBezTo>
                      <a:pt x="483" y="11"/>
                      <a:pt x="470" y="0"/>
                      <a:pt x="455" y="0"/>
                    </a:cubicBezTo>
                    <a:cubicBezTo>
                      <a:pt x="405" y="0"/>
                      <a:pt x="405" y="0"/>
                      <a:pt x="405" y="0"/>
                    </a:cubicBezTo>
                    <a:cubicBezTo>
                      <a:pt x="329" y="0"/>
                      <a:pt x="329" y="0"/>
                      <a:pt x="329" y="0"/>
                    </a:cubicBezTo>
                    <a:cubicBezTo>
                      <a:pt x="254" y="0"/>
                      <a:pt x="254" y="0"/>
                      <a:pt x="254" y="0"/>
                    </a:cubicBezTo>
                    <a:cubicBezTo>
                      <a:pt x="178" y="0"/>
                      <a:pt x="178" y="0"/>
                      <a:pt x="178" y="0"/>
                    </a:cubicBezTo>
                    <a:cubicBezTo>
                      <a:pt x="103" y="0"/>
                      <a:pt x="103" y="0"/>
                      <a:pt x="103" y="0"/>
                    </a:cubicBezTo>
                    <a:cubicBezTo>
                      <a:pt x="53" y="0"/>
                      <a:pt x="53" y="0"/>
                      <a:pt x="53" y="0"/>
                    </a:cubicBezTo>
                    <a:cubicBezTo>
                      <a:pt x="38" y="0"/>
                      <a:pt x="25" y="11"/>
                      <a:pt x="22" y="26"/>
                    </a:cubicBezTo>
                    <a:cubicBezTo>
                      <a:pt x="14" y="72"/>
                      <a:pt x="14" y="72"/>
                      <a:pt x="14" y="72"/>
                    </a:cubicBezTo>
                    <a:cubicBezTo>
                      <a:pt x="2" y="137"/>
                      <a:pt x="2" y="137"/>
                      <a:pt x="2" y="137"/>
                    </a:cubicBezTo>
                    <a:cubicBezTo>
                      <a:pt x="0" y="150"/>
                      <a:pt x="7" y="164"/>
                      <a:pt x="20" y="168"/>
                    </a:cubicBezTo>
                    <a:cubicBezTo>
                      <a:pt x="42" y="175"/>
                      <a:pt x="66" y="171"/>
                      <a:pt x="84" y="156"/>
                    </a:cubicBezTo>
                    <a:cubicBezTo>
                      <a:pt x="84" y="156"/>
                      <a:pt x="84" y="156"/>
                      <a:pt x="84" y="156"/>
                    </a:cubicBezTo>
                    <a:cubicBezTo>
                      <a:pt x="84" y="156"/>
                      <a:pt x="84" y="156"/>
                      <a:pt x="84" y="156"/>
                    </a:cubicBezTo>
                    <a:cubicBezTo>
                      <a:pt x="108" y="177"/>
                      <a:pt x="144" y="177"/>
                      <a:pt x="169" y="156"/>
                    </a:cubicBezTo>
                    <a:cubicBezTo>
                      <a:pt x="169" y="156"/>
                      <a:pt x="169" y="156"/>
                      <a:pt x="169" y="156"/>
                    </a:cubicBezTo>
                    <a:cubicBezTo>
                      <a:pt x="193" y="177"/>
                      <a:pt x="230" y="177"/>
                      <a:pt x="254" y="156"/>
                    </a:cubicBezTo>
                    <a:cubicBezTo>
                      <a:pt x="254" y="156"/>
                      <a:pt x="254" y="156"/>
                      <a:pt x="254" y="156"/>
                    </a:cubicBezTo>
                    <a:cubicBezTo>
                      <a:pt x="278" y="177"/>
                      <a:pt x="315" y="177"/>
                      <a:pt x="339" y="156"/>
                    </a:cubicBezTo>
                    <a:cubicBezTo>
                      <a:pt x="339" y="156"/>
                      <a:pt x="339" y="156"/>
                      <a:pt x="339" y="156"/>
                    </a:cubicBezTo>
                    <a:cubicBezTo>
                      <a:pt x="339" y="156"/>
                      <a:pt x="339" y="156"/>
                      <a:pt x="339" y="156"/>
                    </a:cubicBezTo>
                    <a:cubicBezTo>
                      <a:pt x="363" y="177"/>
                      <a:pt x="400" y="177"/>
                      <a:pt x="424" y="156"/>
                    </a:cubicBezTo>
                    <a:cubicBezTo>
                      <a:pt x="424" y="156"/>
                      <a:pt x="424" y="156"/>
                      <a:pt x="424" y="156"/>
                    </a:cubicBezTo>
                    <a:cubicBezTo>
                      <a:pt x="424" y="156"/>
                      <a:pt x="424" y="156"/>
                      <a:pt x="424" y="156"/>
                    </a:cubicBezTo>
                    <a:cubicBezTo>
                      <a:pt x="442" y="171"/>
                      <a:pt x="466" y="175"/>
                      <a:pt x="487" y="168"/>
                    </a:cubicBezTo>
                    <a:cubicBezTo>
                      <a:pt x="500" y="164"/>
                      <a:pt x="508" y="150"/>
                      <a:pt x="506" y="137"/>
                    </a:cubicBezTo>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188"/>
              <p:cNvSpPr>
                <a:spLocks/>
              </p:cNvSpPr>
              <p:nvPr/>
            </p:nvSpPr>
            <p:spPr bwMode="auto">
              <a:xfrm>
                <a:off x="2741" y="2483"/>
                <a:ext cx="225" cy="419"/>
              </a:xfrm>
              <a:custGeom>
                <a:avLst/>
                <a:gdLst>
                  <a:gd name="T0" fmla="*/ 95 w 95"/>
                  <a:gd name="T1" fmla="*/ 156 h 177"/>
                  <a:gd name="T2" fmla="*/ 95 w 95"/>
                  <a:gd name="T3" fmla="*/ 156 h 177"/>
                  <a:gd name="T4" fmla="*/ 95 w 95"/>
                  <a:gd name="T5" fmla="*/ 156 h 177"/>
                  <a:gd name="T6" fmla="*/ 10 w 95"/>
                  <a:gd name="T7" fmla="*/ 156 h 177"/>
                  <a:gd name="T8" fmla="*/ 5 w 95"/>
                  <a:gd name="T9" fmla="*/ 72 h 177"/>
                  <a:gd name="T10" fmla="*/ 0 w 95"/>
                  <a:gd name="T11" fmla="*/ 0 h 177"/>
                  <a:gd name="T12" fmla="*/ 76 w 95"/>
                  <a:gd name="T13" fmla="*/ 0 h 177"/>
                  <a:gd name="T14" fmla="*/ 85 w 95"/>
                  <a:gd name="T15" fmla="*/ 72 h 177"/>
                  <a:gd name="T16" fmla="*/ 95 w 95"/>
                  <a:gd name="T17" fmla="*/ 15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177">
                    <a:moveTo>
                      <a:pt x="95" y="156"/>
                    </a:moveTo>
                    <a:cubicBezTo>
                      <a:pt x="95" y="156"/>
                      <a:pt x="95" y="156"/>
                      <a:pt x="95" y="156"/>
                    </a:cubicBezTo>
                    <a:cubicBezTo>
                      <a:pt x="95" y="156"/>
                      <a:pt x="95" y="156"/>
                      <a:pt x="95" y="156"/>
                    </a:cubicBezTo>
                    <a:cubicBezTo>
                      <a:pt x="71" y="177"/>
                      <a:pt x="34" y="177"/>
                      <a:pt x="10" y="156"/>
                    </a:cubicBezTo>
                    <a:cubicBezTo>
                      <a:pt x="5" y="72"/>
                      <a:pt x="5" y="72"/>
                      <a:pt x="5" y="72"/>
                    </a:cubicBezTo>
                    <a:cubicBezTo>
                      <a:pt x="0" y="0"/>
                      <a:pt x="0" y="0"/>
                      <a:pt x="0" y="0"/>
                    </a:cubicBezTo>
                    <a:cubicBezTo>
                      <a:pt x="76" y="0"/>
                      <a:pt x="76" y="0"/>
                      <a:pt x="76" y="0"/>
                    </a:cubicBezTo>
                    <a:cubicBezTo>
                      <a:pt x="85" y="72"/>
                      <a:pt x="85" y="72"/>
                      <a:pt x="85" y="72"/>
                    </a:cubicBezTo>
                    <a:cubicBezTo>
                      <a:pt x="95" y="156"/>
                      <a:pt x="95" y="156"/>
                      <a:pt x="95" y="156"/>
                    </a:cubicBezTo>
                  </a:path>
                </a:pathLst>
              </a:custGeom>
              <a:solidFill>
                <a:srgbClr val="FC7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189"/>
              <p:cNvSpPr>
                <a:spLocks/>
              </p:cNvSpPr>
              <p:nvPr/>
            </p:nvSpPr>
            <p:spPr bwMode="auto">
              <a:xfrm>
                <a:off x="2362" y="2483"/>
                <a:ext cx="201" cy="419"/>
              </a:xfrm>
              <a:custGeom>
                <a:avLst/>
                <a:gdLst>
                  <a:gd name="T0" fmla="*/ 85 w 85"/>
                  <a:gd name="T1" fmla="*/ 0 h 177"/>
                  <a:gd name="T2" fmla="*/ 85 w 85"/>
                  <a:gd name="T3" fmla="*/ 156 h 177"/>
                  <a:gd name="T4" fmla="*/ 85 w 85"/>
                  <a:gd name="T5" fmla="*/ 156 h 177"/>
                  <a:gd name="T6" fmla="*/ 0 w 85"/>
                  <a:gd name="T7" fmla="*/ 156 h 177"/>
                  <a:gd name="T8" fmla="*/ 0 w 85"/>
                  <a:gd name="T9" fmla="*/ 156 h 177"/>
                  <a:gd name="T10" fmla="*/ 5 w 85"/>
                  <a:gd name="T11" fmla="*/ 72 h 177"/>
                  <a:gd name="T12" fmla="*/ 9 w 85"/>
                  <a:gd name="T13" fmla="*/ 0 h 177"/>
                  <a:gd name="T14" fmla="*/ 85 w 85"/>
                  <a:gd name="T15" fmla="*/ 0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177">
                    <a:moveTo>
                      <a:pt x="85" y="0"/>
                    </a:moveTo>
                    <a:cubicBezTo>
                      <a:pt x="85" y="156"/>
                      <a:pt x="85" y="156"/>
                      <a:pt x="85" y="156"/>
                    </a:cubicBezTo>
                    <a:cubicBezTo>
                      <a:pt x="85" y="156"/>
                      <a:pt x="85" y="156"/>
                      <a:pt x="85" y="156"/>
                    </a:cubicBezTo>
                    <a:cubicBezTo>
                      <a:pt x="61" y="177"/>
                      <a:pt x="24" y="177"/>
                      <a:pt x="0" y="156"/>
                    </a:cubicBezTo>
                    <a:cubicBezTo>
                      <a:pt x="0" y="156"/>
                      <a:pt x="0" y="156"/>
                      <a:pt x="0" y="156"/>
                    </a:cubicBezTo>
                    <a:cubicBezTo>
                      <a:pt x="5" y="72"/>
                      <a:pt x="5" y="72"/>
                      <a:pt x="5" y="72"/>
                    </a:cubicBezTo>
                    <a:cubicBezTo>
                      <a:pt x="9" y="0"/>
                      <a:pt x="9" y="0"/>
                      <a:pt x="9" y="0"/>
                    </a:cubicBezTo>
                    <a:lnTo>
                      <a:pt x="85" y="0"/>
                    </a:lnTo>
                    <a:close/>
                  </a:path>
                </a:pathLst>
              </a:custGeom>
              <a:solidFill>
                <a:srgbClr val="FC7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190"/>
              <p:cNvSpPr>
                <a:spLocks/>
              </p:cNvSpPr>
              <p:nvPr/>
            </p:nvSpPr>
            <p:spPr bwMode="auto">
              <a:xfrm>
                <a:off x="1962" y="2483"/>
                <a:ext cx="244" cy="414"/>
              </a:xfrm>
              <a:custGeom>
                <a:avLst/>
                <a:gdLst>
                  <a:gd name="T0" fmla="*/ 103 w 103"/>
                  <a:gd name="T1" fmla="*/ 0 h 175"/>
                  <a:gd name="T2" fmla="*/ 94 w 103"/>
                  <a:gd name="T3" fmla="*/ 72 h 175"/>
                  <a:gd name="T4" fmla="*/ 84 w 103"/>
                  <a:gd name="T5" fmla="*/ 156 h 175"/>
                  <a:gd name="T6" fmla="*/ 20 w 103"/>
                  <a:gd name="T7" fmla="*/ 168 h 175"/>
                  <a:gd name="T8" fmla="*/ 2 w 103"/>
                  <a:gd name="T9" fmla="*/ 137 h 175"/>
                  <a:gd name="T10" fmla="*/ 14 w 103"/>
                  <a:gd name="T11" fmla="*/ 72 h 175"/>
                  <a:gd name="T12" fmla="*/ 22 w 103"/>
                  <a:gd name="T13" fmla="*/ 26 h 175"/>
                  <a:gd name="T14" fmla="*/ 53 w 103"/>
                  <a:gd name="T15" fmla="*/ 0 h 175"/>
                  <a:gd name="T16" fmla="*/ 103 w 103"/>
                  <a:gd name="T17"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75">
                    <a:moveTo>
                      <a:pt x="103" y="0"/>
                    </a:moveTo>
                    <a:cubicBezTo>
                      <a:pt x="94" y="72"/>
                      <a:pt x="94" y="72"/>
                      <a:pt x="94" y="72"/>
                    </a:cubicBezTo>
                    <a:cubicBezTo>
                      <a:pt x="84" y="156"/>
                      <a:pt x="84" y="156"/>
                      <a:pt x="84" y="156"/>
                    </a:cubicBezTo>
                    <a:cubicBezTo>
                      <a:pt x="66" y="171"/>
                      <a:pt x="42" y="175"/>
                      <a:pt x="20" y="168"/>
                    </a:cubicBezTo>
                    <a:cubicBezTo>
                      <a:pt x="7" y="164"/>
                      <a:pt x="0" y="150"/>
                      <a:pt x="2" y="137"/>
                    </a:cubicBezTo>
                    <a:cubicBezTo>
                      <a:pt x="14" y="72"/>
                      <a:pt x="14" y="72"/>
                      <a:pt x="14" y="72"/>
                    </a:cubicBezTo>
                    <a:cubicBezTo>
                      <a:pt x="22" y="26"/>
                      <a:pt x="22" y="26"/>
                      <a:pt x="22" y="26"/>
                    </a:cubicBezTo>
                    <a:cubicBezTo>
                      <a:pt x="25" y="11"/>
                      <a:pt x="38" y="0"/>
                      <a:pt x="53" y="0"/>
                    </a:cubicBezTo>
                    <a:lnTo>
                      <a:pt x="103" y="0"/>
                    </a:lnTo>
                    <a:close/>
                  </a:path>
                </a:pathLst>
              </a:custGeom>
              <a:solidFill>
                <a:srgbClr val="FC7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Rectangle 191"/>
              <p:cNvSpPr>
                <a:spLocks noChangeArrowheads="1"/>
              </p:cNvSpPr>
              <p:nvPr/>
            </p:nvSpPr>
            <p:spPr bwMode="auto">
              <a:xfrm>
                <a:off x="2298" y="2355"/>
                <a:ext cx="530" cy="234"/>
              </a:xfrm>
              <a:prstGeom prst="rect">
                <a:avLst/>
              </a:prstGeom>
              <a:solidFill>
                <a:srgbClr val="29B6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Rectangle 192"/>
              <p:cNvSpPr>
                <a:spLocks noChangeArrowheads="1"/>
              </p:cNvSpPr>
              <p:nvPr/>
            </p:nvSpPr>
            <p:spPr bwMode="auto">
              <a:xfrm>
                <a:off x="2298" y="2355"/>
                <a:ext cx="530"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Rectangle 193"/>
              <p:cNvSpPr>
                <a:spLocks noChangeArrowheads="1"/>
              </p:cNvSpPr>
              <p:nvPr/>
            </p:nvSpPr>
            <p:spPr bwMode="auto">
              <a:xfrm>
                <a:off x="2334" y="2390"/>
                <a:ext cx="459" cy="164"/>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Rectangle 194"/>
              <p:cNvSpPr>
                <a:spLocks noChangeArrowheads="1"/>
              </p:cNvSpPr>
              <p:nvPr/>
            </p:nvSpPr>
            <p:spPr bwMode="auto">
              <a:xfrm>
                <a:off x="2334" y="2390"/>
                <a:ext cx="459"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Freeform 195"/>
              <p:cNvSpPr>
                <a:spLocks/>
              </p:cNvSpPr>
              <p:nvPr/>
            </p:nvSpPr>
            <p:spPr bwMode="auto">
              <a:xfrm>
                <a:off x="2417" y="2428"/>
                <a:ext cx="68" cy="88"/>
              </a:xfrm>
              <a:custGeom>
                <a:avLst/>
                <a:gdLst>
                  <a:gd name="T0" fmla="*/ 24 w 29"/>
                  <a:gd name="T1" fmla="*/ 10 h 37"/>
                  <a:gd name="T2" fmla="*/ 23 w 29"/>
                  <a:gd name="T3" fmla="*/ 9 h 37"/>
                  <a:gd name="T4" fmla="*/ 21 w 29"/>
                  <a:gd name="T5" fmla="*/ 8 h 37"/>
                  <a:gd name="T6" fmla="*/ 18 w 29"/>
                  <a:gd name="T7" fmla="*/ 7 h 37"/>
                  <a:gd name="T8" fmla="*/ 15 w 29"/>
                  <a:gd name="T9" fmla="*/ 6 h 37"/>
                  <a:gd name="T10" fmla="*/ 10 w 29"/>
                  <a:gd name="T11" fmla="*/ 7 h 37"/>
                  <a:gd name="T12" fmla="*/ 9 w 29"/>
                  <a:gd name="T13" fmla="*/ 10 h 37"/>
                  <a:gd name="T14" fmla="*/ 9 w 29"/>
                  <a:gd name="T15" fmla="*/ 12 h 37"/>
                  <a:gd name="T16" fmla="*/ 11 w 29"/>
                  <a:gd name="T17" fmla="*/ 13 h 37"/>
                  <a:gd name="T18" fmla="*/ 13 w 29"/>
                  <a:gd name="T19" fmla="*/ 14 h 37"/>
                  <a:gd name="T20" fmla="*/ 17 w 29"/>
                  <a:gd name="T21" fmla="*/ 15 h 37"/>
                  <a:gd name="T22" fmla="*/ 22 w 29"/>
                  <a:gd name="T23" fmla="*/ 17 h 37"/>
                  <a:gd name="T24" fmla="*/ 26 w 29"/>
                  <a:gd name="T25" fmla="*/ 19 h 37"/>
                  <a:gd name="T26" fmla="*/ 28 w 29"/>
                  <a:gd name="T27" fmla="*/ 22 h 37"/>
                  <a:gd name="T28" fmla="*/ 29 w 29"/>
                  <a:gd name="T29" fmla="*/ 26 h 37"/>
                  <a:gd name="T30" fmla="*/ 28 w 29"/>
                  <a:gd name="T31" fmla="*/ 31 h 37"/>
                  <a:gd name="T32" fmla="*/ 25 w 29"/>
                  <a:gd name="T33" fmla="*/ 35 h 37"/>
                  <a:gd name="T34" fmla="*/ 20 w 29"/>
                  <a:gd name="T35" fmla="*/ 36 h 37"/>
                  <a:gd name="T36" fmla="*/ 15 w 29"/>
                  <a:gd name="T37" fmla="*/ 37 h 37"/>
                  <a:gd name="T38" fmla="*/ 7 w 29"/>
                  <a:gd name="T39" fmla="*/ 36 h 37"/>
                  <a:gd name="T40" fmla="*/ 0 w 29"/>
                  <a:gd name="T41" fmla="*/ 32 h 37"/>
                  <a:gd name="T42" fmla="*/ 3 w 29"/>
                  <a:gd name="T43" fmla="*/ 26 h 37"/>
                  <a:gd name="T44" fmla="*/ 5 w 29"/>
                  <a:gd name="T45" fmla="*/ 27 h 37"/>
                  <a:gd name="T46" fmla="*/ 8 w 29"/>
                  <a:gd name="T47" fmla="*/ 29 h 37"/>
                  <a:gd name="T48" fmla="*/ 11 w 29"/>
                  <a:gd name="T49" fmla="*/ 30 h 37"/>
                  <a:gd name="T50" fmla="*/ 15 w 29"/>
                  <a:gd name="T51" fmla="*/ 31 h 37"/>
                  <a:gd name="T52" fmla="*/ 21 w 29"/>
                  <a:gd name="T53" fmla="*/ 27 h 37"/>
                  <a:gd name="T54" fmla="*/ 21 w 29"/>
                  <a:gd name="T55" fmla="*/ 25 h 37"/>
                  <a:gd name="T56" fmla="*/ 19 w 29"/>
                  <a:gd name="T57" fmla="*/ 23 h 37"/>
                  <a:gd name="T58" fmla="*/ 16 w 29"/>
                  <a:gd name="T59" fmla="*/ 22 h 37"/>
                  <a:gd name="T60" fmla="*/ 12 w 29"/>
                  <a:gd name="T61" fmla="*/ 21 h 37"/>
                  <a:gd name="T62" fmla="*/ 7 w 29"/>
                  <a:gd name="T63" fmla="*/ 20 h 37"/>
                  <a:gd name="T64" fmla="*/ 4 w 29"/>
                  <a:gd name="T65" fmla="*/ 18 h 37"/>
                  <a:gd name="T66" fmla="*/ 2 w 29"/>
                  <a:gd name="T67" fmla="*/ 15 h 37"/>
                  <a:gd name="T68" fmla="*/ 2 w 29"/>
                  <a:gd name="T69" fmla="*/ 11 h 37"/>
                  <a:gd name="T70" fmla="*/ 3 w 29"/>
                  <a:gd name="T71" fmla="*/ 6 h 37"/>
                  <a:gd name="T72" fmla="*/ 5 w 29"/>
                  <a:gd name="T73" fmla="*/ 3 h 37"/>
                  <a:gd name="T74" fmla="*/ 10 w 29"/>
                  <a:gd name="T75" fmla="*/ 1 h 37"/>
                  <a:gd name="T76" fmla="*/ 15 w 29"/>
                  <a:gd name="T77" fmla="*/ 0 h 37"/>
                  <a:gd name="T78" fmla="*/ 22 w 29"/>
                  <a:gd name="T79" fmla="*/ 1 h 37"/>
                  <a:gd name="T80" fmla="*/ 27 w 29"/>
                  <a:gd name="T81" fmla="*/ 4 h 37"/>
                  <a:gd name="T82" fmla="*/ 24 w 29"/>
                  <a:gd name="T83"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 h="37">
                    <a:moveTo>
                      <a:pt x="24" y="10"/>
                    </a:moveTo>
                    <a:cubicBezTo>
                      <a:pt x="24" y="10"/>
                      <a:pt x="24" y="9"/>
                      <a:pt x="23" y="9"/>
                    </a:cubicBezTo>
                    <a:cubicBezTo>
                      <a:pt x="22" y="8"/>
                      <a:pt x="22" y="8"/>
                      <a:pt x="21" y="8"/>
                    </a:cubicBezTo>
                    <a:cubicBezTo>
                      <a:pt x="20" y="7"/>
                      <a:pt x="19" y="7"/>
                      <a:pt x="18" y="7"/>
                    </a:cubicBezTo>
                    <a:cubicBezTo>
                      <a:pt x="17" y="6"/>
                      <a:pt x="16" y="6"/>
                      <a:pt x="15" y="6"/>
                    </a:cubicBezTo>
                    <a:cubicBezTo>
                      <a:pt x="13" y="6"/>
                      <a:pt x="11" y="7"/>
                      <a:pt x="10" y="7"/>
                    </a:cubicBezTo>
                    <a:cubicBezTo>
                      <a:pt x="9" y="8"/>
                      <a:pt x="9" y="9"/>
                      <a:pt x="9" y="10"/>
                    </a:cubicBezTo>
                    <a:cubicBezTo>
                      <a:pt x="9" y="11"/>
                      <a:pt x="9" y="12"/>
                      <a:pt x="9" y="12"/>
                    </a:cubicBezTo>
                    <a:cubicBezTo>
                      <a:pt x="10" y="13"/>
                      <a:pt x="10" y="13"/>
                      <a:pt x="11" y="13"/>
                    </a:cubicBezTo>
                    <a:cubicBezTo>
                      <a:pt x="12" y="14"/>
                      <a:pt x="12" y="14"/>
                      <a:pt x="13" y="14"/>
                    </a:cubicBezTo>
                    <a:cubicBezTo>
                      <a:pt x="15" y="15"/>
                      <a:pt x="16" y="15"/>
                      <a:pt x="17" y="15"/>
                    </a:cubicBezTo>
                    <a:cubicBezTo>
                      <a:pt x="19" y="16"/>
                      <a:pt x="20" y="16"/>
                      <a:pt x="22" y="17"/>
                    </a:cubicBezTo>
                    <a:cubicBezTo>
                      <a:pt x="23" y="18"/>
                      <a:pt x="25" y="18"/>
                      <a:pt x="26" y="19"/>
                    </a:cubicBezTo>
                    <a:cubicBezTo>
                      <a:pt x="27" y="20"/>
                      <a:pt x="27" y="21"/>
                      <a:pt x="28" y="22"/>
                    </a:cubicBezTo>
                    <a:cubicBezTo>
                      <a:pt x="29" y="23"/>
                      <a:pt x="29" y="25"/>
                      <a:pt x="29" y="26"/>
                    </a:cubicBezTo>
                    <a:cubicBezTo>
                      <a:pt x="29" y="28"/>
                      <a:pt x="28" y="30"/>
                      <a:pt x="28" y="31"/>
                    </a:cubicBezTo>
                    <a:cubicBezTo>
                      <a:pt x="27" y="33"/>
                      <a:pt x="26" y="34"/>
                      <a:pt x="25" y="35"/>
                    </a:cubicBezTo>
                    <a:cubicBezTo>
                      <a:pt x="23" y="35"/>
                      <a:pt x="22" y="36"/>
                      <a:pt x="20" y="36"/>
                    </a:cubicBezTo>
                    <a:cubicBezTo>
                      <a:pt x="19" y="37"/>
                      <a:pt x="17" y="37"/>
                      <a:pt x="15" y="37"/>
                    </a:cubicBezTo>
                    <a:cubicBezTo>
                      <a:pt x="13" y="37"/>
                      <a:pt x="10" y="37"/>
                      <a:pt x="7" y="36"/>
                    </a:cubicBezTo>
                    <a:cubicBezTo>
                      <a:pt x="5" y="35"/>
                      <a:pt x="2" y="34"/>
                      <a:pt x="0" y="32"/>
                    </a:cubicBezTo>
                    <a:cubicBezTo>
                      <a:pt x="3" y="26"/>
                      <a:pt x="3" y="26"/>
                      <a:pt x="3" y="26"/>
                    </a:cubicBezTo>
                    <a:cubicBezTo>
                      <a:pt x="3" y="27"/>
                      <a:pt x="4" y="27"/>
                      <a:pt x="5" y="27"/>
                    </a:cubicBezTo>
                    <a:cubicBezTo>
                      <a:pt x="6" y="28"/>
                      <a:pt x="7" y="28"/>
                      <a:pt x="8" y="29"/>
                    </a:cubicBezTo>
                    <a:cubicBezTo>
                      <a:pt x="9" y="29"/>
                      <a:pt x="10" y="30"/>
                      <a:pt x="11" y="30"/>
                    </a:cubicBezTo>
                    <a:cubicBezTo>
                      <a:pt x="13" y="30"/>
                      <a:pt x="14" y="31"/>
                      <a:pt x="15" y="31"/>
                    </a:cubicBezTo>
                    <a:cubicBezTo>
                      <a:pt x="19" y="31"/>
                      <a:pt x="21" y="29"/>
                      <a:pt x="21" y="27"/>
                    </a:cubicBezTo>
                    <a:cubicBezTo>
                      <a:pt x="21" y="26"/>
                      <a:pt x="21" y="25"/>
                      <a:pt x="21" y="25"/>
                    </a:cubicBezTo>
                    <a:cubicBezTo>
                      <a:pt x="20" y="24"/>
                      <a:pt x="20" y="24"/>
                      <a:pt x="19" y="23"/>
                    </a:cubicBezTo>
                    <a:cubicBezTo>
                      <a:pt x="18" y="23"/>
                      <a:pt x="17" y="23"/>
                      <a:pt x="16" y="22"/>
                    </a:cubicBezTo>
                    <a:cubicBezTo>
                      <a:pt x="15" y="22"/>
                      <a:pt x="13" y="22"/>
                      <a:pt x="12" y="21"/>
                    </a:cubicBezTo>
                    <a:cubicBezTo>
                      <a:pt x="10" y="21"/>
                      <a:pt x="9" y="20"/>
                      <a:pt x="7" y="20"/>
                    </a:cubicBezTo>
                    <a:cubicBezTo>
                      <a:pt x="6" y="19"/>
                      <a:pt x="5" y="18"/>
                      <a:pt x="4" y="18"/>
                    </a:cubicBezTo>
                    <a:cubicBezTo>
                      <a:pt x="3" y="17"/>
                      <a:pt x="3" y="16"/>
                      <a:pt x="2" y="15"/>
                    </a:cubicBezTo>
                    <a:cubicBezTo>
                      <a:pt x="2" y="14"/>
                      <a:pt x="2" y="13"/>
                      <a:pt x="2" y="11"/>
                    </a:cubicBezTo>
                    <a:cubicBezTo>
                      <a:pt x="2" y="10"/>
                      <a:pt x="2" y="8"/>
                      <a:pt x="3" y="6"/>
                    </a:cubicBezTo>
                    <a:cubicBezTo>
                      <a:pt x="3" y="5"/>
                      <a:pt x="4" y="4"/>
                      <a:pt x="5" y="3"/>
                    </a:cubicBezTo>
                    <a:cubicBezTo>
                      <a:pt x="7" y="2"/>
                      <a:pt x="8" y="1"/>
                      <a:pt x="10" y="1"/>
                    </a:cubicBezTo>
                    <a:cubicBezTo>
                      <a:pt x="11" y="0"/>
                      <a:pt x="13" y="0"/>
                      <a:pt x="15" y="0"/>
                    </a:cubicBezTo>
                    <a:cubicBezTo>
                      <a:pt x="17" y="0"/>
                      <a:pt x="20" y="0"/>
                      <a:pt x="22" y="1"/>
                    </a:cubicBezTo>
                    <a:cubicBezTo>
                      <a:pt x="24" y="2"/>
                      <a:pt x="26" y="3"/>
                      <a:pt x="27" y="4"/>
                    </a:cubicBezTo>
                    <a:lnTo>
                      <a:pt x="24" y="10"/>
                    </a:lnTo>
                    <a:close/>
                  </a:path>
                </a:pathLst>
              </a:custGeom>
              <a:solidFill>
                <a:srgbClr val="29B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Freeform 196"/>
              <p:cNvSpPr>
                <a:spLocks noEditPoints="1"/>
              </p:cNvSpPr>
              <p:nvPr/>
            </p:nvSpPr>
            <p:spPr bwMode="auto">
              <a:xfrm>
                <a:off x="2490" y="2428"/>
                <a:ext cx="80" cy="88"/>
              </a:xfrm>
              <a:custGeom>
                <a:avLst/>
                <a:gdLst>
                  <a:gd name="T0" fmla="*/ 31 w 80"/>
                  <a:gd name="T1" fmla="*/ 0 h 88"/>
                  <a:gd name="T2" fmla="*/ 47 w 80"/>
                  <a:gd name="T3" fmla="*/ 0 h 88"/>
                  <a:gd name="T4" fmla="*/ 80 w 80"/>
                  <a:gd name="T5" fmla="*/ 88 h 88"/>
                  <a:gd name="T6" fmla="*/ 61 w 80"/>
                  <a:gd name="T7" fmla="*/ 88 h 88"/>
                  <a:gd name="T8" fmla="*/ 54 w 80"/>
                  <a:gd name="T9" fmla="*/ 67 h 88"/>
                  <a:gd name="T10" fmla="*/ 24 w 80"/>
                  <a:gd name="T11" fmla="*/ 67 h 88"/>
                  <a:gd name="T12" fmla="*/ 16 w 80"/>
                  <a:gd name="T13" fmla="*/ 88 h 88"/>
                  <a:gd name="T14" fmla="*/ 0 w 80"/>
                  <a:gd name="T15" fmla="*/ 88 h 88"/>
                  <a:gd name="T16" fmla="*/ 31 w 80"/>
                  <a:gd name="T17" fmla="*/ 0 h 88"/>
                  <a:gd name="T18" fmla="*/ 52 w 80"/>
                  <a:gd name="T19" fmla="*/ 55 h 88"/>
                  <a:gd name="T20" fmla="*/ 40 w 80"/>
                  <a:gd name="T21" fmla="*/ 19 h 88"/>
                  <a:gd name="T22" fmla="*/ 26 w 80"/>
                  <a:gd name="T23" fmla="*/ 55 h 88"/>
                  <a:gd name="T24" fmla="*/ 52 w 80"/>
                  <a:gd name="T25" fmla="*/ 5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88">
                    <a:moveTo>
                      <a:pt x="31" y="0"/>
                    </a:moveTo>
                    <a:lnTo>
                      <a:pt x="47" y="0"/>
                    </a:lnTo>
                    <a:lnTo>
                      <a:pt x="80" y="88"/>
                    </a:lnTo>
                    <a:lnTo>
                      <a:pt x="61" y="88"/>
                    </a:lnTo>
                    <a:lnTo>
                      <a:pt x="54" y="67"/>
                    </a:lnTo>
                    <a:lnTo>
                      <a:pt x="24" y="67"/>
                    </a:lnTo>
                    <a:lnTo>
                      <a:pt x="16" y="88"/>
                    </a:lnTo>
                    <a:lnTo>
                      <a:pt x="0" y="88"/>
                    </a:lnTo>
                    <a:lnTo>
                      <a:pt x="31" y="0"/>
                    </a:lnTo>
                    <a:close/>
                    <a:moveTo>
                      <a:pt x="52" y="55"/>
                    </a:moveTo>
                    <a:lnTo>
                      <a:pt x="40" y="19"/>
                    </a:lnTo>
                    <a:lnTo>
                      <a:pt x="26" y="55"/>
                    </a:lnTo>
                    <a:lnTo>
                      <a:pt x="52" y="55"/>
                    </a:lnTo>
                    <a:close/>
                  </a:path>
                </a:pathLst>
              </a:custGeom>
              <a:solidFill>
                <a:srgbClr val="29B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197"/>
              <p:cNvSpPr>
                <a:spLocks/>
              </p:cNvSpPr>
              <p:nvPr/>
            </p:nvSpPr>
            <p:spPr bwMode="auto">
              <a:xfrm>
                <a:off x="2580" y="2428"/>
                <a:ext cx="59" cy="88"/>
              </a:xfrm>
              <a:custGeom>
                <a:avLst/>
                <a:gdLst>
                  <a:gd name="T0" fmla="*/ 0 w 59"/>
                  <a:gd name="T1" fmla="*/ 88 h 88"/>
                  <a:gd name="T2" fmla="*/ 0 w 59"/>
                  <a:gd name="T3" fmla="*/ 0 h 88"/>
                  <a:gd name="T4" fmla="*/ 16 w 59"/>
                  <a:gd name="T5" fmla="*/ 0 h 88"/>
                  <a:gd name="T6" fmla="*/ 16 w 59"/>
                  <a:gd name="T7" fmla="*/ 71 h 88"/>
                  <a:gd name="T8" fmla="*/ 59 w 59"/>
                  <a:gd name="T9" fmla="*/ 71 h 88"/>
                  <a:gd name="T10" fmla="*/ 59 w 59"/>
                  <a:gd name="T11" fmla="*/ 88 h 88"/>
                  <a:gd name="T12" fmla="*/ 0 w 59"/>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59" h="88">
                    <a:moveTo>
                      <a:pt x="0" y="88"/>
                    </a:moveTo>
                    <a:lnTo>
                      <a:pt x="0" y="0"/>
                    </a:lnTo>
                    <a:lnTo>
                      <a:pt x="16" y="0"/>
                    </a:lnTo>
                    <a:lnTo>
                      <a:pt x="16" y="71"/>
                    </a:lnTo>
                    <a:lnTo>
                      <a:pt x="59" y="71"/>
                    </a:lnTo>
                    <a:lnTo>
                      <a:pt x="59" y="88"/>
                    </a:lnTo>
                    <a:lnTo>
                      <a:pt x="0" y="88"/>
                    </a:lnTo>
                    <a:close/>
                  </a:path>
                </a:pathLst>
              </a:custGeom>
              <a:solidFill>
                <a:srgbClr val="29B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Freeform 198"/>
              <p:cNvSpPr>
                <a:spLocks/>
              </p:cNvSpPr>
              <p:nvPr/>
            </p:nvSpPr>
            <p:spPr bwMode="auto">
              <a:xfrm>
                <a:off x="2580" y="2428"/>
                <a:ext cx="59" cy="88"/>
              </a:xfrm>
              <a:custGeom>
                <a:avLst/>
                <a:gdLst>
                  <a:gd name="T0" fmla="*/ 0 w 59"/>
                  <a:gd name="T1" fmla="*/ 88 h 88"/>
                  <a:gd name="T2" fmla="*/ 0 w 59"/>
                  <a:gd name="T3" fmla="*/ 0 h 88"/>
                  <a:gd name="T4" fmla="*/ 16 w 59"/>
                  <a:gd name="T5" fmla="*/ 0 h 88"/>
                  <a:gd name="T6" fmla="*/ 16 w 59"/>
                  <a:gd name="T7" fmla="*/ 71 h 88"/>
                  <a:gd name="T8" fmla="*/ 59 w 59"/>
                  <a:gd name="T9" fmla="*/ 71 h 88"/>
                  <a:gd name="T10" fmla="*/ 59 w 59"/>
                  <a:gd name="T11" fmla="*/ 88 h 88"/>
                  <a:gd name="T12" fmla="*/ 0 w 59"/>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59" h="88">
                    <a:moveTo>
                      <a:pt x="0" y="88"/>
                    </a:moveTo>
                    <a:lnTo>
                      <a:pt x="0" y="0"/>
                    </a:lnTo>
                    <a:lnTo>
                      <a:pt x="16" y="0"/>
                    </a:lnTo>
                    <a:lnTo>
                      <a:pt x="16" y="71"/>
                    </a:lnTo>
                    <a:lnTo>
                      <a:pt x="59" y="71"/>
                    </a:lnTo>
                    <a:lnTo>
                      <a:pt x="59" y="88"/>
                    </a:lnTo>
                    <a:lnTo>
                      <a:pt x="0" y="8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Freeform 199"/>
              <p:cNvSpPr>
                <a:spLocks/>
              </p:cNvSpPr>
              <p:nvPr/>
            </p:nvSpPr>
            <p:spPr bwMode="auto">
              <a:xfrm>
                <a:off x="2648" y="2428"/>
                <a:ext cx="62" cy="88"/>
              </a:xfrm>
              <a:custGeom>
                <a:avLst/>
                <a:gdLst>
                  <a:gd name="T0" fmla="*/ 62 w 62"/>
                  <a:gd name="T1" fmla="*/ 71 h 88"/>
                  <a:gd name="T2" fmla="*/ 62 w 62"/>
                  <a:gd name="T3" fmla="*/ 88 h 88"/>
                  <a:gd name="T4" fmla="*/ 0 w 62"/>
                  <a:gd name="T5" fmla="*/ 88 h 88"/>
                  <a:gd name="T6" fmla="*/ 0 w 62"/>
                  <a:gd name="T7" fmla="*/ 0 h 88"/>
                  <a:gd name="T8" fmla="*/ 60 w 62"/>
                  <a:gd name="T9" fmla="*/ 0 h 88"/>
                  <a:gd name="T10" fmla="*/ 60 w 62"/>
                  <a:gd name="T11" fmla="*/ 14 h 88"/>
                  <a:gd name="T12" fmla="*/ 19 w 62"/>
                  <a:gd name="T13" fmla="*/ 14 h 88"/>
                  <a:gd name="T14" fmla="*/ 19 w 62"/>
                  <a:gd name="T15" fmla="*/ 36 h 88"/>
                  <a:gd name="T16" fmla="*/ 55 w 62"/>
                  <a:gd name="T17" fmla="*/ 36 h 88"/>
                  <a:gd name="T18" fmla="*/ 55 w 62"/>
                  <a:gd name="T19" fmla="*/ 50 h 88"/>
                  <a:gd name="T20" fmla="*/ 19 w 62"/>
                  <a:gd name="T21" fmla="*/ 50 h 88"/>
                  <a:gd name="T22" fmla="*/ 19 w 62"/>
                  <a:gd name="T23" fmla="*/ 71 h 88"/>
                  <a:gd name="T24" fmla="*/ 62 w 62"/>
                  <a:gd name="T25" fmla="*/ 7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88">
                    <a:moveTo>
                      <a:pt x="62" y="71"/>
                    </a:moveTo>
                    <a:lnTo>
                      <a:pt x="62" y="88"/>
                    </a:lnTo>
                    <a:lnTo>
                      <a:pt x="0" y="88"/>
                    </a:lnTo>
                    <a:lnTo>
                      <a:pt x="0" y="0"/>
                    </a:lnTo>
                    <a:lnTo>
                      <a:pt x="60" y="0"/>
                    </a:lnTo>
                    <a:lnTo>
                      <a:pt x="60" y="14"/>
                    </a:lnTo>
                    <a:lnTo>
                      <a:pt x="19" y="14"/>
                    </a:lnTo>
                    <a:lnTo>
                      <a:pt x="19" y="36"/>
                    </a:lnTo>
                    <a:lnTo>
                      <a:pt x="55" y="36"/>
                    </a:lnTo>
                    <a:lnTo>
                      <a:pt x="55" y="50"/>
                    </a:lnTo>
                    <a:lnTo>
                      <a:pt x="19" y="50"/>
                    </a:lnTo>
                    <a:lnTo>
                      <a:pt x="19" y="71"/>
                    </a:lnTo>
                    <a:lnTo>
                      <a:pt x="62" y="71"/>
                    </a:lnTo>
                    <a:close/>
                  </a:path>
                </a:pathLst>
              </a:custGeom>
              <a:solidFill>
                <a:srgbClr val="29B6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Freeform 200"/>
              <p:cNvSpPr>
                <a:spLocks/>
              </p:cNvSpPr>
              <p:nvPr/>
            </p:nvSpPr>
            <p:spPr bwMode="auto">
              <a:xfrm>
                <a:off x="2648" y="2428"/>
                <a:ext cx="62" cy="88"/>
              </a:xfrm>
              <a:custGeom>
                <a:avLst/>
                <a:gdLst>
                  <a:gd name="T0" fmla="*/ 62 w 62"/>
                  <a:gd name="T1" fmla="*/ 71 h 88"/>
                  <a:gd name="T2" fmla="*/ 62 w 62"/>
                  <a:gd name="T3" fmla="*/ 88 h 88"/>
                  <a:gd name="T4" fmla="*/ 0 w 62"/>
                  <a:gd name="T5" fmla="*/ 88 h 88"/>
                  <a:gd name="T6" fmla="*/ 0 w 62"/>
                  <a:gd name="T7" fmla="*/ 0 h 88"/>
                  <a:gd name="T8" fmla="*/ 60 w 62"/>
                  <a:gd name="T9" fmla="*/ 0 h 88"/>
                  <a:gd name="T10" fmla="*/ 60 w 62"/>
                  <a:gd name="T11" fmla="*/ 14 h 88"/>
                  <a:gd name="T12" fmla="*/ 19 w 62"/>
                  <a:gd name="T13" fmla="*/ 14 h 88"/>
                  <a:gd name="T14" fmla="*/ 19 w 62"/>
                  <a:gd name="T15" fmla="*/ 36 h 88"/>
                  <a:gd name="T16" fmla="*/ 55 w 62"/>
                  <a:gd name="T17" fmla="*/ 36 h 88"/>
                  <a:gd name="T18" fmla="*/ 55 w 62"/>
                  <a:gd name="T19" fmla="*/ 50 h 88"/>
                  <a:gd name="T20" fmla="*/ 19 w 62"/>
                  <a:gd name="T21" fmla="*/ 50 h 88"/>
                  <a:gd name="T22" fmla="*/ 19 w 62"/>
                  <a:gd name="T23" fmla="*/ 71 h 88"/>
                  <a:gd name="T24" fmla="*/ 62 w 62"/>
                  <a:gd name="T25" fmla="*/ 7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88">
                    <a:moveTo>
                      <a:pt x="62" y="71"/>
                    </a:moveTo>
                    <a:lnTo>
                      <a:pt x="62" y="88"/>
                    </a:lnTo>
                    <a:lnTo>
                      <a:pt x="0" y="88"/>
                    </a:lnTo>
                    <a:lnTo>
                      <a:pt x="0" y="0"/>
                    </a:lnTo>
                    <a:lnTo>
                      <a:pt x="60" y="0"/>
                    </a:lnTo>
                    <a:lnTo>
                      <a:pt x="60" y="14"/>
                    </a:lnTo>
                    <a:lnTo>
                      <a:pt x="19" y="14"/>
                    </a:lnTo>
                    <a:lnTo>
                      <a:pt x="19" y="36"/>
                    </a:lnTo>
                    <a:lnTo>
                      <a:pt x="55" y="36"/>
                    </a:lnTo>
                    <a:lnTo>
                      <a:pt x="55" y="50"/>
                    </a:lnTo>
                    <a:lnTo>
                      <a:pt x="19" y="50"/>
                    </a:lnTo>
                    <a:lnTo>
                      <a:pt x="19" y="71"/>
                    </a:lnTo>
                    <a:lnTo>
                      <a:pt x="62" y="7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Freeform 201"/>
              <p:cNvSpPr>
                <a:spLocks/>
              </p:cNvSpPr>
              <p:nvPr/>
            </p:nvSpPr>
            <p:spPr bwMode="auto">
              <a:xfrm>
                <a:off x="2265" y="2483"/>
                <a:ext cx="33" cy="106"/>
              </a:xfrm>
              <a:custGeom>
                <a:avLst/>
                <a:gdLst>
                  <a:gd name="T0" fmla="*/ 33 w 33"/>
                  <a:gd name="T1" fmla="*/ 0 h 106"/>
                  <a:gd name="T2" fmla="*/ 0 w 33"/>
                  <a:gd name="T3" fmla="*/ 0 h 106"/>
                  <a:gd name="T4" fmla="*/ 33 w 33"/>
                  <a:gd name="T5" fmla="*/ 106 h 106"/>
                  <a:gd name="T6" fmla="*/ 33 w 33"/>
                  <a:gd name="T7" fmla="*/ 0 h 106"/>
                </a:gdLst>
                <a:ahLst/>
                <a:cxnLst>
                  <a:cxn ang="0">
                    <a:pos x="T0" y="T1"/>
                  </a:cxn>
                  <a:cxn ang="0">
                    <a:pos x="T2" y="T3"/>
                  </a:cxn>
                  <a:cxn ang="0">
                    <a:pos x="T4" y="T5"/>
                  </a:cxn>
                  <a:cxn ang="0">
                    <a:pos x="T6" y="T7"/>
                  </a:cxn>
                </a:cxnLst>
                <a:rect l="0" t="0" r="r" b="b"/>
                <a:pathLst>
                  <a:path w="33" h="106">
                    <a:moveTo>
                      <a:pt x="33" y="0"/>
                    </a:moveTo>
                    <a:lnTo>
                      <a:pt x="0" y="0"/>
                    </a:lnTo>
                    <a:lnTo>
                      <a:pt x="33" y="106"/>
                    </a:lnTo>
                    <a:lnTo>
                      <a:pt x="33"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202"/>
              <p:cNvSpPr>
                <a:spLocks/>
              </p:cNvSpPr>
              <p:nvPr/>
            </p:nvSpPr>
            <p:spPr bwMode="auto">
              <a:xfrm>
                <a:off x="2265" y="2483"/>
                <a:ext cx="33" cy="106"/>
              </a:xfrm>
              <a:custGeom>
                <a:avLst/>
                <a:gdLst>
                  <a:gd name="T0" fmla="*/ 33 w 33"/>
                  <a:gd name="T1" fmla="*/ 0 h 106"/>
                  <a:gd name="T2" fmla="*/ 0 w 33"/>
                  <a:gd name="T3" fmla="*/ 0 h 106"/>
                  <a:gd name="T4" fmla="*/ 33 w 33"/>
                  <a:gd name="T5" fmla="*/ 106 h 106"/>
                  <a:gd name="T6" fmla="*/ 33 w 33"/>
                  <a:gd name="T7" fmla="*/ 0 h 106"/>
                </a:gdLst>
                <a:ahLst/>
                <a:cxnLst>
                  <a:cxn ang="0">
                    <a:pos x="T0" y="T1"/>
                  </a:cxn>
                  <a:cxn ang="0">
                    <a:pos x="T2" y="T3"/>
                  </a:cxn>
                  <a:cxn ang="0">
                    <a:pos x="T4" y="T5"/>
                  </a:cxn>
                  <a:cxn ang="0">
                    <a:pos x="T6" y="T7"/>
                  </a:cxn>
                </a:cxnLst>
                <a:rect l="0" t="0" r="r" b="b"/>
                <a:pathLst>
                  <a:path w="33" h="106">
                    <a:moveTo>
                      <a:pt x="33" y="0"/>
                    </a:moveTo>
                    <a:lnTo>
                      <a:pt x="0" y="0"/>
                    </a:lnTo>
                    <a:lnTo>
                      <a:pt x="33" y="106"/>
                    </a:lnTo>
                    <a:lnTo>
                      <a:pt x="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Rectangle 203"/>
              <p:cNvSpPr>
                <a:spLocks noChangeArrowheads="1"/>
              </p:cNvSpPr>
              <p:nvPr/>
            </p:nvSpPr>
            <p:spPr bwMode="auto">
              <a:xfrm>
                <a:off x="2298" y="2483"/>
                <a:ext cx="1" cy="106"/>
              </a:xfrm>
              <a:prstGeom prst="rect">
                <a:avLst/>
              </a:prstGeom>
              <a:solidFill>
                <a:srgbClr val="2C8C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Rectangle 204"/>
              <p:cNvSpPr>
                <a:spLocks noChangeArrowheads="1"/>
              </p:cNvSpPr>
              <p:nvPr/>
            </p:nvSpPr>
            <p:spPr bwMode="auto">
              <a:xfrm>
                <a:off x="2298" y="2483"/>
                <a:ext cx="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Freeform 206"/>
            <p:cNvSpPr>
              <a:spLocks/>
            </p:cNvSpPr>
            <p:nvPr/>
          </p:nvSpPr>
          <p:spPr bwMode="auto">
            <a:xfrm>
              <a:off x="4489450" y="3941763"/>
              <a:ext cx="52388" cy="168275"/>
            </a:xfrm>
            <a:custGeom>
              <a:avLst/>
              <a:gdLst>
                <a:gd name="T0" fmla="*/ 33 w 33"/>
                <a:gd name="T1" fmla="*/ 0 h 106"/>
                <a:gd name="T2" fmla="*/ 0 w 33"/>
                <a:gd name="T3" fmla="*/ 0 h 106"/>
                <a:gd name="T4" fmla="*/ 0 w 33"/>
                <a:gd name="T5" fmla="*/ 106 h 106"/>
                <a:gd name="T6" fmla="*/ 33 w 33"/>
                <a:gd name="T7" fmla="*/ 0 h 106"/>
              </a:gdLst>
              <a:ahLst/>
              <a:cxnLst>
                <a:cxn ang="0">
                  <a:pos x="T0" y="T1"/>
                </a:cxn>
                <a:cxn ang="0">
                  <a:pos x="T2" y="T3"/>
                </a:cxn>
                <a:cxn ang="0">
                  <a:pos x="T4" y="T5"/>
                </a:cxn>
                <a:cxn ang="0">
                  <a:pos x="T6" y="T7"/>
                </a:cxn>
              </a:cxnLst>
              <a:rect l="0" t="0" r="r" b="b"/>
              <a:pathLst>
                <a:path w="33" h="106">
                  <a:moveTo>
                    <a:pt x="33" y="0"/>
                  </a:moveTo>
                  <a:lnTo>
                    <a:pt x="0" y="0"/>
                  </a:lnTo>
                  <a:lnTo>
                    <a:pt x="0" y="106"/>
                  </a:lnTo>
                  <a:lnTo>
                    <a:pt x="33" y="0"/>
                  </a:lnTo>
                  <a:close/>
                </a:path>
              </a:pathLst>
            </a:custGeom>
            <a:solidFill>
              <a:srgbClr val="BB63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207"/>
            <p:cNvSpPr>
              <a:spLocks/>
            </p:cNvSpPr>
            <p:nvPr/>
          </p:nvSpPr>
          <p:spPr bwMode="auto">
            <a:xfrm>
              <a:off x="4489450" y="3941763"/>
              <a:ext cx="52388" cy="168275"/>
            </a:xfrm>
            <a:custGeom>
              <a:avLst/>
              <a:gdLst>
                <a:gd name="T0" fmla="*/ 33 w 33"/>
                <a:gd name="T1" fmla="*/ 0 h 106"/>
                <a:gd name="T2" fmla="*/ 0 w 33"/>
                <a:gd name="T3" fmla="*/ 0 h 106"/>
                <a:gd name="T4" fmla="*/ 0 w 33"/>
                <a:gd name="T5" fmla="*/ 106 h 106"/>
                <a:gd name="T6" fmla="*/ 33 w 33"/>
                <a:gd name="T7" fmla="*/ 0 h 106"/>
              </a:gdLst>
              <a:ahLst/>
              <a:cxnLst>
                <a:cxn ang="0">
                  <a:pos x="T0" y="T1"/>
                </a:cxn>
                <a:cxn ang="0">
                  <a:pos x="T2" y="T3"/>
                </a:cxn>
                <a:cxn ang="0">
                  <a:pos x="T4" y="T5"/>
                </a:cxn>
                <a:cxn ang="0">
                  <a:pos x="T6" y="T7"/>
                </a:cxn>
              </a:cxnLst>
              <a:rect l="0" t="0" r="r" b="b"/>
              <a:pathLst>
                <a:path w="33" h="106">
                  <a:moveTo>
                    <a:pt x="33" y="0"/>
                  </a:moveTo>
                  <a:lnTo>
                    <a:pt x="0" y="0"/>
                  </a:lnTo>
                  <a:lnTo>
                    <a:pt x="0" y="106"/>
                  </a:lnTo>
                  <a:lnTo>
                    <a:pt x="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208"/>
            <p:cNvSpPr>
              <a:spLocks/>
            </p:cNvSpPr>
            <p:nvPr/>
          </p:nvSpPr>
          <p:spPr bwMode="auto">
            <a:xfrm>
              <a:off x="4062413" y="3738563"/>
              <a:ext cx="427038" cy="371475"/>
            </a:xfrm>
            <a:custGeom>
              <a:avLst/>
              <a:gdLst>
                <a:gd name="T0" fmla="*/ 269 w 269"/>
                <a:gd name="T1" fmla="*/ 0 h 234"/>
                <a:gd name="T2" fmla="*/ 0 w 269"/>
                <a:gd name="T3" fmla="*/ 0 h 234"/>
                <a:gd name="T4" fmla="*/ 11 w 269"/>
                <a:gd name="T5" fmla="*/ 35 h 234"/>
                <a:gd name="T6" fmla="*/ 234 w 269"/>
                <a:gd name="T7" fmla="*/ 35 h 234"/>
                <a:gd name="T8" fmla="*/ 234 w 269"/>
                <a:gd name="T9" fmla="*/ 199 h 234"/>
                <a:gd name="T10" fmla="*/ 61 w 269"/>
                <a:gd name="T11" fmla="*/ 199 h 234"/>
                <a:gd name="T12" fmla="*/ 71 w 269"/>
                <a:gd name="T13" fmla="*/ 234 h 234"/>
                <a:gd name="T14" fmla="*/ 269 w 269"/>
                <a:gd name="T15" fmla="*/ 234 h 234"/>
                <a:gd name="T16" fmla="*/ 269 w 269"/>
                <a:gd name="T17" fmla="*/ 128 h 234"/>
                <a:gd name="T18" fmla="*/ 269 w 269"/>
                <a:gd name="T19"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9" h="234">
                  <a:moveTo>
                    <a:pt x="269" y="0"/>
                  </a:moveTo>
                  <a:lnTo>
                    <a:pt x="0" y="0"/>
                  </a:lnTo>
                  <a:lnTo>
                    <a:pt x="11" y="35"/>
                  </a:lnTo>
                  <a:lnTo>
                    <a:pt x="234" y="35"/>
                  </a:lnTo>
                  <a:lnTo>
                    <a:pt x="234" y="199"/>
                  </a:lnTo>
                  <a:lnTo>
                    <a:pt x="61" y="199"/>
                  </a:lnTo>
                  <a:lnTo>
                    <a:pt x="71" y="234"/>
                  </a:lnTo>
                  <a:lnTo>
                    <a:pt x="269" y="234"/>
                  </a:lnTo>
                  <a:lnTo>
                    <a:pt x="269" y="128"/>
                  </a:lnTo>
                  <a:lnTo>
                    <a:pt x="269" y="0"/>
                  </a:lnTo>
                  <a:close/>
                </a:path>
              </a:pathLst>
            </a:custGeom>
            <a:solidFill>
              <a:srgbClr val="6ECD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09"/>
            <p:cNvSpPr>
              <a:spLocks/>
            </p:cNvSpPr>
            <p:nvPr/>
          </p:nvSpPr>
          <p:spPr bwMode="auto">
            <a:xfrm>
              <a:off x="4062413" y="3738563"/>
              <a:ext cx="427038" cy="371475"/>
            </a:xfrm>
            <a:custGeom>
              <a:avLst/>
              <a:gdLst>
                <a:gd name="T0" fmla="*/ 269 w 269"/>
                <a:gd name="T1" fmla="*/ 0 h 234"/>
                <a:gd name="T2" fmla="*/ 0 w 269"/>
                <a:gd name="T3" fmla="*/ 0 h 234"/>
                <a:gd name="T4" fmla="*/ 11 w 269"/>
                <a:gd name="T5" fmla="*/ 35 h 234"/>
                <a:gd name="T6" fmla="*/ 234 w 269"/>
                <a:gd name="T7" fmla="*/ 35 h 234"/>
                <a:gd name="T8" fmla="*/ 234 w 269"/>
                <a:gd name="T9" fmla="*/ 199 h 234"/>
                <a:gd name="T10" fmla="*/ 61 w 269"/>
                <a:gd name="T11" fmla="*/ 199 h 234"/>
                <a:gd name="T12" fmla="*/ 71 w 269"/>
                <a:gd name="T13" fmla="*/ 234 h 234"/>
                <a:gd name="T14" fmla="*/ 269 w 269"/>
                <a:gd name="T15" fmla="*/ 234 h 234"/>
                <a:gd name="T16" fmla="*/ 269 w 269"/>
                <a:gd name="T17" fmla="*/ 128 h 234"/>
                <a:gd name="T18" fmla="*/ 269 w 269"/>
                <a:gd name="T19"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9" h="234">
                  <a:moveTo>
                    <a:pt x="269" y="0"/>
                  </a:moveTo>
                  <a:lnTo>
                    <a:pt x="0" y="0"/>
                  </a:lnTo>
                  <a:lnTo>
                    <a:pt x="11" y="35"/>
                  </a:lnTo>
                  <a:lnTo>
                    <a:pt x="234" y="35"/>
                  </a:lnTo>
                  <a:lnTo>
                    <a:pt x="234" y="199"/>
                  </a:lnTo>
                  <a:lnTo>
                    <a:pt x="61" y="199"/>
                  </a:lnTo>
                  <a:lnTo>
                    <a:pt x="71" y="234"/>
                  </a:lnTo>
                  <a:lnTo>
                    <a:pt x="269" y="234"/>
                  </a:lnTo>
                  <a:lnTo>
                    <a:pt x="269" y="128"/>
                  </a:lnTo>
                  <a:lnTo>
                    <a:pt x="2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210"/>
            <p:cNvSpPr>
              <a:spLocks noEditPoints="1"/>
            </p:cNvSpPr>
            <p:nvPr/>
          </p:nvSpPr>
          <p:spPr bwMode="auto">
            <a:xfrm>
              <a:off x="4079875" y="3794125"/>
              <a:ext cx="354013" cy="260350"/>
            </a:xfrm>
            <a:custGeom>
              <a:avLst/>
              <a:gdLst>
                <a:gd name="T0" fmla="*/ 78 w 223"/>
                <a:gd name="T1" fmla="*/ 126 h 164"/>
                <a:gd name="T2" fmla="*/ 78 w 223"/>
                <a:gd name="T3" fmla="*/ 38 h 164"/>
                <a:gd name="T4" fmla="*/ 138 w 223"/>
                <a:gd name="T5" fmla="*/ 38 h 164"/>
                <a:gd name="T6" fmla="*/ 138 w 223"/>
                <a:gd name="T7" fmla="*/ 52 h 164"/>
                <a:gd name="T8" fmla="*/ 97 w 223"/>
                <a:gd name="T9" fmla="*/ 52 h 164"/>
                <a:gd name="T10" fmla="*/ 97 w 223"/>
                <a:gd name="T11" fmla="*/ 74 h 164"/>
                <a:gd name="T12" fmla="*/ 133 w 223"/>
                <a:gd name="T13" fmla="*/ 74 h 164"/>
                <a:gd name="T14" fmla="*/ 133 w 223"/>
                <a:gd name="T15" fmla="*/ 88 h 164"/>
                <a:gd name="T16" fmla="*/ 97 w 223"/>
                <a:gd name="T17" fmla="*/ 88 h 164"/>
                <a:gd name="T18" fmla="*/ 97 w 223"/>
                <a:gd name="T19" fmla="*/ 109 h 164"/>
                <a:gd name="T20" fmla="*/ 140 w 223"/>
                <a:gd name="T21" fmla="*/ 109 h 164"/>
                <a:gd name="T22" fmla="*/ 140 w 223"/>
                <a:gd name="T23" fmla="*/ 126 h 164"/>
                <a:gd name="T24" fmla="*/ 78 w 223"/>
                <a:gd name="T25" fmla="*/ 126 h 164"/>
                <a:gd name="T26" fmla="*/ 223 w 223"/>
                <a:gd name="T27" fmla="*/ 0 h 164"/>
                <a:gd name="T28" fmla="*/ 0 w 223"/>
                <a:gd name="T29" fmla="*/ 0 h 164"/>
                <a:gd name="T30" fmla="*/ 12 w 223"/>
                <a:gd name="T31" fmla="*/ 38 h 164"/>
                <a:gd name="T32" fmla="*/ 26 w 223"/>
                <a:gd name="T33" fmla="*/ 38 h 164"/>
                <a:gd name="T34" fmla="*/ 26 w 223"/>
                <a:gd name="T35" fmla="*/ 86 h 164"/>
                <a:gd name="T36" fmla="*/ 33 w 223"/>
                <a:gd name="T37" fmla="*/ 109 h 164"/>
                <a:gd name="T38" fmla="*/ 69 w 223"/>
                <a:gd name="T39" fmla="*/ 109 h 164"/>
                <a:gd name="T40" fmla="*/ 69 w 223"/>
                <a:gd name="T41" fmla="*/ 126 h 164"/>
                <a:gd name="T42" fmla="*/ 38 w 223"/>
                <a:gd name="T43" fmla="*/ 126 h 164"/>
                <a:gd name="T44" fmla="*/ 50 w 223"/>
                <a:gd name="T45" fmla="*/ 164 h 164"/>
                <a:gd name="T46" fmla="*/ 223 w 223"/>
                <a:gd name="T47" fmla="*/ 164 h 164"/>
                <a:gd name="T48" fmla="*/ 223 w 223"/>
                <a:gd name="T49"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3" h="164">
                  <a:moveTo>
                    <a:pt x="78" y="126"/>
                  </a:moveTo>
                  <a:lnTo>
                    <a:pt x="78" y="38"/>
                  </a:lnTo>
                  <a:lnTo>
                    <a:pt x="138" y="38"/>
                  </a:lnTo>
                  <a:lnTo>
                    <a:pt x="138" y="52"/>
                  </a:lnTo>
                  <a:lnTo>
                    <a:pt x="97" y="52"/>
                  </a:lnTo>
                  <a:lnTo>
                    <a:pt x="97" y="74"/>
                  </a:lnTo>
                  <a:lnTo>
                    <a:pt x="133" y="74"/>
                  </a:lnTo>
                  <a:lnTo>
                    <a:pt x="133" y="88"/>
                  </a:lnTo>
                  <a:lnTo>
                    <a:pt x="97" y="88"/>
                  </a:lnTo>
                  <a:lnTo>
                    <a:pt x="97" y="109"/>
                  </a:lnTo>
                  <a:lnTo>
                    <a:pt x="140" y="109"/>
                  </a:lnTo>
                  <a:lnTo>
                    <a:pt x="140" y="126"/>
                  </a:lnTo>
                  <a:lnTo>
                    <a:pt x="78" y="126"/>
                  </a:lnTo>
                  <a:close/>
                  <a:moveTo>
                    <a:pt x="223" y="0"/>
                  </a:moveTo>
                  <a:lnTo>
                    <a:pt x="0" y="0"/>
                  </a:lnTo>
                  <a:lnTo>
                    <a:pt x="12" y="38"/>
                  </a:lnTo>
                  <a:lnTo>
                    <a:pt x="26" y="38"/>
                  </a:lnTo>
                  <a:lnTo>
                    <a:pt x="26" y="86"/>
                  </a:lnTo>
                  <a:lnTo>
                    <a:pt x="33" y="109"/>
                  </a:lnTo>
                  <a:lnTo>
                    <a:pt x="69" y="109"/>
                  </a:lnTo>
                  <a:lnTo>
                    <a:pt x="69" y="126"/>
                  </a:lnTo>
                  <a:lnTo>
                    <a:pt x="38" y="126"/>
                  </a:lnTo>
                  <a:lnTo>
                    <a:pt x="50" y="164"/>
                  </a:lnTo>
                  <a:lnTo>
                    <a:pt x="223" y="164"/>
                  </a:lnTo>
                  <a:lnTo>
                    <a:pt x="223" y="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211"/>
            <p:cNvSpPr>
              <a:spLocks noEditPoints="1"/>
            </p:cNvSpPr>
            <p:nvPr/>
          </p:nvSpPr>
          <p:spPr bwMode="auto">
            <a:xfrm>
              <a:off x="4079875" y="3794125"/>
              <a:ext cx="354013" cy="260350"/>
            </a:xfrm>
            <a:custGeom>
              <a:avLst/>
              <a:gdLst>
                <a:gd name="T0" fmla="*/ 78 w 223"/>
                <a:gd name="T1" fmla="*/ 126 h 164"/>
                <a:gd name="T2" fmla="*/ 78 w 223"/>
                <a:gd name="T3" fmla="*/ 38 h 164"/>
                <a:gd name="T4" fmla="*/ 138 w 223"/>
                <a:gd name="T5" fmla="*/ 38 h 164"/>
                <a:gd name="T6" fmla="*/ 138 w 223"/>
                <a:gd name="T7" fmla="*/ 52 h 164"/>
                <a:gd name="T8" fmla="*/ 97 w 223"/>
                <a:gd name="T9" fmla="*/ 52 h 164"/>
                <a:gd name="T10" fmla="*/ 97 w 223"/>
                <a:gd name="T11" fmla="*/ 74 h 164"/>
                <a:gd name="T12" fmla="*/ 133 w 223"/>
                <a:gd name="T13" fmla="*/ 74 h 164"/>
                <a:gd name="T14" fmla="*/ 133 w 223"/>
                <a:gd name="T15" fmla="*/ 88 h 164"/>
                <a:gd name="T16" fmla="*/ 97 w 223"/>
                <a:gd name="T17" fmla="*/ 88 h 164"/>
                <a:gd name="T18" fmla="*/ 97 w 223"/>
                <a:gd name="T19" fmla="*/ 109 h 164"/>
                <a:gd name="T20" fmla="*/ 140 w 223"/>
                <a:gd name="T21" fmla="*/ 109 h 164"/>
                <a:gd name="T22" fmla="*/ 140 w 223"/>
                <a:gd name="T23" fmla="*/ 126 h 164"/>
                <a:gd name="T24" fmla="*/ 78 w 223"/>
                <a:gd name="T25" fmla="*/ 126 h 164"/>
                <a:gd name="T26" fmla="*/ 223 w 223"/>
                <a:gd name="T27" fmla="*/ 0 h 164"/>
                <a:gd name="T28" fmla="*/ 0 w 223"/>
                <a:gd name="T29" fmla="*/ 0 h 164"/>
                <a:gd name="T30" fmla="*/ 12 w 223"/>
                <a:gd name="T31" fmla="*/ 38 h 164"/>
                <a:gd name="T32" fmla="*/ 26 w 223"/>
                <a:gd name="T33" fmla="*/ 38 h 164"/>
                <a:gd name="T34" fmla="*/ 26 w 223"/>
                <a:gd name="T35" fmla="*/ 86 h 164"/>
                <a:gd name="T36" fmla="*/ 33 w 223"/>
                <a:gd name="T37" fmla="*/ 109 h 164"/>
                <a:gd name="T38" fmla="*/ 69 w 223"/>
                <a:gd name="T39" fmla="*/ 109 h 164"/>
                <a:gd name="T40" fmla="*/ 69 w 223"/>
                <a:gd name="T41" fmla="*/ 126 h 164"/>
                <a:gd name="T42" fmla="*/ 38 w 223"/>
                <a:gd name="T43" fmla="*/ 126 h 164"/>
                <a:gd name="T44" fmla="*/ 50 w 223"/>
                <a:gd name="T45" fmla="*/ 164 h 164"/>
                <a:gd name="T46" fmla="*/ 223 w 223"/>
                <a:gd name="T47" fmla="*/ 164 h 164"/>
                <a:gd name="T48" fmla="*/ 223 w 223"/>
                <a:gd name="T49"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3" h="164">
                  <a:moveTo>
                    <a:pt x="78" y="126"/>
                  </a:moveTo>
                  <a:lnTo>
                    <a:pt x="78" y="38"/>
                  </a:lnTo>
                  <a:lnTo>
                    <a:pt x="138" y="38"/>
                  </a:lnTo>
                  <a:lnTo>
                    <a:pt x="138" y="52"/>
                  </a:lnTo>
                  <a:lnTo>
                    <a:pt x="97" y="52"/>
                  </a:lnTo>
                  <a:lnTo>
                    <a:pt x="97" y="74"/>
                  </a:lnTo>
                  <a:lnTo>
                    <a:pt x="133" y="74"/>
                  </a:lnTo>
                  <a:lnTo>
                    <a:pt x="133" y="88"/>
                  </a:lnTo>
                  <a:lnTo>
                    <a:pt x="97" y="88"/>
                  </a:lnTo>
                  <a:lnTo>
                    <a:pt x="97" y="109"/>
                  </a:lnTo>
                  <a:lnTo>
                    <a:pt x="140" y="109"/>
                  </a:lnTo>
                  <a:lnTo>
                    <a:pt x="140" y="126"/>
                  </a:lnTo>
                  <a:lnTo>
                    <a:pt x="78" y="126"/>
                  </a:lnTo>
                  <a:moveTo>
                    <a:pt x="223" y="0"/>
                  </a:moveTo>
                  <a:lnTo>
                    <a:pt x="0" y="0"/>
                  </a:lnTo>
                  <a:lnTo>
                    <a:pt x="12" y="38"/>
                  </a:lnTo>
                  <a:lnTo>
                    <a:pt x="26" y="38"/>
                  </a:lnTo>
                  <a:lnTo>
                    <a:pt x="26" y="86"/>
                  </a:lnTo>
                  <a:lnTo>
                    <a:pt x="33" y="109"/>
                  </a:lnTo>
                  <a:lnTo>
                    <a:pt x="69" y="109"/>
                  </a:lnTo>
                  <a:lnTo>
                    <a:pt x="69" y="126"/>
                  </a:lnTo>
                  <a:lnTo>
                    <a:pt x="38" y="126"/>
                  </a:lnTo>
                  <a:lnTo>
                    <a:pt x="50" y="164"/>
                  </a:lnTo>
                  <a:lnTo>
                    <a:pt x="223" y="164"/>
                  </a:lnTo>
                  <a:lnTo>
                    <a:pt x="2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212"/>
            <p:cNvSpPr>
              <a:spLocks noEditPoints="1"/>
            </p:cNvSpPr>
            <p:nvPr/>
          </p:nvSpPr>
          <p:spPr bwMode="auto">
            <a:xfrm>
              <a:off x="4098925" y="3854450"/>
              <a:ext cx="90488" cy="139700"/>
            </a:xfrm>
            <a:custGeom>
              <a:avLst/>
              <a:gdLst>
                <a:gd name="T0" fmla="*/ 57 w 57"/>
                <a:gd name="T1" fmla="*/ 71 h 88"/>
                <a:gd name="T2" fmla="*/ 21 w 57"/>
                <a:gd name="T3" fmla="*/ 71 h 88"/>
                <a:gd name="T4" fmla="*/ 26 w 57"/>
                <a:gd name="T5" fmla="*/ 88 h 88"/>
                <a:gd name="T6" fmla="*/ 57 w 57"/>
                <a:gd name="T7" fmla="*/ 88 h 88"/>
                <a:gd name="T8" fmla="*/ 57 w 57"/>
                <a:gd name="T9" fmla="*/ 71 h 88"/>
                <a:gd name="T10" fmla="*/ 14 w 57"/>
                <a:gd name="T11" fmla="*/ 0 h 88"/>
                <a:gd name="T12" fmla="*/ 0 w 57"/>
                <a:gd name="T13" fmla="*/ 0 h 88"/>
                <a:gd name="T14" fmla="*/ 14 w 57"/>
                <a:gd name="T15" fmla="*/ 48 h 88"/>
                <a:gd name="T16" fmla="*/ 14 w 57"/>
                <a:gd name="T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88">
                  <a:moveTo>
                    <a:pt x="57" y="71"/>
                  </a:moveTo>
                  <a:lnTo>
                    <a:pt x="21" y="71"/>
                  </a:lnTo>
                  <a:lnTo>
                    <a:pt x="26" y="88"/>
                  </a:lnTo>
                  <a:lnTo>
                    <a:pt x="57" y="88"/>
                  </a:lnTo>
                  <a:lnTo>
                    <a:pt x="57" y="71"/>
                  </a:lnTo>
                  <a:close/>
                  <a:moveTo>
                    <a:pt x="14" y="0"/>
                  </a:moveTo>
                  <a:lnTo>
                    <a:pt x="0" y="0"/>
                  </a:lnTo>
                  <a:lnTo>
                    <a:pt x="14" y="48"/>
                  </a:lnTo>
                  <a:lnTo>
                    <a:pt x="14" y="0"/>
                  </a:lnTo>
                  <a:close/>
                </a:path>
              </a:pathLst>
            </a:custGeom>
            <a:solidFill>
              <a:srgbClr val="6ECD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213"/>
            <p:cNvSpPr>
              <a:spLocks noEditPoints="1"/>
            </p:cNvSpPr>
            <p:nvPr/>
          </p:nvSpPr>
          <p:spPr bwMode="auto">
            <a:xfrm>
              <a:off x="4098925" y="3854450"/>
              <a:ext cx="90488" cy="139700"/>
            </a:xfrm>
            <a:custGeom>
              <a:avLst/>
              <a:gdLst>
                <a:gd name="T0" fmla="*/ 57 w 57"/>
                <a:gd name="T1" fmla="*/ 71 h 88"/>
                <a:gd name="T2" fmla="*/ 21 w 57"/>
                <a:gd name="T3" fmla="*/ 71 h 88"/>
                <a:gd name="T4" fmla="*/ 26 w 57"/>
                <a:gd name="T5" fmla="*/ 88 h 88"/>
                <a:gd name="T6" fmla="*/ 57 w 57"/>
                <a:gd name="T7" fmla="*/ 88 h 88"/>
                <a:gd name="T8" fmla="*/ 57 w 57"/>
                <a:gd name="T9" fmla="*/ 71 h 88"/>
                <a:gd name="T10" fmla="*/ 14 w 57"/>
                <a:gd name="T11" fmla="*/ 0 h 88"/>
                <a:gd name="T12" fmla="*/ 0 w 57"/>
                <a:gd name="T13" fmla="*/ 0 h 88"/>
                <a:gd name="T14" fmla="*/ 14 w 57"/>
                <a:gd name="T15" fmla="*/ 48 h 88"/>
                <a:gd name="T16" fmla="*/ 14 w 57"/>
                <a:gd name="T17"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88">
                  <a:moveTo>
                    <a:pt x="57" y="71"/>
                  </a:moveTo>
                  <a:lnTo>
                    <a:pt x="21" y="71"/>
                  </a:lnTo>
                  <a:lnTo>
                    <a:pt x="26" y="88"/>
                  </a:lnTo>
                  <a:lnTo>
                    <a:pt x="57" y="88"/>
                  </a:lnTo>
                  <a:lnTo>
                    <a:pt x="57" y="71"/>
                  </a:lnTo>
                  <a:moveTo>
                    <a:pt x="14" y="0"/>
                  </a:moveTo>
                  <a:lnTo>
                    <a:pt x="0" y="0"/>
                  </a:lnTo>
                  <a:lnTo>
                    <a:pt x="14" y="48"/>
                  </a:lnTo>
                  <a:lnTo>
                    <a:pt x="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14"/>
            <p:cNvSpPr>
              <a:spLocks/>
            </p:cNvSpPr>
            <p:nvPr/>
          </p:nvSpPr>
          <p:spPr bwMode="auto">
            <a:xfrm>
              <a:off x="4203700" y="3854450"/>
              <a:ext cx="98425" cy="139700"/>
            </a:xfrm>
            <a:custGeom>
              <a:avLst/>
              <a:gdLst>
                <a:gd name="T0" fmla="*/ 60 w 62"/>
                <a:gd name="T1" fmla="*/ 0 h 88"/>
                <a:gd name="T2" fmla="*/ 0 w 62"/>
                <a:gd name="T3" fmla="*/ 0 h 88"/>
                <a:gd name="T4" fmla="*/ 0 w 62"/>
                <a:gd name="T5" fmla="*/ 88 h 88"/>
                <a:gd name="T6" fmla="*/ 62 w 62"/>
                <a:gd name="T7" fmla="*/ 88 h 88"/>
                <a:gd name="T8" fmla="*/ 62 w 62"/>
                <a:gd name="T9" fmla="*/ 71 h 88"/>
                <a:gd name="T10" fmla="*/ 19 w 62"/>
                <a:gd name="T11" fmla="*/ 71 h 88"/>
                <a:gd name="T12" fmla="*/ 19 w 62"/>
                <a:gd name="T13" fmla="*/ 50 h 88"/>
                <a:gd name="T14" fmla="*/ 55 w 62"/>
                <a:gd name="T15" fmla="*/ 50 h 88"/>
                <a:gd name="T16" fmla="*/ 55 w 62"/>
                <a:gd name="T17" fmla="*/ 36 h 88"/>
                <a:gd name="T18" fmla="*/ 19 w 62"/>
                <a:gd name="T19" fmla="*/ 36 h 88"/>
                <a:gd name="T20" fmla="*/ 19 w 62"/>
                <a:gd name="T21" fmla="*/ 14 h 88"/>
                <a:gd name="T22" fmla="*/ 60 w 62"/>
                <a:gd name="T23" fmla="*/ 14 h 88"/>
                <a:gd name="T24" fmla="*/ 60 w 62"/>
                <a:gd name="T2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88">
                  <a:moveTo>
                    <a:pt x="60" y="0"/>
                  </a:moveTo>
                  <a:lnTo>
                    <a:pt x="0" y="0"/>
                  </a:lnTo>
                  <a:lnTo>
                    <a:pt x="0" y="88"/>
                  </a:lnTo>
                  <a:lnTo>
                    <a:pt x="62" y="88"/>
                  </a:lnTo>
                  <a:lnTo>
                    <a:pt x="62" y="71"/>
                  </a:lnTo>
                  <a:lnTo>
                    <a:pt x="19" y="71"/>
                  </a:lnTo>
                  <a:lnTo>
                    <a:pt x="19" y="50"/>
                  </a:lnTo>
                  <a:lnTo>
                    <a:pt x="55" y="50"/>
                  </a:lnTo>
                  <a:lnTo>
                    <a:pt x="55" y="36"/>
                  </a:lnTo>
                  <a:lnTo>
                    <a:pt x="19" y="36"/>
                  </a:lnTo>
                  <a:lnTo>
                    <a:pt x="19" y="14"/>
                  </a:lnTo>
                  <a:lnTo>
                    <a:pt x="60" y="14"/>
                  </a:lnTo>
                  <a:lnTo>
                    <a:pt x="60" y="0"/>
                  </a:lnTo>
                  <a:close/>
                </a:path>
              </a:pathLst>
            </a:custGeom>
            <a:solidFill>
              <a:srgbClr val="6ECD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215"/>
            <p:cNvSpPr>
              <a:spLocks/>
            </p:cNvSpPr>
            <p:nvPr/>
          </p:nvSpPr>
          <p:spPr bwMode="auto">
            <a:xfrm>
              <a:off x="4203700" y="3854450"/>
              <a:ext cx="98425" cy="139700"/>
            </a:xfrm>
            <a:custGeom>
              <a:avLst/>
              <a:gdLst>
                <a:gd name="T0" fmla="*/ 60 w 62"/>
                <a:gd name="T1" fmla="*/ 0 h 88"/>
                <a:gd name="T2" fmla="*/ 0 w 62"/>
                <a:gd name="T3" fmla="*/ 0 h 88"/>
                <a:gd name="T4" fmla="*/ 0 w 62"/>
                <a:gd name="T5" fmla="*/ 88 h 88"/>
                <a:gd name="T6" fmla="*/ 62 w 62"/>
                <a:gd name="T7" fmla="*/ 88 h 88"/>
                <a:gd name="T8" fmla="*/ 62 w 62"/>
                <a:gd name="T9" fmla="*/ 71 h 88"/>
                <a:gd name="T10" fmla="*/ 19 w 62"/>
                <a:gd name="T11" fmla="*/ 71 h 88"/>
                <a:gd name="T12" fmla="*/ 19 w 62"/>
                <a:gd name="T13" fmla="*/ 50 h 88"/>
                <a:gd name="T14" fmla="*/ 55 w 62"/>
                <a:gd name="T15" fmla="*/ 50 h 88"/>
                <a:gd name="T16" fmla="*/ 55 w 62"/>
                <a:gd name="T17" fmla="*/ 36 h 88"/>
                <a:gd name="T18" fmla="*/ 19 w 62"/>
                <a:gd name="T19" fmla="*/ 36 h 88"/>
                <a:gd name="T20" fmla="*/ 19 w 62"/>
                <a:gd name="T21" fmla="*/ 14 h 88"/>
                <a:gd name="T22" fmla="*/ 60 w 62"/>
                <a:gd name="T23" fmla="*/ 14 h 88"/>
                <a:gd name="T24" fmla="*/ 60 w 62"/>
                <a:gd name="T2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88">
                  <a:moveTo>
                    <a:pt x="60" y="0"/>
                  </a:moveTo>
                  <a:lnTo>
                    <a:pt x="0" y="0"/>
                  </a:lnTo>
                  <a:lnTo>
                    <a:pt x="0" y="88"/>
                  </a:lnTo>
                  <a:lnTo>
                    <a:pt x="62" y="88"/>
                  </a:lnTo>
                  <a:lnTo>
                    <a:pt x="62" y="71"/>
                  </a:lnTo>
                  <a:lnTo>
                    <a:pt x="19" y="71"/>
                  </a:lnTo>
                  <a:lnTo>
                    <a:pt x="19" y="50"/>
                  </a:lnTo>
                  <a:lnTo>
                    <a:pt x="55" y="50"/>
                  </a:lnTo>
                  <a:lnTo>
                    <a:pt x="55" y="36"/>
                  </a:lnTo>
                  <a:lnTo>
                    <a:pt x="19" y="36"/>
                  </a:lnTo>
                  <a:lnTo>
                    <a:pt x="19" y="14"/>
                  </a:lnTo>
                  <a:lnTo>
                    <a:pt x="60" y="14"/>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216"/>
            <p:cNvSpPr>
              <a:spLocks/>
            </p:cNvSpPr>
            <p:nvPr/>
          </p:nvSpPr>
          <p:spPr bwMode="auto">
            <a:xfrm>
              <a:off x="7664450" y="3425825"/>
              <a:ext cx="601663" cy="700088"/>
            </a:xfrm>
            <a:custGeom>
              <a:avLst/>
              <a:gdLst>
                <a:gd name="T0" fmla="*/ 122 w 160"/>
                <a:gd name="T1" fmla="*/ 9 h 186"/>
                <a:gd name="T2" fmla="*/ 107 w 160"/>
                <a:gd name="T3" fmla="*/ 0 h 186"/>
                <a:gd name="T4" fmla="*/ 82 w 160"/>
                <a:gd name="T5" fmla="*/ 2 h 186"/>
                <a:gd name="T6" fmla="*/ 25 w 160"/>
                <a:gd name="T7" fmla="*/ 25 h 186"/>
                <a:gd name="T8" fmla="*/ 6 w 160"/>
                <a:gd name="T9" fmla="*/ 42 h 186"/>
                <a:gd name="T10" fmla="*/ 2 w 160"/>
                <a:gd name="T11" fmla="*/ 59 h 186"/>
                <a:gd name="T12" fmla="*/ 25 w 160"/>
                <a:gd name="T13" fmla="*/ 119 h 186"/>
                <a:gd name="T14" fmla="*/ 31 w 160"/>
                <a:gd name="T15" fmla="*/ 123 h 186"/>
                <a:gd name="T16" fmla="*/ 53 w 160"/>
                <a:gd name="T17" fmla="*/ 120 h 186"/>
                <a:gd name="T18" fmla="*/ 55 w 160"/>
                <a:gd name="T19" fmla="*/ 124 h 186"/>
                <a:gd name="T20" fmla="*/ 59 w 160"/>
                <a:gd name="T21" fmla="*/ 132 h 186"/>
                <a:gd name="T22" fmla="*/ 75 w 160"/>
                <a:gd name="T23" fmla="*/ 184 h 186"/>
                <a:gd name="T24" fmla="*/ 79 w 160"/>
                <a:gd name="T25" fmla="*/ 186 h 186"/>
                <a:gd name="T26" fmla="*/ 157 w 160"/>
                <a:gd name="T27" fmla="*/ 153 h 186"/>
                <a:gd name="T28" fmla="*/ 159 w 160"/>
                <a:gd name="T29" fmla="*/ 149 h 186"/>
                <a:gd name="T30" fmla="*/ 134 w 160"/>
                <a:gd name="T31" fmla="*/ 102 h 186"/>
                <a:gd name="T32" fmla="*/ 130 w 160"/>
                <a:gd name="T33" fmla="*/ 93 h 186"/>
                <a:gd name="T34" fmla="*/ 129 w 160"/>
                <a:gd name="T35" fmla="*/ 88 h 186"/>
                <a:gd name="T36" fmla="*/ 147 w 160"/>
                <a:gd name="T37" fmla="*/ 75 h 186"/>
                <a:gd name="T38" fmla="*/ 149 w 160"/>
                <a:gd name="T39" fmla="*/ 68 h 186"/>
                <a:gd name="T40" fmla="*/ 122 w 160"/>
                <a:gd name="T41" fmla="*/ 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0" h="186">
                  <a:moveTo>
                    <a:pt x="122" y="9"/>
                  </a:moveTo>
                  <a:cubicBezTo>
                    <a:pt x="119" y="4"/>
                    <a:pt x="114" y="0"/>
                    <a:pt x="107" y="0"/>
                  </a:cubicBezTo>
                  <a:cubicBezTo>
                    <a:pt x="82" y="2"/>
                    <a:pt x="82" y="2"/>
                    <a:pt x="82" y="2"/>
                  </a:cubicBezTo>
                  <a:cubicBezTo>
                    <a:pt x="25" y="25"/>
                    <a:pt x="25" y="25"/>
                    <a:pt x="25" y="25"/>
                  </a:cubicBezTo>
                  <a:cubicBezTo>
                    <a:pt x="6" y="42"/>
                    <a:pt x="6" y="42"/>
                    <a:pt x="6" y="42"/>
                  </a:cubicBezTo>
                  <a:cubicBezTo>
                    <a:pt x="2" y="47"/>
                    <a:pt x="0" y="53"/>
                    <a:pt x="2" y="59"/>
                  </a:cubicBezTo>
                  <a:cubicBezTo>
                    <a:pt x="25" y="119"/>
                    <a:pt x="25" y="119"/>
                    <a:pt x="25" y="119"/>
                  </a:cubicBezTo>
                  <a:cubicBezTo>
                    <a:pt x="26" y="122"/>
                    <a:pt x="28" y="124"/>
                    <a:pt x="31" y="123"/>
                  </a:cubicBezTo>
                  <a:cubicBezTo>
                    <a:pt x="53" y="120"/>
                    <a:pt x="53" y="120"/>
                    <a:pt x="53" y="120"/>
                  </a:cubicBezTo>
                  <a:cubicBezTo>
                    <a:pt x="55" y="124"/>
                    <a:pt x="55" y="124"/>
                    <a:pt x="55" y="124"/>
                  </a:cubicBezTo>
                  <a:cubicBezTo>
                    <a:pt x="57" y="126"/>
                    <a:pt x="58" y="129"/>
                    <a:pt x="59" y="132"/>
                  </a:cubicBezTo>
                  <a:cubicBezTo>
                    <a:pt x="75" y="184"/>
                    <a:pt x="75" y="184"/>
                    <a:pt x="75" y="184"/>
                  </a:cubicBezTo>
                  <a:cubicBezTo>
                    <a:pt x="75" y="185"/>
                    <a:pt x="77" y="186"/>
                    <a:pt x="79" y="186"/>
                  </a:cubicBezTo>
                  <a:cubicBezTo>
                    <a:pt x="157" y="153"/>
                    <a:pt x="157" y="153"/>
                    <a:pt x="157" y="153"/>
                  </a:cubicBezTo>
                  <a:cubicBezTo>
                    <a:pt x="159" y="152"/>
                    <a:pt x="160" y="150"/>
                    <a:pt x="159" y="149"/>
                  </a:cubicBezTo>
                  <a:cubicBezTo>
                    <a:pt x="134" y="102"/>
                    <a:pt x="134" y="102"/>
                    <a:pt x="134" y="102"/>
                  </a:cubicBezTo>
                  <a:cubicBezTo>
                    <a:pt x="132" y="99"/>
                    <a:pt x="131" y="96"/>
                    <a:pt x="130" y="93"/>
                  </a:cubicBezTo>
                  <a:cubicBezTo>
                    <a:pt x="129" y="88"/>
                    <a:pt x="129" y="88"/>
                    <a:pt x="129" y="88"/>
                  </a:cubicBezTo>
                  <a:cubicBezTo>
                    <a:pt x="147" y="75"/>
                    <a:pt x="147" y="75"/>
                    <a:pt x="147" y="75"/>
                  </a:cubicBezTo>
                  <a:cubicBezTo>
                    <a:pt x="149" y="74"/>
                    <a:pt x="150" y="71"/>
                    <a:pt x="149" y="68"/>
                  </a:cubicBezTo>
                  <a:lnTo>
                    <a:pt x="122" y="9"/>
                  </a:lnTo>
                  <a:close/>
                </a:path>
              </a:pathLst>
            </a:custGeom>
            <a:solidFill>
              <a:srgbClr val="E4EA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17"/>
            <p:cNvSpPr>
              <a:spLocks/>
            </p:cNvSpPr>
            <p:nvPr/>
          </p:nvSpPr>
          <p:spPr bwMode="auto">
            <a:xfrm>
              <a:off x="8093075" y="3436938"/>
              <a:ext cx="134938" cy="320675"/>
            </a:xfrm>
            <a:custGeom>
              <a:avLst/>
              <a:gdLst>
                <a:gd name="T0" fmla="*/ 3 w 36"/>
                <a:gd name="T1" fmla="*/ 0 h 85"/>
                <a:gd name="T2" fmla="*/ 1 w 36"/>
                <a:gd name="T3" fmla="*/ 26 h 85"/>
                <a:gd name="T4" fmla="*/ 2 w 36"/>
                <a:gd name="T5" fmla="*/ 34 h 85"/>
                <a:gd name="T6" fmla="*/ 15 w 36"/>
                <a:gd name="T7" fmla="*/ 85 h 85"/>
                <a:gd name="T8" fmla="*/ 33 w 36"/>
                <a:gd name="T9" fmla="*/ 72 h 85"/>
                <a:gd name="T10" fmla="*/ 35 w 36"/>
                <a:gd name="T11" fmla="*/ 65 h 85"/>
                <a:gd name="T12" fmla="*/ 8 w 36"/>
                <a:gd name="T13" fmla="*/ 6 h 85"/>
                <a:gd name="T14" fmla="*/ 3 w 36"/>
                <a:gd name="T15" fmla="*/ 0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85">
                  <a:moveTo>
                    <a:pt x="3" y="0"/>
                  </a:moveTo>
                  <a:cubicBezTo>
                    <a:pt x="0" y="10"/>
                    <a:pt x="0" y="21"/>
                    <a:pt x="1" y="26"/>
                  </a:cubicBezTo>
                  <a:cubicBezTo>
                    <a:pt x="1" y="29"/>
                    <a:pt x="1" y="31"/>
                    <a:pt x="2" y="34"/>
                  </a:cubicBezTo>
                  <a:cubicBezTo>
                    <a:pt x="15" y="85"/>
                    <a:pt x="15" y="85"/>
                    <a:pt x="15" y="85"/>
                  </a:cubicBezTo>
                  <a:cubicBezTo>
                    <a:pt x="33" y="72"/>
                    <a:pt x="33" y="72"/>
                    <a:pt x="33" y="72"/>
                  </a:cubicBezTo>
                  <a:cubicBezTo>
                    <a:pt x="35" y="71"/>
                    <a:pt x="36" y="68"/>
                    <a:pt x="35" y="65"/>
                  </a:cubicBezTo>
                  <a:cubicBezTo>
                    <a:pt x="8" y="6"/>
                    <a:pt x="8" y="6"/>
                    <a:pt x="8" y="6"/>
                  </a:cubicBezTo>
                  <a:cubicBezTo>
                    <a:pt x="7" y="4"/>
                    <a:pt x="5" y="2"/>
                    <a:pt x="3" y="0"/>
                  </a:cubicBezTo>
                  <a:close/>
                </a:path>
              </a:pathLst>
            </a:custGeom>
            <a:solidFill>
              <a:srgbClr val="D5DC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18"/>
            <p:cNvSpPr>
              <a:spLocks/>
            </p:cNvSpPr>
            <p:nvPr/>
          </p:nvSpPr>
          <p:spPr bwMode="auto">
            <a:xfrm>
              <a:off x="8101013" y="3549650"/>
              <a:ext cx="66675" cy="207963"/>
            </a:xfrm>
            <a:custGeom>
              <a:avLst/>
              <a:gdLst>
                <a:gd name="T0" fmla="*/ 2 w 18"/>
                <a:gd name="T1" fmla="*/ 0 h 55"/>
                <a:gd name="T2" fmla="*/ 2 w 18"/>
                <a:gd name="T3" fmla="*/ 0 h 55"/>
                <a:gd name="T4" fmla="*/ 0 w 18"/>
                <a:gd name="T5" fmla="*/ 4 h 55"/>
                <a:gd name="T6" fmla="*/ 13 w 18"/>
                <a:gd name="T7" fmla="*/ 55 h 55"/>
                <a:gd name="T8" fmla="*/ 18 w 18"/>
                <a:gd name="T9" fmla="*/ 51 h 55"/>
                <a:gd name="T10" fmla="*/ 6 w 18"/>
                <a:gd name="T11" fmla="*/ 3 h 55"/>
                <a:gd name="T12" fmla="*/ 2 w 18"/>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18" h="55">
                  <a:moveTo>
                    <a:pt x="2" y="0"/>
                  </a:moveTo>
                  <a:cubicBezTo>
                    <a:pt x="2" y="0"/>
                    <a:pt x="2" y="0"/>
                    <a:pt x="2" y="0"/>
                  </a:cubicBezTo>
                  <a:cubicBezTo>
                    <a:pt x="1" y="1"/>
                    <a:pt x="0" y="3"/>
                    <a:pt x="0" y="4"/>
                  </a:cubicBezTo>
                  <a:cubicBezTo>
                    <a:pt x="13" y="55"/>
                    <a:pt x="13" y="55"/>
                    <a:pt x="13" y="55"/>
                  </a:cubicBezTo>
                  <a:cubicBezTo>
                    <a:pt x="18" y="51"/>
                    <a:pt x="18" y="51"/>
                    <a:pt x="18" y="51"/>
                  </a:cubicBezTo>
                  <a:cubicBezTo>
                    <a:pt x="6" y="3"/>
                    <a:pt x="6" y="3"/>
                    <a:pt x="6" y="3"/>
                  </a:cubicBezTo>
                  <a:cubicBezTo>
                    <a:pt x="6" y="1"/>
                    <a:pt x="4" y="0"/>
                    <a:pt x="2" y="0"/>
                  </a:cubicBezTo>
                  <a:close/>
                </a:path>
              </a:pathLst>
            </a:custGeom>
            <a:solidFill>
              <a:srgbClr val="C7C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19"/>
            <p:cNvSpPr>
              <a:spLocks/>
            </p:cNvSpPr>
            <p:nvPr/>
          </p:nvSpPr>
          <p:spPr bwMode="auto">
            <a:xfrm>
              <a:off x="8134350" y="3648075"/>
              <a:ext cx="93663" cy="109538"/>
            </a:xfrm>
            <a:custGeom>
              <a:avLst/>
              <a:gdLst>
                <a:gd name="T0" fmla="*/ 24 w 25"/>
                <a:gd name="T1" fmla="*/ 9 h 29"/>
                <a:gd name="T2" fmla="*/ 20 w 25"/>
                <a:gd name="T3" fmla="*/ 0 h 29"/>
                <a:gd name="T4" fmla="*/ 0 w 25"/>
                <a:gd name="T5" fmla="*/ 14 h 29"/>
                <a:gd name="T6" fmla="*/ 4 w 25"/>
                <a:gd name="T7" fmla="*/ 29 h 29"/>
                <a:gd name="T8" fmla="*/ 22 w 25"/>
                <a:gd name="T9" fmla="*/ 16 h 29"/>
                <a:gd name="T10" fmla="*/ 24 w 25"/>
                <a:gd name="T11" fmla="*/ 9 h 29"/>
              </a:gdLst>
              <a:ahLst/>
              <a:cxnLst>
                <a:cxn ang="0">
                  <a:pos x="T0" y="T1"/>
                </a:cxn>
                <a:cxn ang="0">
                  <a:pos x="T2" y="T3"/>
                </a:cxn>
                <a:cxn ang="0">
                  <a:pos x="T4" y="T5"/>
                </a:cxn>
                <a:cxn ang="0">
                  <a:pos x="T6" y="T7"/>
                </a:cxn>
                <a:cxn ang="0">
                  <a:pos x="T8" y="T9"/>
                </a:cxn>
                <a:cxn ang="0">
                  <a:pos x="T10" y="T11"/>
                </a:cxn>
              </a:cxnLst>
              <a:rect l="0" t="0" r="r" b="b"/>
              <a:pathLst>
                <a:path w="25" h="29">
                  <a:moveTo>
                    <a:pt x="24" y="9"/>
                  </a:moveTo>
                  <a:cubicBezTo>
                    <a:pt x="20" y="0"/>
                    <a:pt x="20" y="0"/>
                    <a:pt x="20" y="0"/>
                  </a:cubicBezTo>
                  <a:cubicBezTo>
                    <a:pt x="0" y="14"/>
                    <a:pt x="0" y="14"/>
                    <a:pt x="0" y="14"/>
                  </a:cubicBezTo>
                  <a:cubicBezTo>
                    <a:pt x="4" y="29"/>
                    <a:pt x="4" y="29"/>
                    <a:pt x="4" y="29"/>
                  </a:cubicBezTo>
                  <a:cubicBezTo>
                    <a:pt x="22" y="16"/>
                    <a:pt x="22" y="16"/>
                    <a:pt x="22" y="16"/>
                  </a:cubicBezTo>
                  <a:cubicBezTo>
                    <a:pt x="24" y="15"/>
                    <a:pt x="25" y="12"/>
                    <a:pt x="24" y="9"/>
                  </a:cubicBezTo>
                  <a:close/>
                </a:path>
              </a:pathLst>
            </a:custGeom>
            <a:solidFill>
              <a:srgbClr val="E4EA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20"/>
            <p:cNvSpPr>
              <a:spLocks/>
            </p:cNvSpPr>
            <p:nvPr/>
          </p:nvSpPr>
          <p:spPr bwMode="auto">
            <a:xfrm>
              <a:off x="8134350" y="3686175"/>
              <a:ext cx="33338" cy="71438"/>
            </a:xfrm>
            <a:custGeom>
              <a:avLst/>
              <a:gdLst>
                <a:gd name="T0" fmla="*/ 14 w 21"/>
                <a:gd name="T1" fmla="*/ 0 h 45"/>
                <a:gd name="T2" fmla="*/ 0 w 21"/>
                <a:gd name="T3" fmla="*/ 9 h 45"/>
                <a:gd name="T4" fmla="*/ 9 w 21"/>
                <a:gd name="T5" fmla="*/ 45 h 45"/>
                <a:gd name="T6" fmla="*/ 21 w 21"/>
                <a:gd name="T7" fmla="*/ 35 h 45"/>
                <a:gd name="T8" fmla="*/ 14 w 21"/>
                <a:gd name="T9" fmla="*/ 0 h 45"/>
              </a:gdLst>
              <a:ahLst/>
              <a:cxnLst>
                <a:cxn ang="0">
                  <a:pos x="T0" y="T1"/>
                </a:cxn>
                <a:cxn ang="0">
                  <a:pos x="T2" y="T3"/>
                </a:cxn>
                <a:cxn ang="0">
                  <a:pos x="T4" y="T5"/>
                </a:cxn>
                <a:cxn ang="0">
                  <a:pos x="T6" y="T7"/>
                </a:cxn>
                <a:cxn ang="0">
                  <a:pos x="T8" y="T9"/>
                </a:cxn>
              </a:cxnLst>
              <a:rect l="0" t="0" r="r" b="b"/>
              <a:pathLst>
                <a:path w="21" h="45">
                  <a:moveTo>
                    <a:pt x="14" y="0"/>
                  </a:moveTo>
                  <a:lnTo>
                    <a:pt x="0" y="9"/>
                  </a:lnTo>
                  <a:lnTo>
                    <a:pt x="9" y="45"/>
                  </a:lnTo>
                  <a:lnTo>
                    <a:pt x="21" y="35"/>
                  </a:lnTo>
                  <a:lnTo>
                    <a:pt x="14" y="0"/>
                  </a:lnTo>
                  <a:close/>
                </a:path>
              </a:pathLst>
            </a:custGeom>
            <a:solidFill>
              <a:srgbClr val="D5DC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21"/>
            <p:cNvSpPr>
              <a:spLocks/>
            </p:cNvSpPr>
            <p:nvPr/>
          </p:nvSpPr>
          <p:spPr bwMode="auto">
            <a:xfrm>
              <a:off x="7667625" y="3617913"/>
              <a:ext cx="195263" cy="274638"/>
            </a:xfrm>
            <a:custGeom>
              <a:avLst/>
              <a:gdLst>
                <a:gd name="T0" fmla="*/ 0 w 52"/>
                <a:gd name="T1" fmla="*/ 0 h 73"/>
                <a:gd name="T2" fmla="*/ 21 w 52"/>
                <a:gd name="T3" fmla="*/ 17 h 73"/>
                <a:gd name="T4" fmla="*/ 25 w 52"/>
                <a:gd name="T5" fmla="*/ 23 h 73"/>
                <a:gd name="T6" fmla="*/ 52 w 52"/>
                <a:gd name="T7" fmla="*/ 69 h 73"/>
                <a:gd name="T8" fmla="*/ 30 w 52"/>
                <a:gd name="T9" fmla="*/ 72 h 73"/>
                <a:gd name="T10" fmla="*/ 24 w 52"/>
                <a:gd name="T11" fmla="*/ 68 h 73"/>
                <a:gd name="T12" fmla="*/ 1 w 52"/>
                <a:gd name="T13" fmla="*/ 8 h 73"/>
                <a:gd name="T14" fmla="*/ 0 w 52"/>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73">
                  <a:moveTo>
                    <a:pt x="0" y="0"/>
                  </a:moveTo>
                  <a:cubicBezTo>
                    <a:pt x="10" y="5"/>
                    <a:pt x="17" y="13"/>
                    <a:pt x="21" y="17"/>
                  </a:cubicBezTo>
                  <a:cubicBezTo>
                    <a:pt x="22" y="19"/>
                    <a:pt x="24" y="21"/>
                    <a:pt x="25" y="23"/>
                  </a:cubicBezTo>
                  <a:cubicBezTo>
                    <a:pt x="52" y="69"/>
                    <a:pt x="52" y="69"/>
                    <a:pt x="52" y="69"/>
                  </a:cubicBezTo>
                  <a:cubicBezTo>
                    <a:pt x="30" y="72"/>
                    <a:pt x="30" y="72"/>
                    <a:pt x="30" y="72"/>
                  </a:cubicBezTo>
                  <a:cubicBezTo>
                    <a:pt x="27" y="73"/>
                    <a:pt x="25" y="71"/>
                    <a:pt x="24" y="68"/>
                  </a:cubicBezTo>
                  <a:cubicBezTo>
                    <a:pt x="1" y="8"/>
                    <a:pt x="1" y="8"/>
                    <a:pt x="1" y="8"/>
                  </a:cubicBezTo>
                  <a:cubicBezTo>
                    <a:pt x="0" y="5"/>
                    <a:pt x="0" y="3"/>
                    <a:pt x="0" y="0"/>
                  </a:cubicBezTo>
                  <a:close/>
                </a:path>
              </a:pathLst>
            </a:custGeom>
            <a:solidFill>
              <a:srgbClr val="D5DC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22"/>
            <p:cNvSpPr>
              <a:spLocks/>
            </p:cNvSpPr>
            <p:nvPr/>
          </p:nvSpPr>
          <p:spPr bwMode="auto">
            <a:xfrm>
              <a:off x="7739063" y="3697288"/>
              <a:ext cx="123825" cy="184150"/>
            </a:xfrm>
            <a:custGeom>
              <a:avLst/>
              <a:gdLst>
                <a:gd name="T0" fmla="*/ 2 w 33"/>
                <a:gd name="T1" fmla="*/ 1 h 49"/>
                <a:gd name="T2" fmla="*/ 2 w 33"/>
                <a:gd name="T3" fmla="*/ 1 h 49"/>
                <a:gd name="T4" fmla="*/ 6 w 33"/>
                <a:gd name="T5" fmla="*/ 2 h 49"/>
                <a:gd name="T6" fmla="*/ 33 w 33"/>
                <a:gd name="T7" fmla="*/ 48 h 49"/>
                <a:gd name="T8" fmla="*/ 26 w 33"/>
                <a:gd name="T9" fmla="*/ 49 h 49"/>
                <a:gd name="T10" fmla="*/ 1 w 33"/>
                <a:gd name="T11" fmla="*/ 6 h 49"/>
                <a:gd name="T12" fmla="*/ 2 w 33"/>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33" h="49">
                  <a:moveTo>
                    <a:pt x="2" y="1"/>
                  </a:moveTo>
                  <a:cubicBezTo>
                    <a:pt x="2" y="1"/>
                    <a:pt x="2" y="1"/>
                    <a:pt x="2" y="1"/>
                  </a:cubicBezTo>
                  <a:cubicBezTo>
                    <a:pt x="3" y="0"/>
                    <a:pt x="5" y="1"/>
                    <a:pt x="6" y="2"/>
                  </a:cubicBezTo>
                  <a:cubicBezTo>
                    <a:pt x="33" y="48"/>
                    <a:pt x="33" y="48"/>
                    <a:pt x="33" y="48"/>
                  </a:cubicBezTo>
                  <a:cubicBezTo>
                    <a:pt x="26" y="49"/>
                    <a:pt x="26" y="49"/>
                    <a:pt x="26" y="49"/>
                  </a:cubicBezTo>
                  <a:cubicBezTo>
                    <a:pt x="1" y="6"/>
                    <a:pt x="1" y="6"/>
                    <a:pt x="1" y="6"/>
                  </a:cubicBezTo>
                  <a:cubicBezTo>
                    <a:pt x="0" y="4"/>
                    <a:pt x="0" y="2"/>
                    <a:pt x="2" y="1"/>
                  </a:cubicBezTo>
                  <a:close/>
                </a:path>
              </a:pathLst>
            </a:custGeom>
            <a:solidFill>
              <a:srgbClr val="C7C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23"/>
            <p:cNvSpPr>
              <a:spLocks/>
            </p:cNvSpPr>
            <p:nvPr/>
          </p:nvSpPr>
          <p:spPr bwMode="auto">
            <a:xfrm>
              <a:off x="7743825" y="3824288"/>
              <a:ext cx="119063" cy="68263"/>
            </a:xfrm>
            <a:custGeom>
              <a:avLst/>
              <a:gdLst>
                <a:gd name="T0" fmla="*/ 4 w 32"/>
                <a:gd name="T1" fmla="*/ 13 h 18"/>
                <a:gd name="T2" fmla="*/ 0 w 32"/>
                <a:gd name="T3" fmla="*/ 4 h 18"/>
                <a:gd name="T4" fmla="*/ 24 w 32"/>
                <a:gd name="T5" fmla="*/ 0 h 18"/>
                <a:gd name="T6" fmla="*/ 32 w 32"/>
                <a:gd name="T7" fmla="*/ 14 h 18"/>
                <a:gd name="T8" fmla="*/ 10 w 32"/>
                <a:gd name="T9" fmla="*/ 17 h 18"/>
                <a:gd name="T10" fmla="*/ 4 w 32"/>
                <a:gd name="T11" fmla="*/ 13 h 18"/>
              </a:gdLst>
              <a:ahLst/>
              <a:cxnLst>
                <a:cxn ang="0">
                  <a:pos x="T0" y="T1"/>
                </a:cxn>
                <a:cxn ang="0">
                  <a:pos x="T2" y="T3"/>
                </a:cxn>
                <a:cxn ang="0">
                  <a:pos x="T4" y="T5"/>
                </a:cxn>
                <a:cxn ang="0">
                  <a:pos x="T6" y="T7"/>
                </a:cxn>
                <a:cxn ang="0">
                  <a:pos x="T8" y="T9"/>
                </a:cxn>
                <a:cxn ang="0">
                  <a:pos x="T10" y="T11"/>
                </a:cxn>
              </a:cxnLst>
              <a:rect l="0" t="0" r="r" b="b"/>
              <a:pathLst>
                <a:path w="32" h="18">
                  <a:moveTo>
                    <a:pt x="4" y="13"/>
                  </a:moveTo>
                  <a:cubicBezTo>
                    <a:pt x="0" y="4"/>
                    <a:pt x="0" y="4"/>
                    <a:pt x="0" y="4"/>
                  </a:cubicBezTo>
                  <a:cubicBezTo>
                    <a:pt x="24" y="0"/>
                    <a:pt x="24" y="0"/>
                    <a:pt x="24" y="0"/>
                  </a:cubicBezTo>
                  <a:cubicBezTo>
                    <a:pt x="32" y="14"/>
                    <a:pt x="32" y="14"/>
                    <a:pt x="32" y="14"/>
                  </a:cubicBezTo>
                  <a:cubicBezTo>
                    <a:pt x="10" y="17"/>
                    <a:pt x="10" y="17"/>
                    <a:pt x="10" y="17"/>
                  </a:cubicBezTo>
                  <a:cubicBezTo>
                    <a:pt x="7" y="18"/>
                    <a:pt x="5" y="16"/>
                    <a:pt x="4" y="13"/>
                  </a:cubicBezTo>
                  <a:close/>
                </a:path>
              </a:pathLst>
            </a:custGeom>
            <a:solidFill>
              <a:srgbClr val="E4EA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24"/>
            <p:cNvSpPr>
              <a:spLocks/>
            </p:cNvSpPr>
            <p:nvPr/>
          </p:nvSpPr>
          <p:spPr bwMode="auto">
            <a:xfrm>
              <a:off x="7807325" y="3824288"/>
              <a:ext cx="55563" cy="57150"/>
            </a:xfrm>
            <a:custGeom>
              <a:avLst/>
              <a:gdLst>
                <a:gd name="T0" fmla="*/ 0 w 35"/>
                <a:gd name="T1" fmla="*/ 3 h 36"/>
                <a:gd name="T2" fmla="*/ 16 w 35"/>
                <a:gd name="T3" fmla="*/ 0 h 36"/>
                <a:gd name="T4" fmla="*/ 35 w 35"/>
                <a:gd name="T5" fmla="*/ 33 h 36"/>
                <a:gd name="T6" fmla="*/ 19 w 35"/>
                <a:gd name="T7" fmla="*/ 36 h 36"/>
                <a:gd name="T8" fmla="*/ 0 w 35"/>
                <a:gd name="T9" fmla="*/ 3 h 36"/>
              </a:gdLst>
              <a:ahLst/>
              <a:cxnLst>
                <a:cxn ang="0">
                  <a:pos x="T0" y="T1"/>
                </a:cxn>
                <a:cxn ang="0">
                  <a:pos x="T2" y="T3"/>
                </a:cxn>
                <a:cxn ang="0">
                  <a:pos x="T4" y="T5"/>
                </a:cxn>
                <a:cxn ang="0">
                  <a:pos x="T6" y="T7"/>
                </a:cxn>
                <a:cxn ang="0">
                  <a:pos x="T8" y="T9"/>
                </a:cxn>
              </a:cxnLst>
              <a:rect l="0" t="0" r="r" b="b"/>
              <a:pathLst>
                <a:path w="35" h="36">
                  <a:moveTo>
                    <a:pt x="0" y="3"/>
                  </a:moveTo>
                  <a:lnTo>
                    <a:pt x="16" y="0"/>
                  </a:lnTo>
                  <a:lnTo>
                    <a:pt x="35" y="33"/>
                  </a:lnTo>
                  <a:lnTo>
                    <a:pt x="19" y="36"/>
                  </a:lnTo>
                  <a:lnTo>
                    <a:pt x="0" y="3"/>
                  </a:lnTo>
                  <a:close/>
                </a:path>
              </a:pathLst>
            </a:custGeom>
            <a:solidFill>
              <a:srgbClr val="D5DC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25"/>
            <p:cNvSpPr>
              <a:spLocks/>
            </p:cNvSpPr>
            <p:nvPr/>
          </p:nvSpPr>
          <p:spPr bwMode="auto">
            <a:xfrm>
              <a:off x="7758113" y="3406775"/>
              <a:ext cx="360363" cy="658813"/>
            </a:xfrm>
            <a:custGeom>
              <a:avLst/>
              <a:gdLst>
                <a:gd name="T0" fmla="*/ 48 w 96"/>
                <a:gd name="T1" fmla="*/ 0 h 175"/>
                <a:gd name="T2" fmla="*/ 2 w 96"/>
                <a:gd name="T3" fmla="*/ 19 h 175"/>
                <a:gd name="T4" fmla="*/ 0 w 96"/>
                <a:gd name="T5" fmla="*/ 30 h 175"/>
                <a:gd name="T6" fmla="*/ 21 w 96"/>
                <a:gd name="T7" fmla="*/ 45 h 175"/>
                <a:gd name="T8" fmla="*/ 25 w 96"/>
                <a:gd name="T9" fmla="*/ 44 h 175"/>
                <a:gd name="T10" fmla="*/ 30 w 96"/>
                <a:gd name="T11" fmla="*/ 36 h 175"/>
                <a:gd name="T12" fmla="*/ 32 w 96"/>
                <a:gd name="T13" fmla="*/ 36 h 175"/>
                <a:gd name="T14" fmla="*/ 90 w 96"/>
                <a:gd name="T15" fmla="*/ 175 h 175"/>
                <a:gd name="T16" fmla="*/ 96 w 96"/>
                <a:gd name="T17" fmla="*/ 173 h 175"/>
                <a:gd name="T18" fmla="*/ 38 w 96"/>
                <a:gd name="T19" fmla="*/ 34 h 175"/>
                <a:gd name="T20" fmla="*/ 40 w 96"/>
                <a:gd name="T21" fmla="*/ 32 h 175"/>
                <a:gd name="T22" fmla="*/ 49 w 96"/>
                <a:gd name="T23" fmla="*/ 34 h 175"/>
                <a:gd name="T24" fmla="*/ 53 w 96"/>
                <a:gd name="T25" fmla="*/ 32 h 175"/>
                <a:gd name="T26" fmla="*/ 57 w 96"/>
                <a:gd name="T27" fmla="*/ 7 h 175"/>
                <a:gd name="T28" fmla="*/ 48 w 96"/>
                <a:gd name="T2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 h="175">
                  <a:moveTo>
                    <a:pt x="48" y="0"/>
                  </a:moveTo>
                  <a:cubicBezTo>
                    <a:pt x="2" y="19"/>
                    <a:pt x="2" y="19"/>
                    <a:pt x="2" y="19"/>
                  </a:cubicBezTo>
                  <a:cubicBezTo>
                    <a:pt x="0" y="30"/>
                    <a:pt x="0" y="30"/>
                    <a:pt x="0" y="30"/>
                  </a:cubicBezTo>
                  <a:cubicBezTo>
                    <a:pt x="21" y="45"/>
                    <a:pt x="21" y="45"/>
                    <a:pt x="21" y="45"/>
                  </a:cubicBezTo>
                  <a:cubicBezTo>
                    <a:pt x="22" y="46"/>
                    <a:pt x="24" y="45"/>
                    <a:pt x="25" y="44"/>
                  </a:cubicBezTo>
                  <a:cubicBezTo>
                    <a:pt x="30" y="36"/>
                    <a:pt x="30" y="36"/>
                    <a:pt x="30" y="36"/>
                  </a:cubicBezTo>
                  <a:cubicBezTo>
                    <a:pt x="30" y="35"/>
                    <a:pt x="32" y="35"/>
                    <a:pt x="32" y="36"/>
                  </a:cubicBezTo>
                  <a:cubicBezTo>
                    <a:pt x="90" y="175"/>
                    <a:pt x="90" y="175"/>
                    <a:pt x="90" y="175"/>
                  </a:cubicBezTo>
                  <a:cubicBezTo>
                    <a:pt x="96" y="173"/>
                    <a:pt x="96" y="173"/>
                    <a:pt x="96" y="173"/>
                  </a:cubicBezTo>
                  <a:cubicBezTo>
                    <a:pt x="38" y="34"/>
                    <a:pt x="38" y="34"/>
                    <a:pt x="38" y="34"/>
                  </a:cubicBezTo>
                  <a:cubicBezTo>
                    <a:pt x="38" y="32"/>
                    <a:pt x="39" y="31"/>
                    <a:pt x="40" y="32"/>
                  </a:cubicBezTo>
                  <a:cubicBezTo>
                    <a:pt x="49" y="34"/>
                    <a:pt x="49" y="34"/>
                    <a:pt x="49" y="34"/>
                  </a:cubicBezTo>
                  <a:cubicBezTo>
                    <a:pt x="50" y="35"/>
                    <a:pt x="52" y="33"/>
                    <a:pt x="53" y="32"/>
                  </a:cubicBezTo>
                  <a:cubicBezTo>
                    <a:pt x="57" y="7"/>
                    <a:pt x="57" y="7"/>
                    <a:pt x="57" y="7"/>
                  </a:cubicBezTo>
                  <a:lnTo>
                    <a:pt x="48" y="0"/>
                  </a:lnTo>
                  <a:close/>
                </a:path>
              </a:pathLst>
            </a:custGeom>
            <a:solidFill>
              <a:srgbClr val="D5DC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26"/>
            <p:cNvSpPr>
              <a:spLocks/>
            </p:cNvSpPr>
            <p:nvPr/>
          </p:nvSpPr>
          <p:spPr bwMode="auto">
            <a:xfrm>
              <a:off x="7953375" y="3584575"/>
              <a:ext cx="26988" cy="25400"/>
            </a:xfrm>
            <a:custGeom>
              <a:avLst/>
              <a:gdLst>
                <a:gd name="T0" fmla="*/ 2 w 7"/>
                <a:gd name="T1" fmla="*/ 1 h 7"/>
                <a:gd name="T2" fmla="*/ 6 w 7"/>
                <a:gd name="T3" fmla="*/ 2 h 7"/>
                <a:gd name="T4" fmla="*/ 4 w 7"/>
                <a:gd name="T5" fmla="*/ 6 h 7"/>
                <a:gd name="T6" fmla="*/ 0 w 7"/>
                <a:gd name="T7" fmla="*/ 5 h 7"/>
                <a:gd name="T8" fmla="*/ 2 w 7"/>
                <a:gd name="T9" fmla="*/ 1 h 7"/>
              </a:gdLst>
              <a:ahLst/>
              <a:cxnLst>
                <a:cxn ang="0">
                  <a:pos x="T0" y="T1"/>
                </a:cxn>
                <a:cxn ang="0">
                  <a:pos x="T2" y="T3"/>
                </a:cxn>
                <a:cxn ang="0">
                  <a:pos x="T4" y="T5"/>
                </a:cxn>
                <a:cxn ang="0">
                  <a:pos x="T6" y="T7"/>
                </a:cxn>
                <a:cxn ang="0">
                  <a:pos x="T8" y="T9"/>
                </a:cxn>
              </a:cxnLst>
              <a:rect l="0" t="0" r="r" b="b"/>
              <a:pathLst>
                <a:path w="7" h="7">
                  <a:moveTo>
                    <a:pt x="2" y="1"/>
                  </a:moveTo>
                  <a:cubicBezTo>
                    <a:pt x="3" y="0"/>
                    <a:pt x="5" y="1"/>
                    <a:pt x="6" y="2"/>
                  </a:cubicBezTo>
                  <a:cubicBezTo>
                    <a:pt x="7" y="4"/>
                    <a:pt x="6" y="6"/>
                    <a:pt x="4" y="6"/>
                  </a:cubicBezTo>
                  <a:cubicBezTo>
                    <a:pt x="3" y="7"/>
                    <a:pt x="1" y="6"/>
                    <a:pt x="0" y="5"/>
                  </a:cubicBezTo>
                  <a:cubicBezTo>
                    <a:pt x="0" y="3"/>
                    <a:pt x="0" y="1"/>
                    <a:pt x="2" y="1"/>
                  </a:cubicBezTo>
                  <a:close/>
                </a:path>
              </a:pathLst>
            </a:custGeom>
            <a:solidFill>
              <a:srgbClr val="C7C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27"/>
            <p:cNvSpPr>
              <a:spLocks/>
            </p:cNvSpPr>
            <p:nvPr/>
          </p:nvSpPr>
          <p:spPr bwMode="auto">
            <a:xfrm>
              <a:off x="8013700" y="3733800"/>
              <a:ext cx="26988" cy="26988"/>
            </a:xfrm>
            <a:custGeom>
              <a:avLst/>
              <a:gdLst>
                <a:gd name="T0" fmla="*/ 2 w 7"/>
                <a:gd name="T1" fmla="*/ 0 h 7"/>
                <a:gd name="T2" fmla="*/ 6 w 7"/>
                <a:gd name="T3" fmla="*/ 2 h 7"/>
                <a:gd name="T4" fmla="*/ 5 w 7"/>
                <a:gd name="T5" fmla="*/ 6 h 7"/>
                <a:gd name="T6" fmla="*/ 1 w 7"/>
                <a:gd name="T7" fmla="*/ 4 h 7"/>
                <a:gd name="T8" fmla="*/ 2 w 7"/>
                <a:gd name="T9" fmla="*/ 0 h 7"/>
              </a:gdLst>
              <a:ahLst/>
              <a:cxnLst>
                <a:cxn ang="0">
                  <a:pos x="T0" y="T1"/>
                </a:cxn>
                <a:cxn ang="0">
                  <a:pos x="T2" y="T3"/>
                </a:cxn>
                <a:cxn ang="0">
                  <a:pos x="T4" y="T5"/>
                </a:cxn>
                <a:cxn ang="0">
                  <a:pos x="T6" y="T7"/>
                </a:cxn>
                <a:cxn ang="0">
                  <a:pos x="T8" y="T9"/>
                </a:cxn>
              </a:cxnLst>
              <a:rect l="0" t="0" r="r" b="b"/>
              <a:pathLst>
                <a:path w="7" h="7">
                  <a:moveTo>
                    <a:pt x="2" y="0"/>
                  </a:moveTo>
                  <a:cubicBezTo>
                    <a:pt x="4" y="0"/>
                    <a:pt x="6" y="0"/>
                    <a:pt x="6" y="2"/>
                  </a:cubicBezTo>
                  <a:cubicBezTo>
                    <a:pt x="7" y="4"/>
                    <a:pt x="6" y="5"/>
                    <a:pt x="5" y="6"/>
                  </a:cubicBezTo>
                  <a:cubicBezTo>
                    <a:pt x="3" y="7"/>
                    <a:pt x="1" y="6"/>
                    <a:pt x="1" y="4"/>
                  </a:cubicBezTo>
                  <a:cubicBezTo>
                    <a:pt x="0" y="3"/>
                    <a:pt x="1" y="1"/>
                    <a:pt x="2" y="0"/>
                  </a:cubicBezTo>
                  <a:close/>
                </a:path>
              </a:pathLst>
            </a:custGeom>
            <a:solidFill>
              <a:srgbClr val="C7C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28"/>
            <p:cNvSpPr>
              <a:spLocks/>
            </p:cNvSpPr>
            <p:nvPr/>
          </p:nvSpPr>
          <p:spPr bwMode="auto">
            <a:xfrm>
              <a:off x="7983538" y="3659188"/>
              <a:ext cx="26988" cy="26988"/>
            </a:xfrm>
            <a:custGeom>
              <a:avLst/>
              <a:gdLst>
                <a:gd name="T0" fmla="*/ 2 w 7"/>
                <a:gd name="T1" fmla="*/ 0 h 7"/>
                <a:gd name="T2" fmla="*/ 6 w 7"/>
                <a:gd name="T3" fmla="*/ 2 h 7"/>
                <a:gd name="T4" fmla="*/ 4 w 7"/>
                <a:gd name="T5" fmla="*/ 6 h 7"/>
                <a:gd name="T6" fmla="*/ 0 w 7"/>
                <a:gd name="T7" fmla="*/ 4 h 7"/>
                <a:gd name="T8" fmla="*/ 2 w 7"/>
                <a:gd name="T9" fmla="*/ 0 h 7"/>
              </a:gdLst>
              <a:ahLst/>
              <a:cxnLst>
                <a:cxn ang="0">
                  <a:pos x="T0" y="T1"/>
                </a:cxn>
                <a:cxn ang="0">
                  <a:pos x="T2" y="T3"/>
                </a:cxn>
                <a:cxn ang="0">
                  <a:pos x="T4" y="T5"/>
                </a:cxn>
                <a:cxn ang="0">
                  <a:pos x="T6" y="T7"/>
                </a:cxn>
                <a:cxn ang="0">
                  <a:pos x="T8" y="T9"/>
                </a:cxn>
              </a:cxnLst>
              <a:rect l="0" t="0" r="r" b="b"/>
              <a:pathLst>
                <a:path w="7" h="7">
                  <a:moveTo>
                    <a:pt x="2" y="0"/>
                  </a:moveTo>
                  <a:cubicBezTo>
                    <a:pt x="4" y="0"/>
                    <a:pt x="5" y="1"/>
                    <a:pt x="6" y="2"/>
                  </a:cubicBezTo>
                  <a:cubicBezTo>
                    <a:pt x="7" y="4"/>
                    <a:pt x="6" y="5"/>
                    <a:pt x="4" y="6"/>
                  </a:cubicBezTo>
                  <a:cubicBezTo>
                    <a:pt x="3" y="7"/>
                    <a:pt x="1" y="6"/>
                    <a:pt x="0" y="4"/>
                  </a:cubicBezTo>
                  <a:cubicBezTo>
                    <a:pt x="0" y="3"/>
                    <a:pt x="1" y="1"/>
                    <a:pt x="2" y="0"/>
                  </a:cubicBezTo>
                  <a:close/>
                </a:path>
              </a:pathLst>
            </a:custGeom>
            <a:solidFill>
              <a:srgbClr val="C7C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9"/>
            <p:cNvSpPr>
              <a:spLocks/>
            </p:cNvSpPr>
            <p:nvPr/>
          </p:nvSpPr>
          <p:spPr bwMode="auto">
            <a:xfrm>
              <a:off x="8043863" y="3810000"/>
              <a:ext cx="26988" cy="22225"/>
            </a:xfrm>
            <a:custGeom>
              <a:avLst/>
              <a:gdLst>
                <a:gd name="T0" fmla="*/ 3 w 7"/>
                <a:gd name="T1" fmla="*/ 0 h 6"/>
                <a:gd name="T2" fmla="*/ 7 w 7"/>
                <a:gd name="T3" fmla="*/ 2 h 6"/>
                <a:gd name="T4" fmla="*/ 5 w 7"/>
                <a:gd name="T5" fmla="*/ 6 h 6"/>
                <a:gd name="T6" fmla="*/ 1 w 7"/>
                <a:gd name="T7" fmla="*/ 4 h 6"/>
                <a:gd name="T8" fmla="*/ 3 w 7"/>
                <a:gd name="T9" fmla="*/ 0 h 6"/>
              </a:gdLst>
              <a:ahLst/>
              <a:cxnLst>
                <a:cxn ang="0">
                  <a:pos x="T0" y="T1"/>
                </a:cxn>
                <a:cxn ang="0">
                  <a:pos x="T2" y="T3"/>
                </a:cxn>
                <a:cxn ang="0">
                  <a:pos x="T4" y="T5"/>
                </a:cxn>
                <a:cxn ang="0">
                  <a:pos x="T6" y="T7"/>
                </a:cxn>
                <a:cxn ang="0">
                  <a:pos x="T8" y="T9"/>
                </a:cxn>
              </a:cxnLst>
              <a:rect l="0" t="0" r="r" b="b"/>
              <a:pathLst>
                <a:path w="7" h="6">
                  <a:moveTo>
                    <a:pt x="3" y="0"/>
                  </a:moveTo>
                  <a:cubicBezTo>
                    <a:pt x="4" y="0"/>
                    <a:pt x="6" y="0"/>
                    <a:pt x="7" y="2"/>
                  </a:cubicBezTo>
                  <a:cubicBezTo>
                    <a:pt x="7" y="3"/>
                    <a:pt x="6" y="5"/>
                    <a:pt x="5" y="6"/>
                  </a:cubicBezTo>
                  <a:cubicBezTo>
                    <a:pt x="3" y="6"/>
                    <a:pt x="2" y="6"/>
                    <a:pt x="1" y="4"/>
                  </a:cubicBezTo>
                  <a:cubicBezTo>
                    <a:pt x="0" y="3"/>
                    <a:pt x="1" y="1"/>
                    <a:pt x="3" y="0"/>
                  </a:cubicBezTo>
                  <a:close/>
                </a:path>
              </a:pathLst>
            </a:custGeom>
            <a:solidFill>
              <a:srgbClr val="C7C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0"/>
            <p:cNvSpPr>
              <a:spLocks/>
            </p:cNvSpPr>
            <p:nvPr/>
          </p:nvSpPr>
          <p:spPr bwMode="auto">
            <a:xfrm>
              <a:off x="8107363" y="3956050"/>
              <a:ext cx="26988" cy="26988"/>
            </a:xfrm>
            <a:custGeom>
              <a:avLst/>
              <a:gdLst>
                <a:gd name="T0" fmla="*/ 2 w 7"/>
                <a:gd name="T1" fmla="*/ 1 h 7"/>
                <a:gd name="T2" fmla="*/ 6 w 7"/>
                <a:gd name="T3" fmla="*/ 3 h 7"/>
                <a:gd name="T4" fmla="*/ 4 w 7"/>
                <a:gd name="T5" fmla="*/ 7 h 7"/>
                <a:gd name="T6" fmla="*/ 0 w 7"/>
                <a:gd name="T7" fmla="*/ 5 h 7"/>
                <a:gd name="T8" fmla="*/ 2 w 7"/>
                <a:gd name="T9" fmla="*/ 1 h 7"/>
              </a:gdLst>
              <a:ahLst/>
              <a:cxnLst>
                <a:cxn ang="0">
                  <a:pos x="T0" y="T1"/>
                </a:cxn>
                <a:cxn ang="0">
                  <a:pos x="T2" y="T3"/>
                </a:cxn>
                <a:cxn ang="0">
                  <a:pos x="T4" y="T5"/>
                </a:cxn>
                <a:cxn ang="0">
                  <a:pos x="T6" y="T7"/>
                </a:cxn>
                <a:cxn ang="0">
                  <a:pos x="T8" y="T9"/>
                </a:cxn>
              </a:cxnLst>
              <a:rect l="0" t="0" r="r" b="b"/>
              <a:pathLst>
                <a:path w="7" h="7">
                  <a:moveTo>
                    <a:pt x="2" y="1"/>
                  </a:moveTo>
                  <a:cubicBezTo>
                    <a:pt x="4" y="0"/>
                    <a:pt x="5" y="1"/>
                    <a:pt x="6" y="3"/>
                  </a:cubicBezTo>
                  <a:cubicBezTo>
                    <a:pt x="7" y="4"/>
                    <a:pt x="6" y="6"/>
                    <a:pt x="4" y="7"/>
                  </a:cubicBezTo>
                  <a:cubicBezTo>
                    <a:pt x="3" y="7"/>
                    <a:pt x="1" y="6"/>
                    <a:pt x="0" y="5"/>
                  </a:cubicBezTo>
                  <a:cubicBezTo>
                    <a:pt x="0" y="3"/>
                    <a:pt x="0" y="2"/>
                    <a:pt x="2" y="1"/>
                  </a:cubicBezTo>
                  <a:close/>
                </a:path>
              </a:pathLst>
            </a:custGeom>
            <a:solidFill>
              <a:srgbClr val="C7C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31"/>
            <p:cNvSpPr>
              <a:spLocks/>
            </p:cNvSpPr>
            <p:nvPr/>
          </p:nvSpPr>
          <p:spPr bwMode="auto">
            <a:xfrm>
              <a:off x="8074025" y="3881438"/>
              <a:ext cx="26988" cy="25400"/>
            </a:xfrm>
            <a:custGeom>
              <a:avLst/>
              <a:gdLst>
                <a:gd name="T0" fmla="*/ 3 w 7"/>
                <a:gd name="T1" fmla="*/ 1 h 7"/>
                <a:gd name="T2" fmla="*/ 7 w 7"/>
                <a:gd name="T3" fmla="*/ 3 h 7"/>
                <a:gd name="T4" fmla="*/ 5 w 7"/>
                <a:gd name="T5" fmla="*/ 7 h 7"/>
                <a:gd name="T6" fmla="*/ 1 w 7"/>
                <a:gd name="T7" fmla="*/ 5 h 7"/>
                <a:gd name="T8" fmla="*/ 3 w 7"/>
                <a:gd name="T9" fmla="*/ 1 h 7"/>
              </a:gdLst>
              <a:ahLst/>
              <a:cxnLst>
                <a:cxn ang="0">
                  <a:pos x="T0" y="T1"/>
                </a:cxn>
                <a:cxn ang="0">
                  <a:pos x="T2" y="T3"/>
                </a:cxn>
                <a:cxn ang="0">
                  <a:pos x="T4" y="T5"/>
                </a:cxn>
                <a:cxn ang="0">
                  <a:pos x="T6" y="T7"/>
                </a:cxn>
                <a:cxn ang="0">
                  <a:pos x="T8" y="T9"/>
                </a:cxn>
              </a:cxnLst>
              <a:rect l="0" t="0" r="r" b="b"/>
              <a:pathLst>
                <a:path w="7" h="7">
                  <a:moveTo>
                    <a:pt x="3" y="1"/>
                  </a:moveTo>
                  <a:cubicBezTo>
                    <a:pt x="4" y="0"/>
                    <a:pt x="6" y="1"/>
                    <a:pt x="7" y="3"/>
                  </a:cubicBezTo>
                  <a:cubicBezTo>
                    <a:pt x="7" y="4"/>
                    <a:pt x="7" y="6"/>
                    <a:pt x="5" y="7"/>
                  </a:cubicBezTo>
                  <a:cubicBezTo>
                    <a:pt x="4" y="7"/>
                    <a:pt x="2" y="7"/>
                    <a:pt x="1" y="5"/>
                  </a:cubicBezTo>
                  <a:cubicBezTo>
                    <a:pt x="0" y="3"/>
                    <a:pt x="1" y="2"/>
                    <a:pt x="3" y="1"/>
                  </a:cubicBezTo>
                  <a:close/>
                </a:path>
              </a:pathLst>
            </a:custGeom>
            <a:solidFill>
              <a:srgbClr val="C7C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32"/>
            <p:cNvSpPr>
              <a:spLocks/>
            </p:cNvSpPr>
            <p:nvPr/>
          </p:nvSpPr>
          <p:spPr bwMode="auto">
            <a:xfrm>
              <a:off x="7766050" y="3406775"/>
              <a:ext cx="173038" cy="109538"/>
            </a:xfrm>
            <a:custGeom>
              <a:avLst/>
              <a:gdLst>
                <a:gd name="T0" fmla="*/ 30 w 46"/>
                <a:gd name="T1" fmla="*/ 29 h 29"/>
                <a:gd name="T2" fmla="*/ 0 w 46"/>
                <a:gd name="T3" fmla="*/ 19 h 29"/>
                <a:gd name="T4" fmla="*/ 46 w 46"/>
                <a:gd name="T5" fmla="*/ 0 h 29"/>
                <a:gd name="T6" fmla="*/ 32 w 46"/>
                <a:gd name="T7" fmla="*/ 28 h 29"/>
                <a:gd name="T8" fmla="*/ 30 w 46"/>
                <a:gd name="T9" fmla="*/ 29 h 29"/>
              </a:gdLst>
              <a:ahLst/>
              <a:cxnLst>
                <a:cxn ang="0">
                  <a:pos x="T0" y="T1"/>
                </a:cxn>
                <a:cxn ang="0">
                  <a:pos x="T2" y="T3"/>
                </a:cxn>
                <a:cxn ang="0">
                  <a:pos x="T4" y="T5"/>
                </a:cxn>
                <a:cxn ang="0">
                  <a:pos x="T6" y="T7"/>
                </a:cxn>
                <a:cxn ang="0">
                  <a:pos x="T8" y="T9"/>
                </a:cxn>
              </a:cxnLst>
              <a:rect l="0" t="0" r="r" b="b"/>
              <a:pathLst>
                <a:path w="46" h="29">
                  <a:moveTo>
                    <a:pt x="30" y="29"/>
                  </a:moveTo>
                  <a:cubicBezTo>
                    <a:pt x="0" y="19"/>
                    <a:pt x="0" y="19"/>
                    <a:pt x="0" y="19"/>
                  </a:cubicBezTo>
                  <a:cubicBezTo>
                    <a:pt x="46" y="0"/>
                    <a:pt x="46" y="0"/>
                    <a:pt x="46" y="0"/>
                  </a:cubicBezTo>
                  <a:cubicBezTo>
                    <a:pt x="32" y="28"/>
                    <a:pt x="32" y="28"/>
                    <a:pt x="32" y="28"/>
                  </a:cubicBezTo>
                  <a:cubicBezTo>
                    <a:pt x="31" y="29"/>
                    <a:pt x="31" y="29"/>
                    <a:pt x="30" y="29"/>
                  </a:cubicBezTo>
                  <a:close/>
                </a:path>
              </a:pathLst>
            </a:custGeom>
            <a:solidFill>
              <a:srgbClr val="C7C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33"/>
            <p:cNvSpPr>
              <a:spLocks/>
            </p:cNvSpPr>
            <p:nvPr/>
          </p:nvSpPr>
          <p:spPr bwMode="auto">
            <a:xfrm>
              <a:off x="4346575" y="2459038"/>
              <a:ext cx="714375" cy="711200"/>
            </a:xfrm>
            <a:custGeom>
              <a:avLst/>
              <a:gdLst>
                <a:gd name="T0" fmla="*/ 121 w 190"/>
                <a:gd name="T1" fmla="*/ 2 h 189"/>
                <a:gd name="T2" fmla="*/ 3 w 190"/>
                <a:gd name="T3" fmla="*/ 120 h 189"/>
                <a:gd name="T4" fmla="*/ 3 w 190"/>
                <a:gd name="T5" fmla="*/ 128 h 189"/>
                <a:gd name="T6" fmla="*/ 62 w 190"/>
                <a:gd name="T7" fmla="*/ 187 h 189"/>
                <a:gd name="T8" fmla="*/ 70 w 190"/>
                <a:gd name="T9" fmla="*/ 187 h 189"/>
                <a:gd name="T10" fmla="*/ 188 w 190"/>
                <a:gd name="T11" fmla="*/ 69 h 189"/>
                <a:gd name="T12" fmla="*/ 188 w 190"/>
                <a:gd name="T13" fmla="*/ 61 h 189"/>
                <a:gd name="T14" fmla="*/ 129 w 190"/>
                <a:gd name="T15" fmla="*/ 2 h 189"/>
                <a:gd name="T16" fmla="*/ 121 w 190"/>
                <a:gd name="T17" fmla="*/ 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189">
                  <a:moveTo>
                    <a:pt x="121" y="2"/>
                  </a:moveTo>
                  <a:cubicBezTo>
                    <a:pt x="3" y="120"/>
                    <a:pt x="3" y="120"/>
                    <a:pt x="3" y="120"/>
                  </a:cubicBezTo>
                  <a:cubicBezTo>
                    <a:pt x="0" y="123"/>
                    <a:pt x="0" y="126"/>
                    <a:pt x="3" y="128"/>
                  </a:cubicBezTo>
                  <a:cubicBezTo>
                    <a:pt x="62" y="187"/>
                    <a:pt x="62" y="187"/>
                    <a:pt x="62" y="187"/>
                  </a:cubicBezTo>
                  <a:cubicBezTo>
                    <a:pt x="64" y="189"/>
                    <a:pt x="67" y="189"/>
                    <a:pt x="70" y="187"/>
                  </a:cubicBezTo>
                  <a:cubicBezTo>
                    <a:pt x="188" y="69"/>
                    <a:pt x="188" y="69"/>
                    <a:pt x="188" y="69"/>
                  </a:cubicBezTo>
                  <a:cubicBezTo>
                    <a:pt x="190" y="67"/>
                    <a:pt x="190" y="64"/>
                    <a:pt x="188" y="61"/>
                  </a:cubicBezTo>
                  <a:cubicBezTo>
                    <a:pt x="129" y="2"/>
                    <a:pt x="129" y="2"/>
                    <a:pt x="129" y="2"/>
                  </a:cubicBezTo>
                  <a:cubicBezTo>
                    <a:pt x="126" y="0"/>
                    <a:pt x="123" y="0"/>
                    <a:pt x="121" y="2"/>
                  </a:cubicBezTo>
                  <a:close/>
                </a:path>
              </a:pathLst>
            </a:custGeom>
            <a:solidFill>
              <a:srgbClr val="73D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34"/>
            <p:cNvSpPr>
              <a:spLocks/>
            </p:cNvSpPr>
            <p:nvPr/>
          </p:nvSpPr>
          <p:spPr bwMode="auto">
            <a:xfrm>
              <a:off x="4456113" y="2568575"/>
              <a:ext cx="495300" cy="495300"/>
            </a:xfrm>
            <a:custGeom>
              <a:avLst/>
              <a:gdLst>
                <a:gd name="T0" fmla="*/ 107 w 132"/>
                <a:gd name="T1" fmla="*/ 1 h 132"/>
                <a:gd name="T2" fmla="*/ 84 w 132"/>
                <a:gd name="T3" fmla="*/ 1 h 132"/>
                <a:gd name="T4" fmla="*/ 80 w 132"/>
                <a:gd name="T5" fmla="*/ 1 h 132"/>
                <a:gd name="T6" fmla="*/ 1 w 132"/>
                <a:gd name="T7" fmla="*/ 80 h 132"/>
                <a:gd name="T8" fmla="*/ 1 w 132"/>
                <a:gd name="T9" fmla="*/ 84 h 132"/>
                <a:gd name="T10" fmla="*/ 1 w 132"/>
                <a:gd name="T11" fmla="*/ 107 h 132"/>
                <a:gd name="T12" fmla="*/ 1 w 132"/>
                <a:gd name="T13" fmla="*/ 111 h 132"/>
                <a:gd name="T14" fmla="*/ 21 w 132"/>
                <a:gd name="T15" fmla="*/ 131 h 132"/>
                <a:gd name="T16" fmla="*/ 25 w 132"/>
                <a:gd name="T17" fmla="*/ 131 h 132"/>
                <a:gd name="T18" fmla="*/ 48 w 132"/>
                <a:gd name="T19" fmla="*/ 131 h 132"/>
                <a:gd name="T20" fmla="*/ 52 w 132"/>
                <a:gd name="T21" fmla="*/ 131 h 132"/>
                <a:gd name="T22" fmla="*/ 131 w 132"/>
                <a:gd name="T23" fmla="*/ 52 h 132"/>
                <a:gd name="T24" fmla="*/ 131 w 132"/>
                <a:gd name="T25" fmla="*/ 48 h 132"/>
                <a:gd name="T26" fmla="*/ 131 w 132"/>
                <a:gd name="T27" fmla="*/ 25 h 132"/>
                <a:gd name="T28" fmla="*/ 131 w 132"/>
                <a:gd name="T29" fmla="*/ 21 h 132"/>
                <a:gd name="T30" fmla="*/ 111 w 132"/>
                <a:gd name="T31" fmla="*/ 1 h 132"/>
                <a:gd name="T32" fmla="*/ 107 w 132"/>
                <a:gd name="T33"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2">
                  <a:moveTo>
                    <a:pt x="107" y="1"/>
                  </a:moveTo>
                  <a:cubicBezTo>
                    <a:pt x="101" y="7"/>
                    <a:pt x="90" y="7"/>
                    <a:pt x="84" y="1"/>
                  </a:cubicBezTo>
                  <a:cubicBezTo>
                    <a:pt x="83" y="0"/>
                    <a:pt x="81" y="0"/>
                    <a:pt x="80" y="1"/>
                  </a:cubicBezTo>
                  <a:cubicBezTo>
                    <a:pt x="1" y="80"/>
                    <a:pt x="1" y="80"/>
                    <a:pt x="1" y="80"/>
                  </a:cubicBezTo>
                  <a:cubicBezTo>
                    <a:pt x="0" y="81"/>
                    <a:pt x="0" y="82"/>
                    <a:pt x="1" y="84"/>
                  </a:cubicBezTo>
                  <a:cubicBezTo>
                    <a:pt x="8" y="90"/>
                    <a:pt x="8" y="101"/>
                    <a:pt x="1" y="107"/>
                  </a:cubicBezTo>
                  <a:cubicBezTo>
                    <a:pt x="0" y="108"/>
                    <a:pt x="0" y="110"/>
                    <a:pt x="1" y="111"/>
                  </a:cubicBezTo>
                  <a:cubicBezTo>
                    <a:pt x="21" y="131"/>
                    <a:pt x="21" y="131"/>
                    <a:pt x="21" y="131"/>
                  </a:cubicBezTo>
                  <a:cubicBezTo>
                    <a:pt x="22" y="132"/>
                    <a:pt x="24" y="132"/>
                    <a:pt x="25" y="131"/>
                  </a:cubicBezTo>
                  <a:cubicBezTo>
                    <a:pt x="31" y="124"/>
                    <a:pt x="42" y="124"/>
                    <a:pt x="48" y="131"/>
                  </a:cubicBezTo>
                  <a:cubicBezTo>
                    <a:pt x="49" y="132"/>
                    <a:pt x="51" y="132"/>
                    <a:pt x="52" y="131"/>
                  </a:cubicBezTo>
                  <a:cubicBezTo>
                    <a:pt x="131" y="52"/>
                    <a:pt x="131" y="52"/>
                    <a:pt x="131" y="52"/>
                  </a:cubicBezTo>
                  <a:cubicBezTo>
                    <a:pt x="132" y="51"/>
                    <a:pt x="132" y="49"/>
                    <a:pt x="131" y="48"/>
                  </a:cubicBezTo>
                  <a:cubicBezTo>
                    <a:pt x="125" y="42"/>
                    <a:pt x="125" y="31"/>
                    <a:pt x="131" y="25"/>
                  </a:cubicBezTo>
                  <a:cubicBezTo>
                    <a:pt x="132" y="23"/>
                    <a:pt x="132" y="22"/>
                    <a:pt x="131" y="21"/>
                  </a:cubicBezTo>
                  <a:cubicBezTo>
                    <a:pt x="111" y="1"/>
                    <a:pt x="111" y="1"/>
                    <a:pt x="111" y="1"/>
                  </a:cubicBezTo>
                  <a:cubicBezTo>
                    <a:pt x="110" y="0"/>
                    <a:pt x="109" y="0"/>
                    <a:pt x="107" y="1"/>
                  </a:cubicBezTo>
                  <a:close/>
                </a:path>
              </a:pathLst>
            </a:custGeom>
            <a:solidFill>
              <a:srgbClr val="FFEE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35"/>
            <p:cNvSpPr>
              <a:spLocks/>
            </p:cNvSpPr>
            <p:nvPr/>
          </p:nvSpPr>
          <p:spPr bwMode="auto">
            <a:xfrm>
              <a:off x="4565650" y="2673350"/>
              <a:ext cx="280988" cy="282575"/>
            </a:xfrm>
            <a:custGeom>
              <a:avLst/>
              <a:gdLst>
                <a:gd name="T0" fmla="*/ 12 w 75"/>
                <a:gd name="T1" fmla="*/ 12 h 75"/>
                <a:gd name="T2" fmla="*/ 59 w 75"/>
                <a:gd name="T3" fmla="*/ 16 h 75"/>
                <a:gd name="T4" fmla="*/ 63 w 75"/>
                <a:gd name="T5" fmla="*/ 63 h 75"/>
                <a:gd name="T6" fmla="*/ 15 w 75"/>
                <a:gd name="T7" fmla="*/ 59 h 75"/>
                <a:gd name="T8" fmla="*/ 12 w 75"/>
                <a:gd name="T9" fmla="*/ 12 h 75"/>
              </a:gdLst>
              <a:ahLst/>
              <a:cxnLst>
                <a:cxn ang="0">
                  <a:pos x="T0" y="T1"/>
                </a:cxn>
                <a:cxn ang="0">
                  <a:pos x="T2" y="T3"/>
                </a:cxn>
                <a:cxn ang="0">
                  <a:pos x="T4" y="T5"/>
                </a:cxn>
                <a:cxn ang="0">
                  <a:pos x="T6" y="T7"/>
                </a:cxn>
                <a:cxn ang="0">
                  <a:pos x="T8" y="T9"/>
                </a:cxn>
              </a:cxnLst>
              <a:rect l="0" t="0" r="r" b="b"/>
              <a:pathLst>
                <a:path w="75" h="75">
                  <a:moveTo>
                    <a:pt x="12" y="12"/>
                  </a:moveTo>
                  <a:cubicBezTo>
                    <a:pt x="23" y="0"/>
                    <a:pt x="45" y="2"/>
                    <a:pt x="59" y="16"/>
                  </a:cubicBezTo>
                  <a:cubicBezTo>
                    <a:pt x="73" y="30"/>
                    <a:pt x="75" y="51"/>
                    <a:pt x="63" y="63"/>
                  </a:cubicBezTo>
                  <a:cubicBezTo>
                    <a:pt x="51" y="75"/>
                    <a:pt x="30" y="74"/>
                    <a:pt x="15" y="59"/>
                  </a:cubicBezTo>
                  <a:cubicBezTo>
                    <a:pt x="1" y="45"/>
                    <a:pt x="0" y="24"/>
                    <a:pt x="12" y="12"/>
                  </a:cubicBezTo>
                  <a:close/>
                </a:path>
              </a:pathLst>
            </a:custGeom>
            <a:solidFill>
              <a:srgbClr val="859A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36"/>
            <p:cNvSpPr>
              <a:spLocks/>
            </p:cNvSpPr>
            <p:nvPr/>
          </p:nvSpPr>
          <p:spPr bwMode="auto">
            <a:xfrm>
              <a:off x="4678363" y="2789238"/>
              <a:ext cx="157163" cy="158750"/>
            </a:xfrm>
            <a:custGeom>
              <a:avLst/>
              <a:gdLst>
                <a:gd name="T0" fmla="*/ 35 w 42"/>
                <a:gd name="T1" fmla="*/ 1 h 42"/>
                <a:gd name="T2" fmla="*/ 27 w 42"/>
                <a:gd name="T3" fmla="*/ 2 h 42"/>
                <a:gd name="T4" fmla="*/ 17 w 42"/>
                <a:gd name="T5" fmla="*/ 9 h 42"/>
                <a:gd name="T6" fmla="*/ 15 w 42"/>
                <a:gd name="T7" fmla="*/ 7 h 42"/>
                <a:gd name="T8" fmla="*/ 7 w 42"/>
                <a:gd name="T9" fmla="*/ 15 h 42"/>
                <a:gd name="T10" fmla="*/ 9 w 42"/>
                <a:gd name="T11" fmla="*/ 17 h 42"/>
                <a:gd name="T12" fmla="*/ 2 w 42"/>
                <a:gd name="T13" fmla="*/ 26 h 42"/>
                <a:gd name="T14" fmla="*/ 2 w 42"/>
                <a:gd name="T15" fmla="*/ 35 h 42"/>
                <a:gd name="T16" fmla="*/ 4 w 42"/>
                <a:gd name="T17" fmla="*/ 39 h 42"/>
                <a:gd name="T18" fmla="*/ 33 w 42"/>
                <a:gd name="T19" fmla="*/ 32 h 42"/>
                <a:gd name="T20" fmla="*/ 39 w 42"/>
                <a:gd name="T21" fmla="*/ 4 h 42"/>
                <a:gd name="T22" fmla="*/ 35 w 42"/>
                <a:gd name="T23" fmla="*/ 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2">
                  <a:moveTo>
                    <a:pt x="35" y="1"/>
                  </a:moveTo>
                  <a:cubicBezTo>
                    <a:pt x="32" y="0"/>
                    <a:pt x="29" y="0"/>
                    <a:pt x="27" y="2"/>
                  </a:cubicBezTo>
                  <a:cubicBezTo>
                    <a:pt x="17" y="9"/>
                    <a:pt x="17" y="9"/>
                    <a:pt x="17" y="9"/>
                  </a:cubicBezTo>
                  <a:cubicBezTo>
                    <a:pt x="15" y="11"/>
                    <a:pt x="17" y="9"/>
                    <a:pt x="15" y="7"/>
                  </a:cubicBezTo>
                  <a:cubicBezTo>
                    <a:pt x="7" y="15"/>
                    <a:pt x="7" y="15"/>
                    <a:pt x="7" y="15"/>
                  </a:cubicBezTo>
                  <a:cubicBezTo>
                    <a:pt x="9" y="17"/>
                    <a:pt x="11" y="14"/>
                    <a:pt x="9" y="17"/>
                  </a:cubicBezTo>
                  <a:cubicBezTo>
                    <a:pt x="2" y="26"/>
                    <a:pt x="2" y="26"/>
                    <a:pt x="2" y="26"/>
                  </a:cubicBezTo>
                  <a:cubicBezTo>
                    <a:pt x="0" y="29"/>
                    <a:pt x="0" y="32"/>
                    <a:pt x="2" y="35"/>
                  </a:cubicBezTo>
                  <a:cubicBezTo>
                    <a:pt x="4" y="39"/>
                    <a:pt x="4" y="39"/>
                    <a:pt x="4" y="39"/>
                  </a:cubicBezTo>
                  <a:cubicBezTo>
                    <a:pt x="14" y="42"/>
                    <a:pt x="25" y="40"/>
                    <a:pt x="33" y="32"/>
                  </a:cubicBezTo>
                  <a:cubicBezTo>
                    <a:pt x="40" y="25"/>
                    <a:pt x="42" y="14"/>
                    <a:pt x="39" y="4"/>
                  </a:cubicBezTo>
                  <a:lnTo>
                    <a:pt x="35" y="1"/>
                  </a:lnTo>
                  <a:close/>
                </a:path>
              </a:pathLst>
            </a:custGeom>
            <a:solidFill>
              <a:srgbClr val="73D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37"/>
            <p:cNvSpPr>
              <a:spLocks/>
            </p:cNvSpPr>
            <p:nvPr/>
          </p:nvSpPr>
          <p:spPr bwMode="auto">
            <a:xfrm>
              <a:off x="4403725" y="2890838"/>
              <a:ext cx="60325" cy="68263"/>
            </a:xfrm>
            <a:custGeom>
              <a:avLst/>
              <a:gdLst>
                <a:gd name="T0" fmla="*/ 7 w 16"/>
                <a:gd name="T1" fmla="*/ 1 h 18"/>
                <a:gd name="T2" fmla="*/ 1 w 16"/>
                <a:gd name="T3" fmla="*/ 7 h 18"/>
                <a:gd name="T4" fmla="*/ 1 w 16"/>
                <a:gd name="T5" fmla="*/ 11 h 18"/>
                <a:gd name="T6" fmla="*/ 7 w 16"/>
                <a:gd name="T7" fmla="*/ 17 h 18"/>
                <a:gd name="T8" fmla="*/ 11 w 16"/>
                <a:gd name="T9" fmla="*/ 17 h 18"/>
                <a:gd name="T10" fmla="*/ 11 w 16"/>
                <a:gd name="T11" fmla="*/ 1 h 18"/>
                <a:gd name="T12" fmla="*/ 7 w 16"/>
                <a:gd name="T13" fmla="*/ 1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7" y="1"/>
                  </a:moveTo>
                  <a:cubicBezTo>
                    <a:pt x="1" y="7"/>
                    <a:pt x="1" y="7"/>
                    <a:pt x="1" y="7"/>
                  </a:cubicBezTo>
                  <a:cubicBezTo>
                    <a:pt x="0" y="8"/>
                    <a:pt x="0" y="10"/>
                    <a:pt x="1" y="11"/>
                  </a:cubicBezTo>
                  <a:cubicBezTo>
                    <a:pt x="7" y="17"/>
                    <a:pt x="7" y="17"/>
                    <a:pt x="7" y="17"/>
                  </a:cubicBezTo>
                  <a:cubicBezTo>
                    <a:pt x="8" y="18"/>
                    <a:pt x="10" y="18"/>
                    <a:pt x="11" y="17"/>
                  </a:cubicBezTo>
                  <a:cubicBezTo>
                    <a:pt x="16" y="13"/>
                    <a:pt x="16" y="6"/>
                    <a:pt x="11" y="1"/>
                  </a:cubicBezTo>
                  <a:cubicBezTo>
                    <a:pt x="10" y="0"/>
                    <a:pt x="8" y="0"/>
                    <a:pt x="7" y="1"/>
                  </a:cubicBezTo>
                  <a:close/>
                </a:path>
              </a:pathLst>
            </a:custGeom>
            <a:solidFill>
              <a:srgbClr val="859A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38"/>
            <p:cNvSpPr>
              <a:spLocks/>
            </p:cNvSpPr>
            <p:nvPr/>
          </p:nvSpPr>
          <p:spPr bwMode="auto">
            <a:xfrm>
              <a:off x="4560888" y="3057525"/>
              <a:ext cx="68263" cy="60325"/>
            </a:xfrm>
            <a:custGeom>
              <a:avLst/>
              <a:gdLst>
                <a:gd name="T0" fmla="*/ 1 w 18"/>
                <a:gd name="T1" fmla="*/ 5 h 16"/>
                <a:gd name="T2" fmla="*/ 1 w 18"/>
                <a:gd name="T3" fmla="*/ 9 h 16"/>
                <a:gd name="T4" fmla="*/ 7 w 18"/>
                <a:gd name="T5" fmla="*/ 15 h 16"/>
                <a:gd name="T6" fmla="*/ 11 w 18"/>
                <a:gd name="T7" fmla="*/ 15 h 16"/>
                <a:gd name="T8" fmla="*/ 16 w 18"/>
                <a:gd name="T9" fmla="*/ 9 h 16"/>
                <a:gd name="T10" fmla="*/ 16 w 18"/>
                <a:gd name="T11" fmla="*/ 5 h 16"/>
                <a:gd name="T12" fmla="*/ 1 w 18"/>
                <a:gd name="T13" fmla="*/ 5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5"/>
                  </a:moveTo>
                  <a:cubicBezTo>
                    <a:pt x="0" y="6"/>
                    <a:pt x="0" y="8"/>
                    <a:pt x="1" y="9"/>
                  </a:cubicBezTo>
                  <a:cubicBezTo>
                    <a:pt x="7" y="15"/>
                    <a:pt x="7" y="15"/>
                    <a:pt x="7" y="15"/>
                  </a:cubicBezTo>
                  <a:cubicBezTo>
                    <a:pt x="8" y="16"/>
                    <a:pt x="9" y="16"/>
                    <a:pt x="11" y="15"/>
                  </a:cubicBezTo>
                  <a:cubicBezTo>
                    <a:pt x="16" y="9"/>
                    <a:pt x="16" y="9"/>
                    <a:pt x="16" y="9"/>
                  </a:cubicBezTo>
                  <a:cubicBezTo>
                    <a:pt x="18" y="8"/>
                    <a:pt x="18" y="6"/>
                    <a:pt x="16" y="5"/>
                  </a:cubicBezTo>
                  <a:cubicBezTo>
                    <a:pt x="12" y="0"/>
                    <a:pt x="5" y="0"/>
                    <a:pt x="1" y="5"/>
                  </a:cubicBezTo>
                  <a:close/>
                </a:path>
              </a:pathLst>
            </a:custGeom>
            <a:solidFill>
              <a:srgbClr val="859A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39"/>
            <p:cNvSpPr>
              <a:spLocks/>
            </p:cNvSpPr>
            <p:nvPr/>
          </p:nvSpPr>
          <p:spPr bwMode="auto">
            <a:xfrm>
              <a:off x="4948238" y="2670175"/>
              <a:ext cx="57150" cy="66675"/>
            </a:xfrm>
            <a:custGeom>
              <a:avLst/>
              <a:gdLst>
                <a:gd name="T0" fmla="*/ 4 w 15"/>
                <a:gd name="T1" fmla="*/ 1 h 18"/>
                <a:gd name="T2" fmla="*/ 4 w 15"/>
                <a:gd name="T3" fmla="*/ 17 h 18"/>
                <a:gd name="T4" fmla="*/ 8 w 15"/>
                <a:gd name="T5" fmla="*/ 17 h 18"/>
                <a:gd name="T6" fmla="*/ 14 w 15"/>
                <a:gd name="T7" fmla="*/ 11 h 18"/>
                <a:gd name="T8" fmla="*/ 14 w 15"/>
                <a:gd name="T9" fmla="*/ 7 h 18"/>
                <a:gd name="T10" fmla="*/ 8 w 15"/>
                <a:gd name="T11" fmla="*/ 1 h 18"/>
                <a:gd name="T12" fmla="*/ 4 w 15"/>
                <a:gd name="T13" fmla="*/ 1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4" y="1"/>
                  </a:moveTo>
                  <a:cubicBezTo>
                    <a:pt x="0" y="6"/>
                    <a:pt x="0" y="13"/>
                    <a:pt x="4" y="17"/>
                  </a:cubicBezTo>
                  <a:cubicBezTo>
                    <a:pt x="5" y="18"/>
                    <a:pt x="7" y="18"/>
                    <a:pt x="8" y="17"/>
                  </a:cubicBezTo>
                  <a:cubicBezTo>
                    <a:pt x="14" y="11"/>
                    <a:pt x="14" y="11"/>
                    <a:pt x="14" y="11"/>
                  </a:cubicBezTo>
                  <a:cubicBezTo>
                    <a:pt x="15" y="10"/>
                    <a:pt x="15" y="8"/>
                    <a:pt x="14" y="7"/>
                  </a:cubicBezTo>
                  <a:cubicBezTo>
                    <a:pt x="8" y="1"/>
                    <a:pt x="8" y="1"/>
                    <a:pt x="8" y="1"/>
                  </a:cubicBezTo>
                  <a:cubicBezTo>
                    <a:pt x="7" y="0"/>
                    <a:pt x="5" y="0"/>
                    <a:pt x="4" y="1"/>
                  </a:cubicBezTo>
                  <a:close/>
                </a:path>
              </a:pathLst>
            </a:custGeom>
            <a:solidFill>
              <a:srgbClr val="859A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40"/>
            <p:cNvSpPr>
              <a:spLocks/>
            </p:cNvSpPr>
            <p:nvPr/>
          </p:nvSpPr>
          <p:spPr bwMode="auto">
            <a:xfrm>
              <a:off x="4783138" y="2514600"/>
              <a:ext cx="66675" cy="57150"/>
            </a:xfrm>
            <a:custGeom>
              <a:avLst/>
              <a:gdLst>
                <a:gd name="T0" fmla="*/ 7 w 18"/>
                <a:gd name="T1" fmla="*/ 1 h 15"/>
                <a:gd name="T2" fmla="*/ 1 w 18"/>
                <a:gd name="T3" fmla="*/ 7 h 15"/>
                <a:gd name="T4" fmla="*/ 1 w 18"/>
                <a:gd name="T5" fmla="*/ 11 h 15"/>
                <a:gd name="T6" fmla="*/ 16 w 18"/>
                <a:gd name="T7" fmla="*/ 11 h 15"/>
                <a:gd name="T8" fmla="*/ 16 w 18"/>
                <a:gd name="T9" fmla="*/ 7 h 15"/>
                <a:gd name="T10" fmla="*/ 11 w 18"/>
                <a:gd name="T11" fmla="*/ 1 h 15"/>
                <a:gd name="T12" fmla="*/ 7 w 18"/>
                <a:gd name="T13" fmla="*/ 1 h 15"/>
              </a:gdLst>
              <a:ahLst/>
              <a:cxnLst>
                <a:cxn ang="0">
                  <a:pos x="T0" y="T1"/>
                </a:cxn>
                <a:cxn ang="0">
                  <a:pos x="T2" y="T3"/>
                </a:cxn>
                <a:cxn ang="0">
                  <a:pos x="T4" y="T5"/>
                </a:cxn>
                <a:cxn ang="0">
                  <a:pos x="T6" y="T7"/>
                </a:cxn>
                <a:cxn ang="0">
                  <a:pos x="T8" y="T9"/>
                </a:cxn>
                <a:cxn ang="0">
                  <a:pos x="T10" y="T11"/>
                </a:cxn>
                <a:cxn ang="0">
                  <a:pos x="T12" y="T13"/>
                </a:cxn>
              </a:cxnLst>
              <a:rect l="0" t="0" r="r" b="b"/>
              <a:pathLst>
                <a:path w="18" h="15">
                  <a:moveTo>
                    <a:pt x="7" y="1"/>
                  </a:moveTo>
                  <a:cubicBezTo>
                    <a:pt x="1" y="7"/>
                    <a:pt x="1" y="7"/>
                    <a:pt x="1" y="7"/>
                  </a:cubicBezTo>
                  <a:cubicBezTo>
                    <a:pt x="0" y="8"/>
                    <a:pt x="0" y="10"/>
                    <a:pt x="1" y="11"/>
                  </a:cubicBezTo>
                  <a:cubicBezTo>
                    <a:pt x="5" y="15"/>
                    <a:pt x="12" y="15"/>
                    <a:pt x="16" y="11"/>
                  </a:cubicBezTo>
                  <a:cubicBezTo>
                    <a:pt x="18" y="10"/>
                    <a:pt x="18" y="8"/>
                    <a:pt x="16" y="7"/>
                  </a:cubicBezTo>
                  <a:cubicBezTo>
                    <a:pt x="11" y="1"/>
                    <a:pt x="11" y="1"/>
                    <a:pt x="11" y="1"/>
                  </a:cubicBezTo>
                  <a:cubicBezTo>
                    <a:pt x="9" y="0"/>
                    <a:pt x="8" y="0"/>
                    <a:pt x="7" y="1"/>
                  </a:cubicBezTo>
                  <a:close/>
                </a:path>
              </a:pathLst>
            </a:custGeom>
            <a:solidFill>
              <a:srgbClr val="859A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41"/>
            <p:cNvSpPr>
              <a:spLocks/>
            </p:cNvSpPr>
            <p:nvPr/>
          </p:nvSpPr>
          <p:spPr bwMode="auto">
            <a:xfrm>
              <a:off x="4538663" y="2914650"/>
              <a:ext cx="68263" cy="66675"/>
            </a:xfrm>
            <a:custGeom>
              <a:avLst/>
              <a:gdLst>
                <a:gd name="T0" fmla="*/ 3 w 18"/>
                <a:gd name="T1" fmla="*/ 3 h 18"/>
                <a:gd name="T2" fmla="*/ 15 w 18"/>
                <a:gd name="T3" fmla="*/ 3 h 18"/>
                <a:gd name="T4" fmla="*/ 15 w 18"/>
                <a:gd name="T5" fmla="*/ 15 h 18"/>
                <a:gd name="T6" fmla="*/ 3 w 18"/>
                <a:gd name="T7" fmla="*/ 15 h 18"/>
                <a:gd name="T8" fmla="*/ 3 w 18"/>
                <a:gd name="T9" fmla="*/ 3 h 18"/>
              </a:gdLst>
              <a:ahLst/>
              <a:cxnLst>
                <a:cxn ang="0">
                  <a:pos x="T0" y="T1"/>
                </a:cxn>
                <a:cxn ang="0">
                  <a:pos x="T2" y="T3"/>
                </a:cxn>
                <a:cxn ang="0">
                  <a:pos x="T4" y="T5"/>
                </a:cxn>
                <a:cxn ang="0">
                  <a:pos x="T6" y="T7"/>
                </a:cxn>
                <a:cxn ang="0">
                  <a:pos x="T8" y="T9"/>
                </a:cxn>
              </a:cxnLst>
              <a:rect l="0" t="0" r="r" b="b"/>
              <a:pathLst>
                <a:path w="18" h="18">
                  <a:moveTo>
                    <a:pt x="3" y="3"/>
                  </a:moveTo>
                  <a:cubicBezTo>
                    <a:pt x="6" y="0"/>
                    <a:pt x="11" y="0"/>
                    <a:pt x="15" y="3"/>
                  </a:cubicBezTo>
                  <a:cubicBezTo>
                    <a:pt x="18" y="7"/>
                    <a:pt x="18" y="12"/>
                    <a:pt x="15" y="15"/>
                  </a:cubicBezTo>
                  <a:cubicBezTo>
                    <a:pt x="11" y="18"/>
                    <a:pt x="6" y="18"/>
                    <a:pt x="3" y="15"/>
                  </a:cubicBezTo>
                  <a:cubicBezTo>
                    <a:pt x="0" y="12"/>
                    <a:pt x="0" y="7"/>
                    <a:pt x="3" y="3"/>
                  </a:cubicBezTo>
                  <a:close/>
                </a:path>
              </a:pathLst>
            </a:custGeom>
            <a:solidFill>
              <a:srgbClr val="73D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242"/>
            <p:cNvSpPr>
              <a:spLocks/>
            </p:cNvSpPr>
            <p:nvPr/>
          </p:nvSpPr>
          <p:spPr bwMode="auto">
            <a:xfrm>
              <a:off x="4802188" y="2646363"/>
              <a:ext cx="71438" cy="71438"/>
            </a:xfrm>
            <a:custGeom>
              <a:avLst/>
              <a:gdLst>
                <a:gd name="T0" fmla="*/ 4 w 19"/>
                <a:gd name="T1" fmla="*/ 4 h 19"/>
                <a:gd name="T2" fmla="*/ 15 w 19"/>
                <a:gd name="T3" fmla="*/ 4 h 19"/>
                <a:gd name="T4" fmla="*/ 15 w 19"/>
                <a:gd name="T5" fmla="*/ 15 h 19"/>
                <a:gd name="T6" fmla="*/ 4 w 19"/>
                <a:gd name="T7" fmla="*/ 15 h 19"/>
                <a:gd name="T8" fmla="*/ 4 w 19"/>
                <a:gd name="T9" fmla="*/ 4 h 19"/>
              </a:gdLst>
              <a:ahLst/>
              <a:cxnLst>
                <a:cxn ang="0">
                  <a:pos x="T0" y="T1"/>
                </a:cxn>
                <a:cxn ang="0">
                  <a:pos x="T2" y="T3"/>
                </a:cxn>
                <a:cxn ang="0">
                  <a:pos x="T4" y="T5"/>
                </a:cxn>
                <a:cxn ang="0">
                  <a:pos x="T6" y="T7"/>
                </a:cxn>
                <a:cxn ang="0">
                  <a:pos x="T8" y="T9"/>
                </a:cxn>
              </a:cxnLst>
              <a:rect l="0" t="0" r="r" b="b"/>
              <a:pathLst>
                <a:path w="19" h="19">
                  <a:moveTo>
                    <a:pt x="4" y="4"/>
                  </a:moveTo>
                  <a:cubicBezTo>
                    <a:pt x="7" y="0"/>
                    <a:pt x="12" y="0"/>
                    <a:pt x="15" y="4"/>
                  </a:cubicBezTo>
                  <a:cubicBezTo>
                    <a:pt x="19" y="7"/>
                    <a:pt x="19" y="12"/>
                    <a:pt x="15" y="15"/>
                  </a:cubicBezTo>
                  <a:cubicBezTo>
                    <a:pt x="12" y="19"/>
                    <a:pt x="7" y="19"/>
                    <a:pt x="4" y="15"/>
                  </a:cubicBezTo>
                  <a:cubicBezTo>
                    <a:pt x="0" y="12"/>
                    <a:pt x="0" y="7"/>
                    <a:pt x="4" y="4"/>
                  </a:cubicBezTo>
                  <a:close/>
                </a:path>
              </a:pathLst>
            </a:custGeom>
            <a:solidFill>
              <a:srgbClr val="73D1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243"/>
            <p:cNvSpPr>
              <a:spLocks/>
            </p:cNvSpPr>
            <p:nvPr/>
          </p:nvSpPr>
          <p:spPr bwMode="auto">
            <a:xfrm>
              <a:off x="4624388" y="2736850"/>
              <a:ext cx="120650" cy="120650"/>
            </a:xfrm>
            <a:custGeom>
              <a:avLst/>
              <a:gdLst>
                <a:gd name="T0" fmla="*/ 5 w 32"/>
                <a:gd name="T1" fmla="*/ 5 h 32"/>
                <a:gd name="T2" fmla="*/ 5 w 32"/>
                <a:gd name="T3" fmla="*/ 25 h 32"/>
                <a:gd name="T4" fmla="*/ 7 w 32"/>
                <a:gd name="T5" fmla="*/ 27 h 32"/>
                <a:gd name="T6" fmla="*/ 27 w 32"/>
                <a:gd name="T7" fmla="*/ 27 h 32"/>
                <a:gd name="T8" fmla="*/ 27 w 32"/>
                <a:gd name="T9" fmla="*/ 7 h 32"/>
                <a:gd name="T10" fmla="*/ 25 w 32"/>
                <a:gd name="T11" fmla="*/ 5 h 32"/>
                <a:gd name="T12" fmla="*/ 5 w 32"/>
                <a:gd name="T13" fmla="*/ 5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5" y="5"/>
                  </a:moveTo>
                  <a:cubicBezTo>
                    <a:pt x="0" y="11"/>
                    <a:pt x="0" y="19"/>
                    <a:pt x="5" y="25"/>
                  </a:cubicBezTo>
                  <a:cubicBezTo>
                    <a:pt x="7" y="27"/>
                    <a:pt x="7" y="27"/>
                    <a:pt x="7" y="27"/>
                  </a:cubicBezTo>
                  <a:cubicBezTo>
                    <a:pt x="13" y="32"/>
                    <a:pt x="22" y="32"/>
                    <a:pt x="27" y="27"/>
                  </a:cubicBezTo>
                  <a:cubicBezTo>
                    <a:pt x="32" y="21"/>
                    <a:pt x="32" y="12"/>
                    <a:pt x="27" y="7"/>
                  </a:cubicBezTo>
                  <a:cubicBezTo>
                    <a:pt x="25" y="5"/>
                    <a:pt x="25" y="5"/>
                    <a:pt x="25" y="5"/>
                  </a:cubicBezTo>
                  <a:cubicBezTo>
                    <a:pt x="20" y="0"/>
                    <a:pt x="11" y="0"/>
                    <a:pt x="5" y="5"/>
                  </a:cubicBezTo>
                  <a:close/>
                </a:path>
              </a:pathLst>
            </a:custGeom>
            <a:solidFill>
              <a:srgbClr val="FFEE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244"/>
            <p:cNvSpPr>
              <a:spLocks/>
            </p:cNvSpPr>
            <p:nvPr/>
          </p:nvSpPr>
          <p:spPr bwMode="auto">
            <a:xfrm>
              <a:off x="4667250" y="2794000"/>
              <a:ext cx="88900" cy="74613"/>
            </a:xfrm>
            <a:custGeom>
              <a:avLst/>
              <a:gdLst>
                <a:gd name="T0" fmla="*/ 23 w 24"/>
                <a:gd name="T1" fmla="*/ 7 h 20"/>
                <a:gd name="T2" fmla="*/ 24 w 24"/>
                <a:gd name="T3" fmla="*/ 10 h 20"/>
                <a:gd name="T4" fmla="*/ 20 w 24"/>
                <a:gd name="T5" fmla="*/ 16 h 20"/>
                <a:gd name="T6" fmla="*/ 14 w 24"/>
                <a:gd name="T7" fmla="*/ 19 h 20"/>
                <a:gd name="T8" fmla="*/ 11 w 24"/>
                <a:gd name="T9" fmla="*/ 19 h 20"/>
                <a:gd name="T10" fmla="*/ 0 w 24"/>
                <a:gd name="T11" fmla="*/ 8 h 20"/>
                <a:gd name="T12" fmla="*/ 10 w 24"/>
                <a:gd name="T13" fmla="*/ 2 h 20"/>
                <a:gd name="T14" fmla="*/ 16 w 24"/>
                <a:gd name="T15" fmla="*/ 0 h 20"/>
                <a:gd name="T16" fmla="*/ 23 w 24"/>
                <a:gd name="T17"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0">
                  <a:moveTo>
                    <a:pt x="23" y="7"/>
                  </a:moveTo>
                  <a:cubicBezTo>
                    <a:pt x="24" y="7"/>
                    <a:pt x="24" y="9"/>
                    <a:pt x="24" y="10"/>
                  </a:cubicBezTo>
                  <a:cubicBezTo>
                    <a:pt x="23" y="12"/>
                    <a:pt x="22" y="14"/>
                    <a:pt x="20" y="16"/>
                  </a:cubicBezTo>
                  <a:cubicBezTo>
                    <a:pt x="18" y="17"/>
                    <a:pt x="16" y="19"/>
                    <a:pt x="14" y="19"/>
                  </a:cubicBezTo>
                  <a:cubicBezTo>
                    <a:pt x="13" y="20"/>
                    <a:pt x="12" y="19"/>
                    <a:pt x="11" y="19"/>
                  </a:cubicBezTo>
                  <a:cubicBezTo>
                    <a:pt x="0" y="8"/>
                    <a:pt x="0" y="8"/>
                    <a:pt x="0" y="8"/>
                  </a:cubicBezTo>
                  <a:cubicBezTo>
                    <a:pt x="10" y="2"/>
                    <a:pt x="10" y="2"/>
                    <a:pt x="10" y="2"/>
                  </a:cubicBezTo>
                  <a:cubicBezTo>
                    <a:pt x="16" y="0"/>
                    <a:pt x="16" y="0"/>
                    <a:pt x="16" y="0"/>
                  </a:cubicBezTo>
                  <a:lnTo>
                    <a:pt x="23" y="7"/>
                  </a:lnTo>
                  <a:close/>
                </a:path>
              </a:pathLst>
            </a:custGeom>
            <a:solidFill>
              <a:srgbClr val="FFEE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45" name="TextBox 244"/>
          <p:cNvSpPr txBox="1"/>
          <p:nvPr/>
        </p:nvSpPr>
        <p:spPr>
          <a:xfrm>
            <a:off x="747491" y="235501"/>
            <a:ext cx="7816646" cy="954107"/>
          </a:xfrm>
          <a:prstGeom prst="rect">
            <a:avLst/>
          </a:prstGeom>
          <a:noFill/>
        </p:spPr>
        <p:txBody>
          <a:bodyPr wrap="square" rtlCol="0">
            <a:spAutoFit/>
          </a:bodyPr>
          <a:lstStyle/>
          <a:p>
            <a:r>
              <a:rPr lang="en-US" sz="2800" dirty="0">
                <a:solidFill>
                  <a:schemeClr val="bg2"/>
                </a:solidFill>
                <a:latin typeface="+mj-lt"/>
              </a:rPr>
              <a:t>How can Our tool help businesses overcome production planning challenges?</a:t>
            </a:r>
          </a:p>
        </p:txBody>
      </p:sp>
      <p:sp>
        <p:nvSpPr>
          <p:cNvPr id="4" name="Rectangle 3">
            <a:extLst>
              <a:ext uri="{FF2B5EF4-FFF2-40B4-BE49-F238E27FC236}">
                <a16:creationId xmlns:a16="http://schemas.microsoft.com/office/drawing/2014/main" id="{F305119E-AE34-B434-152A-AB6F8D3D4457}"/>
              </a:ext>
            </a:extLst>
          </p:cNvPr>
          <p:cNvSpPr/>
          <p:nvPr/>
        </p:nvSpPr>
        <p:spPr>
          <a:xfrm>
            <a:off x="0" y="289592"/>
            <a:ext cx="239696" cy="836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4" name="TextBox 263">
            <a:extLst>
              <a:ext uri="{FF2B5EF4-FFF2-40B4-BE49-F238E27FC236}">
                <a16:creationId xmlns:a16="http://schemas.microsoft.com/office/drawing/2014/main" id="{00FF80C5-6FE8-A9C7-C0D2-7CEE4EAFCE2C}"/>
              </a:ext>
            </a:extLst>
          </p:cNvPr>
          <p:cNvSpPr txBox="1"/>
          <p:nvPr/>
        </p:nvSpPr>
        <p:spPr>
          <a:xfrm>
            <a:off x="747491" y="2243596"/>
            <a:ext cx="4844203" cy="2862322"/>
          </a:xfrm>
          <a:prstGeom prst="rect">
            <a:avLst/>
          </a:prstGeom>
          <a:noFill/>
        </p:spPr>
        <p:txBody>
          <a:bodyPr wrap="square" rtlCol="0">
            <a:spAutoFit/>
          </a:bodyPr>
          <a:lstStyle/>
          <a:p>
            <a:pPr marL="342900" indent="-342900">
              <a:buFont typeface="Wingdings" panose="05000000000000000000" pitchFamily="2" charset="2"/>
              <a:buChar char="ü"/>
            </a:pPr>
            <a:r>
              <a:rPr lang="en-US" dirty="0">
                <a:solidFill>
                  <a:schemeClr val="bg1">
                    <a:lumMod val="50000"/>
                  </a:schemeClr>
                </a:solidFill>
              </a:rPr>
              <a:t>Production process streamlined</a:t>
            </a:r>
          </a:p>
          <a:p>
            <a:pPr marL="342900" indent="-342900">
              <a:buFont typeface="Wingdings" panose="05000000000000000000" pitchFamily="2" charset="2"/>
              <a:buChar char="ü"/>
            </a:pPr>
            <a:r>
              <a:rPr lang="en-US" dirty="0">
                <a:solidFill>
                  <a:schemeClr val="bg1">
                    <a:lumMod val="50000"/>
                  </a:schemeClr>
                </a:solidFill>
              </a:rPr>
              <a:t>Repetitive tasks automated</a:t>
            </a:r>
          </a:p>
          <a:p>
            <a:pPr marL="342900" indent="-342900">
              <a:buFont typeface="Wingdings" panose="05000000000000000000" pitchFamily="2" charset="2"/>
              <a:buChar char="ü"/>
            </a:pPr>
            <a:r>
              <a:rPr lang="en-US" dirty="0">
                <a:solidFill>
                  <a:schemeClr val="bg1">
                    <a:lumMod val="50000"/>
                  </a:schemeClr>
                </a:solidFill>
              </a:rPr>
              <a:t>Real-time visibility into production</a:t>
            </a:r>
          </a:p>
          <a:p>
            <a:pPr marL="342900" indent="-342900">
              <a:buFont typeface="Wingdings" panose="05000000000000000000" pitchFamily="2" charset="2"/>
              <a:buChar char="ü"/>
            </a:pPr>
            <a:r>
              <a:rPr lang="en-US" dirty="0">
                <a:solidFill>
                  <a:schemeClr val="bg1">
                    <a:lumMod val="50000"/>
                  </a:schemeClr>
                </a:solidFill>
              </a:rPr>
              <a:t>Optimized operations</a:t>
            </a:r>
          </a:p>
          <a:p>
            <a:pPr marL="342900" indent="-342900">
              <a:buFont typeface="Wingdings" panose="05000000000000000000" pitchFamily="2" charset="2"/>
              <a:buChar char="ü"/>
            </a:pPr>
            <a:r>
              <a:rPr lang="en-US" dirty="0">
                <a:solidFill>
                  <a:schemeClr val="bg1">
                    <a:lumMod val="50000"/>
                  </a:schemeClr>
                </a:solidFill>
              </a:rPr>
              <a:t>Customizable workflows</a:t>
            </a:r>
          </a:p>
          <a:p>
            <a:pPr marL="342900" indent="-342900">
              <a:buFont typeface="Wingdings" panose="05000000000000000000" pitchFamily="2" charset="2"/>
              <a:buChar char="ü"/>
            </a:pPr>
            <a:r>
              <a:rPr lang="en-US" dirty="0">
                <a:solidFill>
                  <a:schemeClr val="bg1">
                    <a:lumMod val="50000"/>
                  </a:schemeClr>
                </a:solidFill>
              </a:rPr>
              <a:t>Effective inventory management</a:t>
            </a:r>
          </a:p>
          <a:p>
            <a:pPr marL="342900" indent="-342900">
              <a:buFont typeface="Wingdings" panose="05000000000000000000" pitchFamily="2" charset="2"/>
              <a:buChar char="ü"/>
            </a:pPr>
            <a:r>
              <a:rPr lang="en-US" dirty="0">
                <a:solidFill>
                  <a:schemeClr val="bg1">
                    <a:lumMod val="50000"/>
                  </a:schemeClr>
                </a:solidFill>
              </a:rPr>
              <a:t>Improved collaboration and communication</a:t>
            </a:r>
          </a:p>
          <a:p>
            <a:pPr marL="342900" indent="-342900">
              <a:buFont typeface="Wingdings" panose="05000000000000000000" pitchFamily="2" charset="2"/>
              <a:buChar char="ü"/>
            </a:pPr>
            <a:r>
              <a:rPr lang="en-US" dirty="0">
                <a:solidFill>
                  <a:schemeClr val="bg1">
                    <a:lumMod val="50000"/>
                  </a:schemeClr>
                </a:solidFill>
              </a:rPr>
              <a:t>Access to advanced analytics for better decision-making</a:t>
            </a:r>
          </a:p>
        </p:txBody>
      </p:sp>
      <p:sp>
        <p:nvSpPr>
          <p:cNvPr id="265" name="Rectangle 264">
            <a:extLst>
              <a:ext uri="{FF2B5EF4-FFF2-40B4-BE49-F238E27FC236}">
                <a16:creationId xmlns:a16="http://schemas.microsoft.com/office/drawing/2014/main" id="{F2D74377-7D07-23F1-E1C5-3E388F9BC5D3}"/>
              </a:ext>
            </a:extLst>
          </p:cNvPr>
          <p:cNvSpPr/>
          <p:nvPr/>
        </p:nvSpPr>
        <p:spPr>
          <a:xfrm flipV="1">
            <a:off x="847493" y="1332425"/>
            <a:ext cx="7232258" cy="666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 name="Picture 265" descr="Logo, company name&#10;&#10;Description automatically generated">
            <a:extLst>
              <a:ext uri="{FF2B5EF4-FFF2-40B4-BE49-F238E27FC236}">
                <a16:creationId xmlns:a16="http://schemas.microsoft.com/office/drawing/2014/main" id="{08E6A6CE-6095-D84D-360A-67D6BF0C97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954" b="33868"/>
          <a:stretch/>
        </p:blipFill>
        <p:spPr>
          <a:xfrm>
            <a:off x="10099242" y="483227"/>
            <a:ext cx="1413755" cy="454915"/>
          </a:xfrm>
          <a:prstGeom prst="rect">
            <a:avLst/>
          </a:prstGeom>
        </p:spPr>
      </p:pic>
    </p:spTree>
    <p:extLst>
      <p:ext uri="{BB962C8B-B14F-4D97-AF65-F5344CB8AC3E}">
        <p14:creationId xmlns:p14="http://schemas.microsoft.com/office/powerpoint/2010/main" val="36863760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8AE7DC-68B5-4E70-073C-6092692FDEB9}"/>
              </a:ext>
            </a:extLst>
          </p:cNvPr>
          <p:cNvSpPr/>
          <p:nvPr/>
        </p:nvSpPr>
        <p:spPr>
          <a:xfrm>
            <a:off x="6723702" y="289592"/>
            <a:ext cx="4424669" cy="6005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50412" y="459424"/>
            <a:ext cx="1778051" cy="523220"/>
          </a:xfrm>
          <a:prstGeom prst="rect">
            <a:avLst/>
          </a:prstGeom>
          <a:noFill/>
        </p:spPr>
        <p:txBody>
          <a:bodyPr wrap="none" rtlCol="0">
            <a:spAutoFit/>
          </a:bodyPr>
          <a:lstStyle/>
          <a:p>
            <a:r>
              <a:rPr lang="en-US" sz="2800" dirty="0">
                <a:solidFill>
                  <a:schemeClr val="bg1">
                    <a:lumMod val="50000"/>
                  </a:schemeClr>
                </a:solidFill>
                <a:latin typeface="+mj-lt"/>
              </a:rPr>
              <a:t>Conclusion</a:t>
            </a:r>
          </a:p>
        </p:txBody>
      </p:sp>
      <p:sp>
        <p:nvSpPr>
          <p:cNvPr id="15" name="Rectangle 14"/>
          <p:cNvSpPr/>
          <p:nvPr/>
        </p:nvSpPr>
        <p:spPr>
          <a:xfrm>
            <a:off x="750412" y="1072555"/>
            <a:ext cx="5345588" cy="1717843"/>
          </a:xfrm>
          <a:prstGeom prst="rect">
            <a:avLst/>
          </a:prstGeom>
        </p:spPr>
        <p:txBody>
          <a:bodyPr wrap="square">
            <a:spAutoFit/>
          </a:bodyPr>
          <a:lstStyle/>
          <a:p>
            <a:pPr>
              <a:lnSpc>
                <a:spcPct val="150000"/>
              </a:lnSpc>
            </a:pPr>
            <a:r>
              <a:rPr lang="en-US" sz="1200" dirty="0">
                <a:solidFill>
                  <a:schemeClr val="bg1">
                    <a:lumMod val="65000"/>
                  </a:schemeClr>
                </a:solidFill>
              </a:rPr>
              <a:t>Folio3's NStitch software is an excellent choice for production planning in the apparel industry. By leveraging this solution, apparel manufacturers can gain a competitive advantage in the marketplace and improve their bottom line. Overall, Folio3's NStitch solution is a must-have tool for any apparel manufacturer looking to stay ahead of the curve in today's fast-paced and highly competitive industry.</a:t>
            </a:r>
          </a:p>
        </p:txBody>
      </p:sp>
      <p:sp>
        <p:nvSpPr>
          <p:cNvPr id="3" name="Rectangle 2">
            <a:extLst>
              <a:ext uri="{FF2B5EF4-FFF2-40B4-BE49-F238E27FC236}">
                <a16:creationId xmlns:a16="http://schemas.microsoft.com/office/drawing/2014/main" id="{3DD5F243-A411-62B8-6FE0-57BA69440D15}"/>
              </a:ext>
            </a:extLst>
          </p:cNvPr>
          <p:cNvSpPr/>
          <p:nvPr/>
        </p:nvSpPr>
        <p:spPr>
          <a:xfrm>
            <a:off x="0" y="289592"/>
            <a:ext cx="239696" cy="836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Rectangle 3">
            <a:extLst>
              <a:ext uri="{FF2B5EF4-FFF2-40B4-BE49-F238E27FC236}">
                <a16:creationId xmlns:a16="http://schemas.microsoft.com/office/drawing/2014/main" id="{36B860AE-B81A-3B02-DA47-39FF88E5D1F6}"/>
              </a:ext>
            </a:extLst>
          </p:cNvPr>
          <p:cNvSpPr/>
          <p:nvPr/>
        </p:nvSpPr>
        <p:spPr>
          <a:xfrm flipV="1">
            <a:off x="854607" y="981877"/>
            <a:ext cx="5241393"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A04FAD85-0623-E486-6F38-A2DEC7DB5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7811" y="2163338"/>
            <a:ext cx="3547516" cy="24190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4792C8C-8F2B-9F21-09FC-7025C603A9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9621" y="5692696"/>
            <a:ext cx="1338218" cy="385722"/>
          </a:xfrm>
          <a:prstGeom prst="rect">
            <a:avLst/>
          </a:prstGeom>
        </p:spPr>
      </p:pic>
    </p:spTree>
    <p:extLst>
      <p:ext uri="{BB962C8B-B14F-4D97-AF65-F5344CB8AC3E}">
        <p14:creationId xmlns:p14="http://schemas.microsoft.com/office/powerpoint/2010/main" val="72715477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261398"/>
            <a:ext cx="12192000" cy="16317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1211611" y="1648105"/>
            <a:ext cx="1456530" cy="1875024"/>
            <a:chOff x="4114892" y="5120858"/>
            <a:chExt cx="726049" cy="934659"/>
          </a:xfrm>
          <a:effectLst>
            <a:outerShdw blurRad="76200" dir="13500000" sy="23000" kx="1200000" algn="br" rotWithShape="0">
              <a:prstClr val="black">
                <a:alpha val="20000"/>
              </a:prstClr>
            </a:outerShdw>
          </a:effectLst>
        </p:grpSpPr>
        <p:sp>
          <p:nvSpPr>
            <p:cNvPr id="6" name="Oval 5"/>
            <p:cNvSpPr/>
            <p:nvPr/>
          </p:nvSpPr>
          <p:spPr>
            <a:xfrm>
              <a:off x="4166783" y="5159971"/>
              <a:ext cx="622263" cy="622263"/>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982"/>
            <p:cNvSpPr>
              <a:spLocks noEditPoints="1"/>
            </p:cNvSpPr>
            <p:nvPr/>
          </p:nvSpPr>
          <p:spPr bwMode="auto">
            <a:xfrm>
              <a:off x="4114892" y="5120858"/>
              <a:ext cx="726049" cy="934659"/>
            </a:xfrm>
            <a:custGeom>
              <a:avLst/>
              <a:gdLst>
                <a:gd name="T0" fmla="*/ 149 w 297"/>
                <a:gd name="T1" fmla="*/ 0 h 384"/>
                <a:gd name="T2" fmla="*/ 0 w 297"/>
                <a:gd name="T3" fmla="*/ 149 h 384"/>
                <a:gd name="T4" fmla="*/ 149 w 297"/>
                <a:gd name="T5" fmla="*/ 384 h 384"/>
                <a:gd name="T6" fmla="*/ 297 w 297"/>
                <a:gd name="T7" fmla="*/ 149 h 384"/>
                <a:gd name="T8" fmla="*/ 149 w 297"/>
                <a:gd name="T9" fmla="*/ 0 h 384"/>
                <a:gd name="T10" fmla="*/ 149 w 297"/>
                <a:gd name="T11" fmla="*/ 267 h 384"/>
                <a:gd name="T12" fmla="*/ 24 w 297"/>
                <a:gd name="T13" fmla="*/ 142 h 384"/>
                <a:gd name="T14" fmla="*/ 149 w 297"/>
                <a:gd name="T15" fmla="*/ 17 h 384"/>
                <a:gd name="T16" fmla="*/ 274 w 297"/>
                <a:gd name="T17" fmla="*/ 142 h 384"/>
                <a:gd name="T18" fmla="*/ 149 w 297"/>
                <a:gd name="T19" fmla="*/ 26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7" h="384">
                  <a:moveTo>
                    <a:pt x="149" y="0"/>
                  </a:moveTo>
                  <a:cubicBezTo>
                    <a:pt x="67" y="0"/>
                    <a:pt x="0" y="67"/>
                    <a:pt x="0" y="149"/>
                  </a:cubicBezTo>
                  <a:cubicBezTo>
                    <a:pt x="0" y="231"/>
                    <a:pt x="149" y="384"/>
                    <a:pt x="149" y="384"/>
                  </a:cubicBezTo>
                  <a:cubicBezTo>
                    <a:pt x="149" y="384"/>
                    <a:pt x="297" y="231"/>
                    <a:pt x="297" y="149"/>
                  </a:cubicBezTo>
                  <a:cubicBezTo>
                    <a:pt x="297" y="67"/>
                    <a:pt x="231" y="0"/>
                    <a:pt x="149" y="0"/>
                  </a:cubicBezTo>
                  <a:close/>
                  <a:moveTo>
                    <a:pt x="149" y="267"/>
                  </a:moveTo>
                  <a:cubicBezTo>
                    <a:pt x="80" y="267"/>
                    <a:pt x="24" y="211"/>
                    <a:pt x="24" y="142"/>
                  </a:cubicBezTo>
                  <a:cubicBezTo>
                    <a:pt x="24" y="73"/>
                    <a:pt x="80" y="17"/>
                    <a:pt x="149" y="17"/>
                  </a:cubicBezTo>
                  <a:cubicBezTo>
                    <a:pt x="218" y="17"/>
                    <a:pt x="274" y="73"/>
                    <a:pt x="274" y="142"/>
                  </a:cubicBezTo>
                  <a:cubicBezTo>
                    <a:pt x="274" y="211"/>
                    <a:pt x="218" y="267"/>
                    <a:pt x="149" y="26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Rectangle 7"/>
          <p:cNvSpPr/>
          <p:nvPr/>
        </p:nvSpPr>
        <p:spPr>
          <a:xfrm>
            <a:off x="0" y="1381764"/>
            <a:ext cx="12192000" cy="1853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489210" y="5999200"/>
            <a:ext cx="360651" cy="278002"/>
            <a:chOff x="7142162" y="2531342"/>
            <a:chExt cx="457200" cy="352425"/>
          </a:xfrm>
          <a:solidFill>
            <a:schemeClr val="bg1"/>
          </a:solidFill>
        </p:grpSpPr>
        <p:sp>
          <p:nvSpPr>
            <p:cNvPr id="10" name="Freeform 82"/>
            <p:cNvSpPr>
              <a:spLocks/>
            </p:cNvSpPr>
            <p:nvPr/>
          </p:nvSpPr>
          <p:spPr bwMode="auto">
            <a:xfrm>
              <a:off x="7142162" y="2531342"/>
              <a:ext cx="457200" cy="155575"/>
            </a:xfrm>
            <a:custGeom>
              <a:avLst/>
              <a:gdLst>
                <a:gd name="T0" fmla="*/ 200 w 203"/>
                <a:gd name="T1" fmla="*/ 52 h 69"/>
                <a:gd name="T2" fmla="*/ 146 w 203"/>
                <a:gd name="T3" fmla="*/ 0 h 69"/>
                <a:gd name="T4" fmla="*/ 102 w 203"/>
                <a:gd name="T5" fmla="*/ 0 h 69"/>
                <a:gd name="T6" fmla="*/ 101 w 203"/>
                <a:gd name="T7" fmla="*/ 0 h 69"/>
                <a:gd name="T8" fmla="*/ 57 w 203"/>
                <a:gd name="T9" fmla="*/ 0 h 69"/>
                <a:gd name="T10" fmla="*/ 3 w 203"/>
                <a:gd name="T11" fmla="*/ 52 h 69"/>
                <a:gd name="T12" fmla="*/ 12 w 203"/>
                <a:gd name="T13" fmla="*/ 67 h 69"/>
                <a:gd name="T14" fmla="*/ 34 w 203"/>
                <a:gd name="T15" fmla="*/ 67 h 69"/>
                <a:gd name="T16" fmla="*/ 47 w 203"/>
                <a:gd name="T17" fmla="*/ 52 h 69"/>
                <a:gd name="T18" fmla="*/ 80 w 203"/>
                <a:gd name="T19" fmla="*/ 24 h 69"/>
                <a:gd name="T20" fmla="*/ 101 w 203"/>
                <a:gd name="T21" fmla="*/ 24 h 69"/>
                <a:gd name="T22" fmla="*/ 102 w 203"/>
                <a:gd name="T23" fmla="*/ 24 h 69"/>
                <a:gd name="T24" fmla="*/ 122 w 203"/>
                <a:gd name="T25" fmla="*/ 24 h 69"/>
                <a:gd name="T26" fmla="*/ 156 w 203"/>
                <a:gd name="T27" fmla="*/ 52 h 69"/>
                <a:gd name="T28" fmla="*/ 169 w 203"/>
                <a:gd name="T29" fmla="*/ 67 h 69"/>
                <a:gd name="T30" fmla="*/ 191 w 203"/>
                <a:gd name="T31" fmla="*/ 67 h 69"/>
                <a:gd name="T32" fmla="*/ 200 w 203"/>
                <a:gd name="T33" fmla="*/ 5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69">
                  <a:moveTo>
                    <a:pt x="200" y="52"/>
                  </a:moveTo>
                  <a:cubicBezTo>
                    <a:pt x="192" y="1"/>
                    <a:pt x="146" y="0"/>
                    <a:pt x="146" y="0"/>
                  </a:cubicBezTo>
                  <a:cubicBezTo>
                    <a:pt x="146" y="0"/>
                    <a:pt x="124" y="0"/>
                    <a:pt x="102" y="0"/>
                  </a:cubicBezTo>
                  <a:cubicBezTo>
                    <a:pt x="101" y="0"/>
                    <a:pt x="101" y="0"/>
                    <a:pt x="101" y="0"/>
                  </a:cubicBezTo>
                  <a:cubicBezTo>
                    <a:pt x="79" y="0"/>
                    <a:pt x="57" y="0"/>
                    <a:pt x="57" y="0"/>
                  </a:cubicBezTo>
                  <a:cubicBezTo>
                    <a:pt x="57" y="0"/>
                    <a:pt x="11" y="1"/>
                    <a:pt x="3" y="52"/>
                  </a:cubicBezTo>
                  <a:cubicBezTo>
                    <a:pt x="0" y="69"/>
                    <a:pt x="12" y="67"/>
                    <a:pt x="12" y="67"/>
                  </a:cubicBezTo>
                  <a:cubicBezTo>
                    <a:pt x="34" y="67"/>
                    <a:pt x="34" y="67"/>
                    <a:pt x="34" y="67"/>
                  </a:cubicBezTo>
                  <a:cubicBezTo>
                    <a:pt x="48" y="67"/>
                    <a:pt x="47" y="52"/>
                    <a:pt x="47" y="52"/>
                  </a:cubicBezTo>
                  <a:cubicBezTo>
                    <a:pt x="49" y="39"/>
                    <a:pt x="57" y="24"/>
                    <a:pt x="80" y="24"/>
                  </a:cubicBezTo>
                  <a:cubicBezTo>
                    <a:pt x="101" y="24"/>
                    <a:pt x="101" y="24"/>
                    <a:pt x="101" y="24"/>
                  </a:cubicBezTo>
                  <a:cubicBezTo>
                    <a:pt x="102" y="24"/>
                    <a:pt x="102" y="24"/>
                    <a:pt x="102" y="24"/>
                  </a:cubicBezTo>
                  <a:cubicBezTo>
                    <a:pt x="122" y="24"/>
                    <a:pt x="122" y="24"/>
                    <a:pt x="122" y="24"/>
                  </a:cubicBezTo>
                  <a:cubicBezTo>
                    <a:pt x="146" y="24"/>
                    <a:pt x="153" y="39"/>
                    <a:pt x="156" y="52"/>
                  </a:cubicBezTo>
                  <a:cubicBezTo>
                    <a:pt x="156" y="52"/>
                    <a:pt x="155" y="67"/>
                    <a:pt x="169" y="67"/>
                  </a:cubicBezTo>
                  <a:cubicBezTo>
                    <a:pt x="191" y="67"/>
                    <a:pt x="191" y="67"/>
                    <a:pt x="191" y="67"/>
                  </a:cubicBezTo>
                  <a:cubicBezTo>
                    <a:pt x="191" y="67"/>
                    <a:pt x="203" y="69"/>
                    <a:pt x="200" y="5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83"/>
            <p:cNvSpPr>
              <a:spLocks noEditPoints="1"/>
            </p:cNvSpPr>
            <p:nvPr/>
          </p:nvSpPr>
          <p:spPr bwMode="auto">
            <a:xfrm>
              <a:off x="7158037" y="2650404"/>
              <a:ext cx="417513" cy="233363"/>
            </a:xfrm>
            <a:custGeom>
              <a:avLst/>
              <a:gdLst>
                <a:gd name="T0" fmla="*/ 163 w 185"/>
                <a:gd name="T1" fmla="*/ 56 h 103"/>
                <a:gd name="T2" fmla="*/ 129 w 185"/>
                <a:gd name="T3" fmla="*/ 0 h 103"/>
                <a:gd name="T4" fmla="*/ 61 w 185"/>
                <a:gd name="T5" fmla="*/ 0 h 103"/>
                <a:gd name="T6" fmla="*/ 25 w 185"/>
                <a:gd name="T7" fmla="*/ 61 h 103"/>
                <a:gd name="T8" fmla="*/ 53 w 185"/>
                <a:gd name="T9" fmla="*/ 103 h 103"/>
                <a:gd name="T10" fmla="*/ 151 w 185"/>
                <a:gd name="T11" fmla="*/ 103 h 103"/>
                <a:gd name="T12" fmla="*/ 163 w 185"/>
                <a:gd name="T13" fmla="*/ 56 h 103"/>
                <a:gd name="T14" fmla="*/ 96 w 185"/>
                <a:gd name="T15" fmla="*/ 82 h 103"/>
                <a:gd name="T16" fmla="*/ 65 w 185"/>
                <a:gd name="T17" fmla="*/ 51 h 103"/>
                <a:gd name="T18" fmla="*/ 96 w 185"/>
                <a:gd name="T19" fmla="*/ 20 h 103"/>
                <a:gd name="T20" fmla="*/ 127 w 185"/>
                <a:gd name="T21" fmla="*/ 51 h 103"/>
                <a:gd name="T22" fmla="*/ 96 w 185"/>
                <a:gd name="T23" fmla="*/ 8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 h="103">
                  <a:moveTo>
                    <a:pt x="163" y="56"/>
                  </a:moveTo>
                  <a:cubicBezTo>
                    <a:pt x="140" y="16"/>
                    <a:pt x="129" y="0"/>
                    <a:pt x="129" y="0"/>
                  </a:cubicBezTo>
                  <a:cubicBezTo>
                    <a:pt x="61" y="0"/>
                    <a:pt x="61" y="0"/>
                    <a:pt x="61" y="0"/>
                  </a:cubicBezTo>
                  <a:cubicBezTo>
                    <a:pt x="25" y="61"/>
                    <a:pt x="25" y="61"/>
                    <a:pt x="25" y="61"/>
                  </a:cubicBezTo>
                  <a:cubicBezTo>
                    <a:pt x="25" y="61"/>
                    <a:pt x="0" y="103"/>
                    <a:pt x="53" y="103"/>
                  </a:cubicBezTo>
                  <a:cubicBezTo>
                    <a:pt x="107" y="103"/>
                    <a:pt x="151" y="103"/>
                    <a:pt x="151" y="103"/>
                  </a:cubicBezTo>
                  <a:cubicBezTo>
                    <a:pt x="151" y="103"/>
                    <a:pt x="185" y="96"/>
                    <a:pt x="163" y="56"/>
                  </a:cubicBezTo>
                  <a:close/>
                  <a:moveTo>
                    <a:pt x="96" y="82"/>
                  </a:moveTo>
                  <a:cubicBezTo>
                    <a:pt x="79" y="82"/>
                    <a:pt x="65" y="68"/>
                    <a:pt x="65" y="51"/>
                  </a:cubicBezTo>
                  <a:cubicBezTo>
                    <a:pt x="65" y="34"/>
                    <a:pt x="79" y="20"/>
                    <a:pt x="96" y="20"/>
                  </a:cubicBezTo>
                  <a:cubicBezTo>
                    <a:pt x="113" y="20"/>
                    <a:pt x="127" y="34"/>
                    <a:pt x="127" y="51"/>
                  </a:cubicBezTo>
                  <a:cubicBezTo>
                    <a:pt x="127" y="68"/>
                    <a:pt x="113" y="82"/>
                    <a:pt x="96" y="8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12" name="Freeform 156"/>
          <p:cNvSpPr>
            <a:spLocks noEditPoints="1"/>
          </p:cNvSpPr>
          <p:nvPr/>
        </p:nvSpPr>
        <p:spPr bwMode="auto">
          <a:xfrm>
            <a:off x="4719351" y="5960060"/>
            <a:ext cx="363156" cy="350633"/>
          </a:xfrm>
          <a:custGeom>
            <a:avLst/>
            <a:gdLst>
              <a:gd name="T0" fmla="*/ 204 w 204"/>
              <a:gd name="T1" fmla="*/ 80 h 197"/>
              <a:gd name="T2" fmla="*/ 102 w 204"/>
              <a:gd name="T3" fmla="*/ 0 h 197"/>
              <a:gd name="T4" fmla="*/ 0 w 204"/>
              <a:gd name="T5" fmla="*/ 80 h 197"/>
              <a:gd name="T6" fmla="*/ 102 w 204"/>
              <a:gd name="T7" fmla="*/ 161 h 197"/>
              <a:gd name="T8" fmla="*/ 109 w 204"/>
              <a:gd name="T9" fmla="*/ 161 h 197"/>
              <a:gd name="T10" fmla="*/ 160 w 204"/>
              <a:gd name="T11" fmla="*/ 197 h 197"/>
              <a:gd name="T12" fmla="*/ 141 w 204"/>
              <a:gd name="T13" fmla="*/ 155 h 197"/>
              <a:gd name="T14" fmla="*/ 204 w 204"/>
              <a:gd name="T15" fmla="*/ 80 h 197"/>
              <a:gd name="T16" fmla="*/ 44 w 204"/>
              <a:gd name="T17" fmla="*/ 55 h 197"/>
              <a:gd name="T18" fmla="*/ 157 w 204"/>
              <a:gd name="T19" fmla="*/ 55 h 197"/>
              <a:gd name="T20" fmla="*/ 157 w 204"/>
              <a:gd name="T21" fmla="*/ 73 h 197"/>
              <a:gd name="T22" fmla="*/ 44 w 204"/>
              <a:gd name="T23" fmla="*/ 73 h 197"/>
              <a:gd name="T24" fmla="*/ 44 w 204"/>
              <a:gd name="T25" fmla="*/ 55 h 197"/>
              <a:gd name="T26" fmla="*/ 44 w 204"/>
              <a:gd name="T27" fmla="*/ 110 h 197"/>
              <a:gd name="T28" fmla="*/ 44 w 204"/>
              <a:gd name="T29" fmla="*/ 92 h 197"/>
              <a:gd name="T30" fmla="*/ 157 w 204"/>
              <a:gd name="T31" fmla="*/ 92 h 197"/>
              <a:gd name="T32" fmla="*/ 157 w 204"/>
              <a:gd name="T33" fmla="*/ 110 h 197"/>
              <a:gd name="T34" fmla="*/ 44 w 204"/>
              <a:gd name="T35" fmla="*/ 11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 h="197">
                <a:moveTo>
                  <a:pt x="204" y="80"/>
                </a:moveTo>
                <a:cubicBezTo>
                  <a:pt x="204" y="36"/>
                  <a:pt x="158" y="0"/>
                  <a:pt x="102" y="0"/>
                </a:cubicBezTo>
                <a:cubicBezTo>
                  <a:pt x="45" y="0"/>
                  <a:pt x="0" y="36"/>
                  <a:pt x="0" y="80"/>
                </a:cubicBezTo>
                <a:cubicBezTo>
                  <a:pt x="0" y="125"/>
                  <a:pt x="45" y="161"/>
                  <a:pt x="102" y="161"/>
                </a:cubicBezTo>
                <a:cubicBezTo>
                  <a:pt x="104" y="161"/>
                  <a:pt x="107" y="161"/>
                  <a:pt x="109" y="161"/>
                </a:cubicBezTo>
                <a:cubicBezTo>
                  <a:pt x="113" y="172"/>
                  <a:pt x="124" y="192"/>
                  <a:pt x="160" y="197"/>
                </a:cubicBezTo>
                <a:cubicBezTo>
                  <a:pt x="152" y="188"/>
                  <a:pt x="136" y="175"/>
                  <a:pt x="141" y="155"/>
                </a:cubicBezTo>
                <a:cubicBezTo>
                  <a:pt x="178" y="142"/>
                  <a:pt x="204" y="114"/>
                  <a:pt x="204" y="80"/>
                </a:cubicBezTo>
                <a:close/>
                <a:moveTo>
                  <a:pt x="44" y="55"/>
                </a:moveTo>
                <a:cubicBezTo>
                  <a:pt x="157" y="55"/>
                  <a:pt x="157" y="55"/>
                  <a:pt x="157" y="55"/>
                </a:cubicBezTo>
                <a:cubicBezTo>
                  <a:pt x="157" y="73"/>
                  <a:pt x="157" y="73"/>
                  <a:pt x="157" y="73"/>
                </a:cubicBezTo>
                <a:cubicBezTo>
                  <a:pt x="44" y="73"/>
                  <a:pt x="44" y="73"/>
                  <a:pt x="44" y="73"/>
                </a:cubicBezTo>
                <a:lnTo>
                  <a:pt x="44" y="55"/>
                </a:lnTo>
                <a:close/>
                <a:moveTo>
                  <a:pt x="44" y="110"/>
                </a:moveTo>
                <a:cubicBezTo>
                  <a:pt x="44" y="92"/>
                  <a:pt x="44" y="92"/>
                  <a:pt x="44" y="92"/>
                </a:cubicBezTo>
                <a:cubicBezTo>
                  <a:pt x="157" y="92"/>
                  <a:pt x="157" y="92"/>
                  <a:pt x="157" y="92"/>
                </a:cubicBezTo>
                <a:cubicBezTo>
                  <a:pt x="157" y="110"/>
                  <a:pt x="157" y="110"/>
                  <a:pt x="157" y="110"/>
                </a:cubicBezTo>
                <a:lnTo>
                  <a:pt x="44" y="11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96"/>
          <p:cNvSpPr>
            <a:spLocks noEditPoints="1"/>
          </p:cNvSpPr>
          <p:nvPr/>
        </p:nvSpPr>
        <p:spPr bwMode="auto">
          <a:xfrm>
            <a:off x="8582736" y="5901804"/>
            <a:ext cx="389402" cy="373174"/>
          </a:xfrm>
          <a:custGeom>
            <a:avLst/>
            <a:gdLst>
              <a:gd name="T0" fmla="*/ 0 w 200"/>
              <a:gd name="T1" fmla="*/ 105 h 210"/>
              <a:gd name="T2" fmla="*/ 200 w 200"/>
              <a:gd name="T3" fmla="*/ 105 h 210"/>
              <a:gd name="T4" fmla="*/ 171 w 200"/>
              <a:gd name="T5" fmla="*/ 164 h 210"/>
              <a:gd name="T6" fmla="*/ 152 w 200"/>
              <a:gd name="T7" fmla="*/ 110 h 210"/>
              <a:gd name="T8" fmla="*/ 171 w 200"/>
              <a:gd name="T9" fmla="*/ 164 h 210"/>
              <a:gd name="T10" fmla="*/ 51 w 200"/>
              <a:gd name="T11" fmla="*/ 60 h 210"/>
              <a:gd name="T12" fmla="*/ 9 w 200"/>
              <a:gd name="T13" fmla="*/ 101 h 210"/>
              <a:gd name="T14" fmla="*/ 94 w 200"/>
              <a:gd name="T15" fmla="*/ 13 h 210"/>
              <a:gd name="T16" fmla="*/ 95 w 200"/>
              <a:gd name="T17" fmla="*/ 9 h 210"/>
              <a:gd name="T18" fmla="*/ 62 w 200"/>
              <a:gd name="T19" fmla="*/ 54 h 210"/>
              <a:gd name="T20" fmla="*/ 105 w 200"/>
              <a:gd name="T21" fmla="*/ 67 h 210"/>
              <a:gd name="T22" fmla="*/ 143 w 200"/>
              <a:gd name="T23" fmla="*/ 101 h 210"/>
              <a:gd name="T24" fmla="*/ 105 w 200"/>
              <a:gd name="T25" fmla="*/ 67 h 210"/>
              <a:gd name="T26" fmla="*/ 105 w 200"/>
              <a:gd name="T27" fmla="*/ 14 h 210"/>
              <a:gd name="T28" fmla="*/ 105 w 200"/>
              <a:gd name="T29" fmla="*/ 58 h 210"/>
              <a:gd name="T30" fmla="*/ 105 w 200"/>
              <a:gd name="T31" fmla="*/ 9 h 210"/>
              <a:gd name="T32" fmla="*/ 105 w 200"/>
              <a:gd name="T33" fmla="*/ 10 h 210"/>
              <a:gd name="T34" fmla="*/ 95 w 200"/>
              <a:gd name="T35" fmla="*/ 101 h 210"/>
              <a:gd name="T36" fmla="*/ 60 w 200"/>
              <a:gd name="T37" fmla="*/ 63 h 210"/>
              <a:gd name="T38" fmla="*/ 45 w 200"/>
              <a:gd name="T39" fmla="*/ 110 h 210"/>
              <a:gd name="T40" fmla="*/ 27 w 200"/>
              <a:gd name="T41" fmla="*/ 162 h 210"/>
              <a:gd name="T42" fmla="*/ 45 w 200"/>
              <a:gd name="T43" fmla="*/ 110 h 210"/>
              <a:gd name="T44" fmla="*/ 95 w 200"/>
              <a:gd name="T45" fmla="*/ 110 h 210"/>
              <a:gd name="T46" fmla="*/ 60 w 200"/>
              <a:gd name="T47" fmla="*/ 146 h 210"/>
              <a:gd name="T48" fmla="*/ 95 w 200"/>
              <a:gd name="T49" fmla="*/ 150 h 210"/>
              <a:gd name="T50" fmla="*/ 62 w 200"/>
              <a:gd name="T51" fmla="*/ 155 h 210"/>
              <a:gd name="T52" fmla="*/ 105 w 200"/>
              <a:gd name="T53" fmla="*/ 198 h 210"/>
              <a:gd name="T54" fmla="*/ 135 w 200"/>
              <a:gd name="T55" fmla="*/ 154 h 210"/>
              <a:gd name="T56" fmla="*/ 105 w 200"/>
              <a:gd name="T57" fmla="*/ 140 h 210"/>
              <a:gd name="T58" fmla="*/ 143 w 200"/>
              <a:gd name="T59" fmla="*/ 110 h 210"/>
              <a:gd name="T60" fmla="*/ 105 w 200"/>
              <a:gd name="T61" fmla="*/ 140 h 210"/>
              <a:gd name="T62" fmla="*/ 147 w 200"/>
              <a:gd name="T63" fmla="*/ 61 h 210"/>
              <a:gd name="T64" fmla="*/ 190 w 200"/>
              <a:gd name="T65" fmla="*/ 101 h 210"/>
              <a:gd name="T66" fmla="*/ 164 w 200"/>
              <a:gd name="T67" fmla="*/ 38 h 210"/>
              <a:gd name="T68" fmla="*/ 116 w 200"/>
              <a:gd name="T69" fmla="*/ 11 h 210"/>
              <a:gd name="T70" fmla="*/ 80 w 200"/>
              <a:gd name="T71" fmla="*/ 12 h 210"/>
              <a:gd name="T72" fmla="*/ 33 w 200"/>
              <a:gd name="T73" fmla="*/ 40 h 210"/>
              <a:gd name="T74" fmla="*/ 32 w 200"/>
              <a:gd name="T75" fmla="*/ 169 h 210"/>
              <a:gd name="T76" fmla="*/ 77 w 200"/>
              <a:gd name="T77" fmla="*/ 198 h 210"/>
              <a:gd name="T78" fmla="*/ 119 w 200"/>
              <a:gd name="T79" fmla="*/ 199 h 210"/>
              <a:gd name="T80" fmla="*/ 165 w 200"/>
              <a:gd name="T81" fmla="*/ 17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210">
                <a:moveTo>
                  <a:pt x="100" y="0"/>
                </a:moveTo>
                <a:cubicBezTo>
                  <a:pt x="45" y="0"/>
                  <a:pt x="0" y="47"/>
                  <a:pt x="0" y="105"/>
                </a:cubicBezTo>
                <a:cubicBezTo>
                  <a:pt x="0" y="163"/>
                  <a:pt x="45" y="210"/>
                  <a:pt x="100" y="210"/>
                </a:cubicBezTo>
                <a:cubicBezTo>
                  <a:pt x="155" y="210"/>
                  <a:pt x="200" y="163"/>
                  <a:pt x="200" y="105"/>
                </a:cubicBezTo>
                <a:cubicBezTo>
                  <a:pt x="200" y="47"/>
                  <a:pt x="155" y="0"/>
                  <a:pt x="100" y="0"/>
                </a:cubicBezTo>
                <a:close/>
                <a:moveTo>
                  <a:pt x="171" y="164"/>
                </a:moveTo>
                <a:cubicBezTo>
                  <a:pt x="168" y="161"/>
                  <a:pt x="160" y="154"/>
                  <a:pt x="146" y="148"/>
                </a:cubicBezTo>
                <a:cubicBezTo>
                  <a:pt x="151" y="132"/>
                  <a:pt x="152" y="117"/>
                  <a:pt x="152" y="110"/>
                </a:cubicBezTo>
                <a:cubicBezTo>
                  <a:pt x="190" y="110"/>
                  <a:pt x="190" y="110"/>
                  <a:pt x="190" y="110"/>
                </a:cubicBezTo>
                <a:cubicBezTo>
                  <a:pt x="189" y="130"/>
                  <a:pt x="182" y="149"/>
                  <a:pt x="171" y="164"/>
                </a:cubicBezTo>
                <a:close/>
                <a:moveTo>
                  <a:pt x="27" y="48"/>
                </a:moveTo>
                <a:cubicBezTo>
                  <a:pt x="31" y="51"/>
                  <a:pt x="38" y="56"/>
                  <a:pt x="51" y="60"/>
                </a:cubicBezTo>
                <a:cubicBezTo>
                  <a:pt x="47" y="71"/>
                  <a:pt x="45" y="85"/>
                  <a:pt x="45" y="101"/>
                </a:cubicBezTo>
                <a:cubicBezTo>
                  <a:pt x="9" y="101"/>
                  <a:pt x="9" y="101"/>
                  <a:pt x="9" y="101"/>
                </a:cubicBezTo>
                <a:cubicBezTo>
                  <a:pt x="10" y="81"/>
                  <a:pt x="17" y="63"/>
                  <a:pt x="27" y="48"/>
                </a:cubicBezTo>
                <a:close/>
                <a:moveTo>
                  <a:pt x="94" y="13"/>
                </a:moveTo>
                <a:cubicBezTo>
                  <a:pt x="93" y="10"/>
                  <a:pt x="93" y="10"/>
                  <a:pt x="93" y="10"/>
                </a:cubicBezTo>
                <a:cubicBezTo>
                  <a:pt x="93" y="10"/>
                  <a:pt x="94" y="10"/>
                  <a:pt x="95" y="9"/>
                </a:cubicBezTo>
                <a:cubicBezTo>
                  <a:pt x="95" y="58"/>
                  <a:pt x="95" y="58"/>
                  <a:pt x="95" y="58"/>
                </a:cubicBezTo>
                <a:cubicBezTo>
                  <a:pt x="82" y="57"/>
                  <a:pt x="71" y="56"/>
                  <a:pt x="62" y="54"/>
                </a:cubicBezTo>
                <a:cubicBezTo>
                  <a:pt x="74" y="23"/>
                  <a:pt x="93" y="14"/>
                  <a:pt x="94" y="13"/>
                </a:cubicBezTo>
                <a:close/>
                <a:moveTo>
                  <a:pt x="105" y="67"/>
                </a:moveTo>
                <a:cubicBezTo>
                  <a:pt x="118" y="67"/>
                  <a:pt x="129" y="65"/>
                  <a:pt x="138" y="63"/>
                </a:cubicBezTo>
                <a:cubicBezTo>
                  <a:pt x="141" y="74"/>
                  <a:pt x="143" y="86"/>
                  <a:pt x="143" y="101"/>
                </a:cubicBezTo>
                <a:cubicBezTo>
                  <a:pt x="105" y="101"/>
                  <a:pt x="105" y="101"/>
                  <a:pt x="105" y="101"/>
                </a:cubicBezTo>
                <a:lnTo>
                  <a:pt x="105" y="67"/>
                </a:lnTo>
                <a:close/>
                <a:moveTo>
                  <a:pt x="105" y="58"/>
                </a:moveTo>
                <a:cubicBezTo>
                  <a:pt x="105" y="14"/>
                  <a:pt x="105" y="14"/>
                  <a:pt x="105" y="14"/>
                </a:cubicBezTo>
                <a:cubicBezTo>
                  <a:pt x="109" y="17"/>
                  <a:pt x="125" y="28"/>
                  <a:pt x="135" y="54"/>
                </a:cubicBezTo>
                <a:cubicBezTo>
                  <a:pt x="127" y="56"/>
                  <a:pt x="117" y="58"/>
                  <a:pt x="105" y="58"/>
                </a:cubicBezTo>
                <a:close/>
                <a:moveTo>
                  <a:pt x="105" y="10"/>
                </a:moveTo>
                <a:cubicBezTo>
                  <a:pt x="105" y="9"/>
                  <a:pt x="105" y="9"/>
                  <a:pt x="105" y="9"/>
                </a:cubicBezTo>
                <a:cubicBezTo>
                  <a:pt x="105" y="9"/>
                  <a:pt x="105" y="9"/>
                  <a:pt x="105" y="9"/>
                </a:cubicBezTo>
                <a:lnTo>
                  <a:pt x="105" y="10"/>
                </a:lnTo>
                <a:close/>
                <a:moveTo>
                  <a:pt x="95" y="67"/>
                </a:moveTo>
                <a:cubicBezTo>
                  <a:pt x="95" y="101"/>
                  <a:pt x="95" y="101"/>
                  <a:pt x="95" y="101"/>
                </a:cubicBezTo>
                <a:cubicBezTo>
                  <a:pt x="54" y="101"/>
                  <a:pt x="54" y="101"/>
                  <a:pt x="54" y="101"/>
                </a:cubicBezTo>
                <a:cubicBezTo>
                  <a:pt x="54" y="86"/>
                  <a:pt x="57" y="73"/>
                  <a:pt x="60" y="63"/>
                </a:cubicBezTo>
                <a:cubicBezTo>
                  <a:pt x="69" y="65"/>
                  <a:pt x="81" y="67"/>
                  <a:pt x="95" y="67"/>
                </a:cubicBezTo>
                <a:close/>
                <a:moveTo>
                  <a:pt x="45" y="110"/>
                </a:moveTo>
                <a:cubicBezTo>
                  <a:pt x="45" y="117"/>
                  <a:pt x="47" y="132"/>
                  <a:pt x="51" y="149"/>
                </a:cubicBezTo>
                <a:cubicBezTo>
                  <a:pt x="39" y="154"/>
                  <a:pt x="30" y="159"/>
                  <a:pt x="27" y="162"/>
                </a:cubicBezTo>
                <a:cubicBezTo>
                  <a:pt x="16" y="147"/>
                  <a:pt x="10" y="129"/>
                  <a:pt x="9" y="110"/>
                </a:cubicBezTo>
                <a:lnTo>
                  <a:pt x="45" y="110"/>
                </a:lnTo>
                <a:close/>
                <a:moveTo>
                  <a:pt x="54" y="110"/>
                </a:moveTo>
                <a:cubicBezTo>
                  <a:pt x="95" y="110"/>
                  <a:pt x="95" y="110"/>
                  <a:pt x="95" y="110"/>
                </a:cubicBezTo>
                <a:cubicBezTo>
                  <a:pt x="95" y="140"/>
                  <a:pt x="95" y="140"/>
                  <a:pt x="95" y="140"/>
                </a:cubicBezTo>
                <a:cubicBezTo>
                  <a:pt x="81" y="141"/>
                  <a:pt x="70" y="143"/>
                  <a:pt x="60" y="146"/>
                </a:cubicBezTo>
                <a:cubicBezTo>
                  <a:pt x="56" y="131"/>
                  <a:pt x="55" y="117"/>
                  <a:pt x="54" y="110"/>
                </a:cubicBezTo>
                <a:close/>
                <a:moveTo>
                  <a:pt x="95" y="150"/>
                </a:moveTo>
                <a:cubicBezTo>
                  <a:pt x="95" y="199"/>
                  <a:pt x="95" y="199"/>
                  <a:pt x="95" y="199"/>
                </a:cubicBezTo>
                <a:cubicBezTo>
                  <a:pt x="78" y="191"/>
                  <a:pt x="68" y="173"/>
                  <a:pt x="62" y="155"/>
                </a:cubicBezTo>
                <a:cubicBezTo>
                  <a:pt x="71" y="152"/>
                  <a:pt x="82" y="150"/>
                  <a:pt x="95" y="150"/>
                </a:cubicBezTo>
                <a:close/>
                <a:moveTo>
                  <a:pt x="105" y="198"/>
                </a:moveTo>
                <a:cubicBezTo>
                  <a:pt x="105" y="150"/>
                  <a:pt x="105" y="150"/>
                  <a:pt x="105" y="150"/>
                </a:cubicBezTo>
                <a:cubicBezTo>
                  <a:pt x="116" y="150"/>
                  <a:pt x="127" y="152"/>
                  <a:pt x="135" y="154"/>
                </a:cubicBezTo>
                <a:cubicBezTo>
                  <a:pt x="129" y="172"/>
                  <a:pt x="120" y="189"/>
                  <a:pt x="105" y="198"/>
                </a:cubicBezTo>
                <a:close/>
                <a:moveTo>
                  <a:pt x="105" y="140"/>
                </a:moveTo>
                <a:cubicBezTo>
                  <a:pt x="105" y="110"/>
                  <a:pt x="105" y="110"/>
                  <a:pt x="105" y="110"/>
                </a:cubicBezTo>
                <a:cubicBezTo>
                  <a:pt x="143" y="110"/>
                  <a:pt x="143" y="110"/>
                  <a:pt x="143" y="110"/>
                </a:cubicBezTo>
                <a:cubicBezTo>
                  <a:pt x="142" y="117"/>
                  <a:pt x="141" y="130"/>
                  <a:pt x="137" y="145"/>
                </a:cubicBezTo>
                <a:cubicBezTo>
                  <a:pt x="128" y="143"/>
                  <a:pt x="117" y="141"/>
                  <a:pt x="105" y="140"/>
                </a:cubicBezTo>
                <a:close/>
                <a:moveTo>
                  <a:pt x="152" y="101"/>
                </a:moveTo>
                <a:cubicBezTo>
                  <a:pt x="152" y="85"/>
                  <a:pt x="150" y="72"/>
                  <a:pt x="147" y="61"/>
                </a:cubicBezTo>
                <a:cubicBezTo>
                  <a:pt x="160" y="56"/>
                  <a:pt x="167" y="50"/>
                  <a:pt x="170" y="45"/>
                </a:cubicBezTo>
                <a:cubicBezTo>
                  <a:pt x="182" y="61"/>
                  <a:pt x="189" y="80"/>
                  <a:pt x="190" y="101"/>
                </a:cubicBezTo>
                <a:lnTo>
                  <a:pt x="152" y="101"/>
                </a:lnTo>
                <a:close/>
                <a:moveTo>
                  <a:pt x="164" y="38"/>
                </a:moveTo>
                <a:cubicBezTo>
                  <a:pt x="163" y="41"/>
                  <a:pt x="157" y="47"/>
                  <a:pt x="144" y="52"/>
                </a:cubicBezTo>
                <a:cubicBezTo>
                  <a:pt x="136" y="30"/>
                  <a:pt x="124" y="18"/>
                  <a:pt x="116" y="11"/>
                </a:cubicBezTo>
                <a:cubicBezTo>
                  <a:pt x="135" y="15"/>
                  <a:pt x="152" y="24"/>
                  <a:pt x="164" y="38"/>
                </a:cubicBezTo>
                <a:close/>
                <a:moveTo>
                  <a:pt x="80" y="12"/>
                </a:moveTo>
                <a:cubicBezTo>
                  <a:pt x="72" y="18"/>
                  <a:pt x="61" y="31"/>
                  <a:pt x="53" y="51"/>
                </a:cubicBezTo>
                <a:cubicBezTo>
                  <a:pt x="42" y="47"/>
                  <a:pt x="35" y="43"/>
                  <a:pt x="33" y="40"/>
                </a:cubicBezTo>
                <a:cubicBezTo>
                  <a:pt x="45" y="26"/>
                  <a:pt x="62" y="16"/>
                  <a:pt x="80" y="12"/>
                </a:cubicBezTo>
                <a:close/>
                <a:moveTo>
                  <a:pt x="32" y="169"/>
                </a:moveTo>
                <a:cubicBezTo>
                  <a:pt x="36" y="167"/>
                  <a:pt x="43" y="162"/>
                  <a:pt x="54" y="158"/>
                </a:cubicBezTo>
                <a:cubicBezTo>
                  <a:pt x="58" y="173"/>
                  <a:pt x="66" y="188"/>
                  <a:pt x="77" y="198"/>
                </a:cubicBezTo>
                <a:cubicBezTo>
                  <a:pt x="60" y="193"/>
                  <a:pt x="44" y="183"/>
                  <a:pt x="32" y="169"/>
                </a:cubicBezTo>
                <a:close/>
                <a:moveTo>
                  <a:pt x="119" y="199"/>
                </a:moveTo>
                <a:cubicBezTo>
                  <a:pt x="131" y="188"/>
                  <a:pt x="139" y="173"/>
                  <a:pt x="144" y="157"/>
                </a:cubicBezTo>
                <a:cubicBezTo>
                  <a:pt x="157" y="163"/>
                  <a:pt x="164" y="170"/>
                  <a:pt x="165" y="171"/>
                </a:cubicBezTo>
                <a:cubicBezTo>
                  <a:pt x="153" y="185"/>
                  <a:pt x="137" y="195"/>
                  <a:pt x="119" y="1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TextBox 17"/>
          <p:cNvSpPr txBox="1"/>
          <p:nvPr/>
        </p:nvSpPr>
        <p:spPr>
          <a:xfrm>
            <a:off x="964788" y="5960060"/>
            <a:ext cx="1904689" cy="369332"/>
          </a:xfrm>
          <a:prstGeom prst="rect">
            <a:avLst/>
          </a:prstGeom>
          <a:noFill/>
        </p:spPr>
        <p:txBody>
          <a:bodyPr wrap="none" rtlCol="0">
            <a:spAutoFit/>
          </a:bodyPr>
          <a:lstStyle/>
          <a:p>
            <a:r>
              <a:rPr lang="en-US" dirty="0">
                <a:solidFill>
                  <a:schemeClr val="bg1"/>
                </a:solidFill>
                <a:latin typeface="+mj-lt"/>
              </a:rPr>
              <a:t>+1 (408) 365-4638</a:t>
            </a:r>
          </a:p>
        </p:txBody>
      </p:sp>
      <p:sp>
        <p:nvSpPr>
          <p:cNvPr id="19" name="TextBox 18"/>
          <p:cNvSpPr txBox="1"/>
          <p:nvPr/>
        </p:nvSpPr>
        <p:spPr>
          <a:xfrm>
            <a:off x="5165523" y="5933684"/>
            <a:ext cx="2108269" cy="369332"/>
          </a:xfrm>
          <a:prstGeom prst="rect">
            <a:avLst/>
          </a:prstGeom>
          <a:noFill/>
        </p:spPr>
        <p:txBody>
          <a:bodyPr wrap="none" rtlCol="0">
            <a:spAutoFit/>
          </a:bodyPr>
          <a:lstStyle/>
          <a:p>
            <a:r>
              <a:rPr lang="en-US" dirty="0">
                <a:solidFill>
                  <a:schemeClr val="bg1"/>
                </a:solidFill>
                <a:latin typeface="+mj-lt"/>
              </a:rPr>
              <a:t>n</a:t>
            </a:r>
            <a:r>
              <a:rPr lang="en-US" dirty="0" smtClean="0">
                <a:solidFill>
                  <a:schemeClr val="bg1"/>
                </a:solidFill>
                <a:latin typeface="+mj-lt"/>
              </a:rPr>
              <a:t>etsuite.folio3.com</a:t>
            </a:r>
            <a:endParaRPr lang="en-US" dirty="0">
              <a:solidFill>
                <a:schemeClr val="bg1"/>
              </a:solidFill>
              <a:latin typeface="+mj-lt"/>
            </a:endParaRPr>
          </a:p>
        </p:txBody>
      </p:sp>
      <p:sp>
        <p:nvSpPr>
          <p:cNvPr id="20" name="TextBox 19"/>
          <p:cNvSpPr txBox="1"/>
          <p:nvPr/>
        </p:nvSpPr>
        <p:spPr>
          <a:xfrm>
            <a:off x="9090322" y="5910216"/>
            <a:ext cx="2919970" cy="369332"/>
          </a:xfrm>
          <a:prstGeom prst="rect">
            <a:avLst/>
          </a:prstGeom>
          <a:noFill/>
        </p:spPr>
        <p:txBody>
          <a:bodyPr wrap="square" rtlCol="0">
            <a:spAutoFit/>
          </a:bodyPr>
          <a:lstStyle/>
          <a:p>
            <a:r>
              <a:rPr lang="en-US" dirty="0">
                <a:solidFill>
                  <a:schemeClr val="bg1"/>
                </a:solidFill>
                <a:latin typeface="+mj-lt"/>
              </a:rPr>
              <a:t>netsuite.sales@folio3.com</a:t>
            </a:r>
          </a:p>
        </p:txBody>
      </p:sp>
      <p:sp>
        <p:nvSpPr>
          <p:cNvPr id="21" name="Rectangle 20"/>
          <p:cNvSpPr/>
          <p:nvPr/>
        </p:nvSpPr>
        <p:spPr>
          <a:xfrm>
            <a:off x="0" y="423637"/>
            <a:ext cx="233362" cy="7547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90546" y="547307"/>
            <a:ext cx="2003882" cy="523220"/>
          </a:xfrm>
          <a:prstGeom prst="rect">
            <a:avLst/>
          </a:prstGeom>
          <a:noFill/>
        </p:spPr>
        <p:txBody>
          <a:bodyPr wrap="none" rtlCol="0">
            <a:spAutoFit/>
          </a:bodyPr>
          <a:lstStyle/>
          <a:p>
            <a:r>
              <a:rPr lang="en-US" sz="2800" dirty="0">
                <a:solidFill>
                  <a:schemeClr val="bg1">
                    <a:lumMod val="50000"/>
                  </a:schemeClr>
                </a:solidFill>
                <a:latin typeface="+mj-lt"/>
              </a:rPr>
              <a:t>Get in Touch</a:t>
            </a:r>
          </a:p>
        </p:txBody>
      </p:sp>
      <p:pic>
        <p:nvPicPr>
          <p:cNvPr id="3" name="Picture 2" descr="Logo, company name&#10;&#10;Description automatically generated">
            <a:extLst>
              <a:ext uri="{FF2B5EF4-FFF2-40B4-BE49-F238E27FC236}">
                <a16:creationId xmlns:a16="http://schemas.microsoft.com/office/drawing/2014/main" id="{9B7A41AB-6CE9-A22D-862B-D203D92F33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954" b="33868"/>
          <a:stretch/>
        </p:blipFill>
        <p:spPr>
          <a:xfrm>
            <a:off x="10111408" y="581459"/>
            <a:ext cx="1413755" cy="454915"/>
          </a:xfrm>
          <a:prstGeom prst="rect">
            <a:avLst/>
          </a:prstGeom>
        </p:spPr>
      </p:pic>
    </p:spTree>
    <p:extLst>
      <p:ext uri="{BB962C8B-B14F-4D97-AF65-F5344CB8AC3E}">
        <p14:creationId xmlns:p14="http://schemas.microsoft.com/office/powerpoint/2010/main" val="350916781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86000"/>
                    </a14:imgEffect>
                    <a14:imgEffect>
                      <a14:brightnessContrast bright="-3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F5FD30-41B8-59F7-5D0B-BB9A6A2DD222}"/>
              </a:ext>
            </a:extLst>
          </p:cNvPr>
          <p:cNvSpPr/>
          <p:nvPr/>
        </p:nvSpPr>
        <p:spPr>
          <a:xfrm>
            <a:off x="11958638" y="5292141"/>
            <a:ext cx="233362" cy="7547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24FE94D-550B-B764-FB6A-1EA8FBD970EC}"/>
              </a:ext>
            </a:extLst>
          </p:cNvPr>
          <p:cNvSpPr txBox="1"/>
          <p:nvPr/>
        </p:nvSpPr>
        <p:spPr>
          <a:xfrm>
            <a:off x="6690624" y="5007794"/>
            <a:ext cx="5742986" cy="1323439"/>
          </a:xfrm>
          <a:prstGeom prst="rect">
            <a:avLst/>
          </a:prstGeom>
          <a:noFill/>
        </p:spPr>
        <p:txBody>
          <a:bodyPr wrap="square" rtlCol="0">
            <a:spAutoFit/>
          </a:bodyPr>
          <a:lstStyle/>
          <a:p>
            <a:r>
              <a:rPr lang="en-US" sz="8000" dirty="0">
                <a:solidFill>
                  <a:schemeClr val="bg1"/>
                </a:solidFill>
                <a:latin typeface="+mj-lt"/>
              </a:rPr>
              <a:t>Thank You</a:t>
            </a:r>
          </a:p>
        </p:txBody>
      </p:sp>
      <p:pic>
        <p:nvPicPr>
          <p:cNvPr id="6" name="Picture 5">
            <a:extLst>
              <a:ext uri="{FF2B5EF4-FFF2-40B4-BE49-F238E27FC236}">
                <a16:creationId xmlns:a16="http://schemas.microsoft.com/office/drawing/2014/main" id="{4C83377A-FDAD-1F50-C73B-2DCEB4A81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679" y="717178"/>
            <a:ext cx="1338218" cy="385722"/>
          </a:xfrm>
          <a:prstGeom prst="rect">
            <a:avLst/>
          </a:prstGeom>
        </p:spPr>
      </p:pic>
    </p:spTree>
    <p:extLst>
      <p:ext uri="{BB962C8B-B14F-4D97-AF65-F5344CB8AC3E}">
        <p14:creationId xmlns:p14="http://schemas.microsoft.com/office/powerpoint/2010/main" val="52803579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3" name="TextBox 32"/>
          <p:cNvSpPr txBox="1"/>
          <p:nvPr/>
        </p:nvSpPr>
        <p:spPr>
          <a:xfrm>
            <a:off x="1259877" y="4444495"/>
            <a:ext cx="2782493" cy="1107996"/>
          </a:xfrm>
          <a:prstGeom prst="rect">
            <a:avLst/>
          </a:prstGeom>
          <a:noFill/>
        </p:spPr>
        <p:txBody>
          <a:bodyPr wrap="none" rtlCol="0">
            <a:spAutoFit/>
          </a:bodyPr>
          <a:lstStyle/>
          <a:p>
            <a:r>
              <a:rPr lang="en-US" sz="6600" dirty="0">
                <a:solidFill>
                  <a:schemeClr val="accent1"/>
                </a:solidFill>
                <a:latin typeface="+mj-lt"/>
              </a:rPr>
              <a:t>Age</a:t>
            </a:r>
            <a:r>
              <a:rPr lang="en-US" sz="6600" dirty="0">
                <a:solidFill>
                  <a:schemeClr val="bg1"/>
                </a:solidFill>
                <a:latin typeface="+mj-lt"/>
              </a:rPr>
              <a:t>nda</a:t>
            </a:r>
          </a:p>
        </p:txBody>
      </p:sp>
      <p:sp>
        <p:nvSpPr>
          <p:cNvPr id="35" name="TextBox 34"/>
          <p:cNvSpPr txBox="1"/>
          <p:nvPr/>
        </p:nvSpPr>
        <p:spPr>
          <a:xfrm>
            <a:off x="5906378" y="718411"/>
            <a:ext cx="4486507" cy="4893647"/>
          </a:xfrm>
          <a:prstGeom prst="rect">
            <a:avLst/>
          </a:prstGeom>
          <a:noFill/>
        </p:spPr>
        <p:txBody>
          <a:bodyPr wrap="square" rtlCol="0">
            <a:spAutoFit/>
          </a:bodyPr>
          <a:lstStyle/>
          <a:p>
            <a:pPr marL="342900" indent="-342900">
              <a:lnSpc>
                <a:spcPct val="200000"/>
              </a:lnSpc>
              <a:buFont typeface="+mj-lt"/>
              <a:buAutoNum type="arabicParenR"/>
            </a:pPr>
            <a:r>
              <a:rPr lang="en-US" sz="1200" dirty="0">
                <a:solidFill>
                  <a:schemeClr val="bg1"/>
                </a:solidFill>
              </a:rPr>
              <a:t>The Significance Of Production Planning For Apparel Businesses: An Overview</a:t>
            </a:r>
          </a:p>
          <a:p>
            <a:pPr marL="342900" indent="-342900">
              <a:lnSpc>
                <a:spcPct val="200000"/>
              </a:lnSpc>
              <a:buFont typeface="+mj-lt"/>
              <a:buAutoNum type="arabicParenR"/>
            </a:pPr>
            <a:r>
              <a:rPr lang="en-US" sz="1200" dirty="0">
                <a:solidFill>
                  <a:schemeClr val="bg1"/>
                </a:solidFill>
              </a:rPr>
              <a:t>Key Benefits To Effective Production Planning For Apparel Businesses</a:t>
            </a:r>
          </a:p>
          <a:p>
            <a:pPr marL="342900" indent="-342900">
              <a:lnSpc>
                <a:spcPct val="200000"/>
              </a:lnSpc>
              <a:buFont typeface="+mj-lt"/>
              <a:buAutoNum type="arabicParenR"/>
            </a:pPr>
            <a:r>
              <a:rPr lang="en-US" sz="1200" dirty="0">
                <a:solidFill>
                  <a:schemeClr val="bg1"/>
                </a:solidFill>
              </a:rPr>
              <a:t>Stages In Apparel Manufacturing Production Planning</a:t>
            </a:r>
          </a:p>
          <a:p>
            <a:pPr marL="342900" indent="-342900">
              <a:lnSpc>
                <a:spcPct val="200000"/>
              </a:lnSpc>
              <a:buFont typeface="+mj-lt"/>
              <a:buAutoNum type="arabicParenR"/>
            </a:pPr>
            <a:r>
              <a:rPr lang="en-US" sz="1200" dirty="0">
                <a:solidFill>
                  <a:schemeClr val="bg1"/>
                </a:solidFill>
              </a:rPr>
              <a:t>Challenges In Production Planning For Businesses.</a:t>
            </a:r>
          </a:p>
          <a:p>
            <a:pPr marL="342900" indent="-342900">
              <a:lnSpc>
                <a:spcPct val="200000"/>
              </a:lnSpc>
              <a:buFont typeface="+mj-lt"/>
              <a:buAutoNum type="arabicParenR"/>
            </a:pPr>
            <a:r>
              <a:rPr lang="en-US" sz="1200" dirty="0">
                <a:solidFill>
                  <a:schemeClr val="bg1"/>
                </a:solidFill>
              </a:rPr>
              <a:t>How Folio3’s Nstitch Solution Can Help Optimize Production Planning</a:t>
            </a:r>
          </a:p>
          <a:p>
            <a:pPr marL="342900" indent="-342900">
              <a:lnSpc>
                <a:spcPct val="200000"/>
              </a:lnSpc>
              <a:buFont typeface="+mj-lt"/>
              <a:buAutoNum type="arabicParenR"/>
            </a:pPr>
            <a:r>
              <a:rPr lang="en-US" sz="1200" dirty="0" err="1" smtClean="0">
                <a:solidFill>
                  <a:schemeClr val="bg1"/>
                </a:solidFill>
              </a:rPr>
              <a:t>NStitch</a:t>
            </a:r>
            <a:r>
              <a:rPr lang="en-US" sz="1200" dirty="0" smtClean="0">
                <a:solidFill>
                  <a:schemeClr val="bg1"/>
                </a:solidFill>
              </a:rPr>
              <a:t> </a:t>
            </a:r>
            <a:r>
              <a:rPr lang="en-US" sz="1200" dirty="0" smtClean="0">
                <a:solidFill>
                  <a:schemeClr val="bg1"/>
                </a:solidFill>
              </a:rPr>
              <a:t>Specialized Features </a:t>
            </a:r>
            <a:r>
              <a:rPr lang="en-US" sz="1200" dirty="0" smtClean="0">
                <a:solidFill>
                  <a:schemeClr val="bg1"/>
                </a:solidFill>
              </a:rPr>
              <a:t>That </a:t>
            </a:r>
            <a:r>
              <a:rPr lang="en-US" sz="1200" dirty="0">
                <a:solidFill>
                  <a:schemeClr val="bg1"/>
                </a:solidFill>
              </a:rPr>
              <a:t>Can Aid In Production Planning</a:t>
            </a:r>
          </a:p>
          <a:p>
            <a:pPr marL="342900" indent="-342900">
              <a:lnSpc>
                <a:spcPct val="200000"/>
              </a:lnSpc>
              <a:buFont typeface="+mj-lt"/>
              <a:buAutoNum type="arabicParenR"/>
            </a:pPr>
            <a:r>
              <a:rPr lang="en-US" sz="1200" dirty="0">
                <a:solidFill>
                  <a:schemeClr val="bg1"/>
                </a:solidFill>
              </a:rPr>
              <a:t>How Can </a:t>
            </a:r>
            <a:r>
              <a:rPr lang="en-US" sz="1200" dirty="0" err="1" smtClean="0">
                <a:solidFill>
                  <a:schemeClr val="bg1"/>
                </a:solidFill>
              </a:rPr>
              <a:t>NStitch</a:t>
            </a:r>
            <a:r>
              <a:rPr lang="en-US" sz="1200" dirty="0" smtClean="0">
                <a:solidFill>
                  <a:schemeClr val="bg1"/>
                </a:solidFill>
              </a:rPr>
              <a:t> Help </a:t>
            </a:r>
            <a:r>
              <a:rPr lang="en-US" sz="1200" dirty="0">
                <a:solidFill>
                  <a:schemeClr val="bg1"/>
                </a:solidFill>
              </a:rPr>
              <a:t>Businesses Overcome Production Planning Challenges?</a:t>
            </a:r>
          </a:p>
          <a:p>
            <a:pPr marL="342900" indent="-342900">
              <a:lnSpc>
                <a:spcPct val="200000"/>
              </a:lnSpc>
              <a:buFont typeface="+mj-lt"/>
              <a:buAutoNum type="arabicParenR"/>
            </a:pPr>
            <a:r>
              <a:rPr lang="en-US" sz="1200" dirty="0">
                <a:solidFill>
                  <a:schemeClr val="bg1"/>
                </a:solidFill>
              </a:rPr>
              <a:t>Conclusion</a:t>
            </a:r>
          </a:p>
        </p:txBody>
      </p:sp>
      <p:sp>
        <p:nvSpPr>
          <p:cNvPr id="2" name="Rectangle 1">
            <a:extLst>
              <a:ext uri="{FF2B5EF4-FFF2-40B4-BE49-F238E27FC236}">
                <a16:creationId xmlns:a16="http://schemas.microsoft.com/office/drawing/2014/main" id="{10E8E296-6A10-33F3-F591-782EA1435B41}"/>
              </a:ext>
            </a:extLst>
          </p:cNvPr>
          <p:cNvSpPr/>
          <p:nvPr/>
        </p:nvSpPr>
        <p:spPr>
          <a:xfrm>
            <a:off x="0" y="4580357"/>
            <a:ext cx="239696" cy="8362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BC4DDF4-8DD3-43BE-DAFC-DC69A3E03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768" y="737365"/>
            <a:ext cx="1338218" cy="385722"/>
          </a:xfrm>
          <a:prstGeom prst="rect">
            <a:avLst/>
          </a:prstGeom>
        </p:spPr>
      </p:pic>
    </p:spTree>
    <p:extLst>
      <p:ext uri="{BB962C8B-B14F-4D97-AF65-F5344CB8AC3E}">
        <p14:creationId xmlns:p14="http://schemas.microsoft.com/office/powerpoint/2010/main" val="85685512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2">
            <a:extLst>
              <a:ext uri="{BEBA8EAE-BF5A-486C-A8C5-ECC9F3942E4B}">
                <a14:imgProps xmlns:a14="http://schemas.microsoft.com/office/drawing/2010/main">
                  <a14:imgLayer r:embed="rId3">
                    <a14:imgEffect>
                      <a14:sharpenSoften amount="-75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A4418A-7320-26C4-48D0-D4403AB53F53}"/>
              </a:ext>
            </a:extLst>
          </p:cNvPr>
          <p:cNvSpPr/>
          <p:nvPr/>
        </p:nvSpPr>
        <p:spPr>
          <a:xfrm>
            <a:off x="724829" y="602235"/>
            <a:ext cx="8123720" cy="24532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897618" y="669211"/>
            <a:ext cx="8123720" cy="954107"/>
          </a:xfrm>
          <a:prstGeom prst="rect">
            <a:avLst/>
          </a:prstGeom>
          <a:noFill/>
        </p:spPr>
        <p:txBody>
          <a:bodyPr wrap="square" rtlCol="0">
            <a:spAutoFit/>
          </a:bodyPr>
          <a:lstStyle/>
          <a:p>
            <a:r>
              <a:rPr lang="en-US" sz="2800" dirty="0">
                <a:solidFill>
                  <a:schemeClr val="bg1">
                    <a:lumMod val="95000"/>
                  </a:schemeClr>
                </a:solidFill>
                <a:latin typeface="+mj-lt"/>
              </a:rPr>
              <a:t>The Significance of Production Planning for Apparel Businesses: An Overview</a:t>
            </a:r>
          </a:p>
        </p:txBody>
      </p:sp>
      <p:sp>
        <p:nvSpPr>
          <p:cNvPr id="3" name="Rectangle 2"/>
          <p:cNvSpPr/>
          <p:nvPr/>
        </p:nvSpPr>
        <p:spPr>
          <a:xfrm>
            <a:off x="897618" y="1640687"/>
            <a:ext cx="7856089" cy="1163845"/>
          </a:xfrm>
          <a:prstGeom prst="rect">
            <a:avLst/>
          </a:prstGeom>
        </p:spPr>
        <p:txBody>
          <a:bodyPr wrap="square">
            <a:spAutoFit/>
          </a:bodyPr>
          <a:lstStyle/>
          <a:p>
            <a:pPr>
              <a:lnSpc>
                <a:spcPct val="150000"/>
              </a:lnSpc>
            </a:pPr>
            <a:r>
              <a:rPr lang="en-US" sz="1200" dirty="0">
                <a:solidFill>
                  <a:schemeClr val="bg1"/>
                </a:solidFill>
              </a:rPr>
              <a:t>Production planning is a critical process for apparel businesses, as it helps them to manage their resources and meet their production goals in a timely and cost-effective manner. This process involves determining the number of products to be manufactured, the materials required, the time frame for production, and the allocation of resources to ensure that production is completed on time and within budget.</a:t>
            </a:r>
          </a:p>
        </p:txBody>
      </p:sp>
      <p:sp>
        <p:nvSpPr>
          <p:cNvPr id="8" name="Rectangle 7">
            <a:extLst>
              <a:ext uri="{FF2B5EF4-FFF2-40B4-BE49-F238E27FC236}">
                <a16:creationId xmlns:a16="http://schemas.microsoft.com/office/drawing/2014/main" id="{A40BE845-4B96-104C-745D-F2D5A6F17098}"/>
              </a:ext>
            </a:extLst>
          </p:cNvPr>
          <p:cNvSpPr/>
          <p:nvPr/>
        </p:nvSpPr>
        <p:spPr>
          <a:xfrm>
            <a:off x="0" y="602235"/>
            <a:ext cx="239696" cy="836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C186F56-C95E-265B-B777-F32B2A809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6017" y="669211"/>
            <a:ext cx="1338218" cy="385722"/>
          </a:xfrm>
          <a:prstGeom prst="rect">
            <a:avLst/>
          </a:prstGeom>
        </p:spPr>
      </p:pic>
    </p:spTree>
    <p:extLst>
      <p:ext uri="{BB962C8B-B14F-4D97-AF65-F5344CB8AC3E}">
        <p14:creationId xmlns:p14="http://schemas.microsoft.com/office/powerpoint/2010/main" val="168026143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674592" y="233040"/>
            <a:ext cx="8126508" cy="954107"/>
          </a:xfrm>
          <a:prstGeom prst="rect">
            <a:avLst/>
          </a:prstGeom>
          <a:noFill/>
        </p:spPr>
        <p:txBody>
          <a:bodyPr wrap="square" rtlCol="0">
            <a:spAutoFit/>
          </a:bodyPr>
          <a:lstStyle/>
          <a:p>
            <a:r>
              <a:rPr lang="en-US" sz="2800" dirty="0">
                <a:solidFill>
                  <a:schemeClr val="bg1">
                    <a:lumMod val="50000"/>
                  </a:schemeClr>
                </a:solidFill>
                <a:latin typeface="+mj-lt"/>
              </a:rPr>
              <a:t>Key </a:t>
            </a:r>
            <a:r>
              <a:rPr lang="en-US" sz="2800" dirty="0">
                <a:solidFill>
                  <a:schemeClr val="bg1">
                    <a:lumMod val="50000"/>
                  </a:schemeClr>
                </a:solidFill>
                <a:latin typeface="+mj-lt"/>
              </a:rPr>
              <a:t>B</a:t>
            </a:r>
            <a:r>
              <a:rPr lang="en-US" sz="2800" dirty="0" smtClean="0">
                <a:solidFill>
                  <a:schemeClr val="bg1">
                    <a:lumMod val="50000"/>
                  </a:schemeClr>
                </a:solidFill>
                <a:latin typeface="+mj-lt"/>
              </a:rPr>
              <a:t>enefits </a:t>
            </a:r>
            <a:r>
              <a:rPr lang="en-US" sz="2800" dirty="0">
                <a:solidFill>
                  <a:schemeClr val="bg1">
                    <a:lumMod val="50000"/>
                  </a:schemeClr>
                </a:solidFill>
                <a:latin typeface="+mj-lt"/>
              </a:rPr>
              <a:t>T</a:t>
            </a:r>
            <a:r>
              <a:rPr lang="en-US" sz="2800" dirty="0" smtClean="0">
                <a:solidFill>
                  <a:schemeClr val="bg1">
                    <a:lumMod val="50000"/>
                  </a:schemeClr>
                </a:solidFill>
                <a:latin typeface="+mj-lt"/>
              </a:rPr>
              <a:t>o </a:t>
            </a:r>
            <a:r>
              <a:rPr lang="en-US" sz="2800" dirty="0">
                <a:solidFill>
                  <a:schemeClr val="bg1">
                    <a:lumMod val="50000"/>
                  </a:schemeClr>
                </a:solidFill>
                <a:latin typeface="+mj-lt"/>
              </a:rPr>
              <a:t>E</a:t>
            </a:r>
            <a:r>
              <a:rPr lang="en-US" sz="2800" dirty="0" smtClean="0">
                <a:solidFill>
                  <a:schemeClr val="bg1">
                    <a:lumMod val="50000"/>
                  </a:schemeClr>
                </a:solidFill>
                <a:latin typeface="+mj-lt"/>
              </a:rPr>
              <a:t>ffective </a:t>
            </a:r>
            <a:r>
              <a:rPr lang="en-US" sz="2800" dirty="0">
                <a:solidFill>
                  <a:schemeClr val="bg1">
                    <a:lumMod val="50000"/>
                  </a:schemeClr>
                </a:solidFill>
                <a:latin typeface="+mj-lt"/>
              </a:rPr>
              <a:t>P</a:t>
            </a:r>
            <a:r>
              <a:rPr lang="en-US" sz="2800" dirty="0" smtClean="0">
                <a:solidFill>
                  <a:schemeClr val="bg1">
                    <a:lumMod val="50000"/>
                  </a:schemeClr>
                </a:solidFill>
                <a:latin typeface="+mj-lt"/>
              </a:rPr>
              <a:t>roduction </a:t>
            </a:r>
            <a:r>
              <a:rPr lang="en-US" sz="2800" dirty="0">
                <a:solidFill>
                  <a:schemeClr val="bg1">
                    <a:lumMod val="50000"/>
                  </a:schemeClr>
                </a:solidFill>
                <a:latin typeface="+mj-lt"/>
              </a:rPr>
              <a:t>P</a:t>
            </a:r>
            <a:r>
              <a:rPr lang="en-US" sz="2800" dirty="0" smtClean="0">
                <a:solidFill>
                  <a:schemeClr val="bg1">
                    <a:lumMod val="50000"/>
                  </a:schemeClr>
                </a:solidFill>
                <a:latin typeface="+mj-lt"/>
              </a:rPr>
              <a:t>lanning </a:t>
            </a:r>
            <a:r>
              <a:rPr lang="en-US" sz="2800" dirty="0">
                <a:solidFill>
                  <a:schemeClr val="bg1">
                    <a:lumMod val="50000"/>
                  </a:schemeClr>
                </a:solidFill>
                <a:latin typeface="+mj-lt"/>
              </a:rPr>
              <a:t>F</a:t>
            </a:r>
            <a:r>
              <a:rPr lang="en-US" sz="2800" dirty="0" smtClean="0">
                <a:solidFill>
                  <a:schemeClr val="bg1">
                    <a:lumMod val="50000"/>
                  </a:schemeClr>
                </a:solidFill>
                <a:latin typeface="+mj-lt"/>
              </a:rPr>
              <a:t>or </a:t>
            </a:r>
            <a:r>
              <a:rPr lang="en-US" sz="2800" dirty="0">
                <a:solidFill>
                  <a:schemeClr val="bg1">
                    <a:lumMod val="50000"/>
                  </a:schemeClr>
                </a:solidFill>
                <a:latin typeface="+mj-lt"/>
              </a:rPr>
              <a:t>Apparel businesses</a:t>
            </a:r>
          </a:p>
        </p:txBody>
      </p:sp>
      <p:sp>
        <p:nvSpPr>
          <p:cNvPr id="3" name="Rectangle 2"/>
          <p:cNvSpPr/>
          <p:nvPr/>
        </p:nvSpPr>
        <p:spPr>
          <a:xfrm>
            <a:off x="1617299" y="1556516"/>
            <a:ext cx="2922762" cy="2438402"/>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Rectangle 5"/>
          <p:cNvSpPr/>
          <p:nvPr/>
        </p:nvSpPr>
        <p:spPr>
          <a:xfrm>
            <a:off x="4540061" y="1556516"/>
            <a:ext cx="2922762" cy="2438402"/>
          </a:xfrm>
          <a:prstGeom prst="rect">
            <a:avLst/>
          </a:prstGeom>
          <a:gradFill>
            <a:gsLst>
              <a:gs pos="1000">
                <a:schemeClr val="accent1"/>
              </a:gs>
              <a:gs pos="93000">
                <a:schemeClr val="accent2"/>
              </a:gs>
            </a:gsLst>
            <a:lin ang="2700000" scaled="1"/>
          </a:gradFill>
          <a:ln w="25400">
            <a:gradFill flip="none" rotWithShape="1">
              <a:gsLst>
                <a:gs pos="0">
                  <a:schemeClr val="accent1"/>
                </a:gs>
                <a:gs pos="93000">
                  <a:schemeClr val="accent2"/>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Rectangle 6"/>
          <p:cNvSpPr/>
          <p:nvPr/>
        </p:nvSpPr>
        <p:spPr>
          <a:xfrm>
            <a:off x="7462822" y="1565030"/>
            <a:ext cx="2922763" cy="2429887"/>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 name="Rectangle 7"/>
          <p:cNvSpPr/>
          <p:nvPr/>
        </p:nvSpPr>
        <p:spPr>
          <a:xfrm>
            <a:off x="7462823" y="3988382"/>
            <a:ext cx="2922762" cy="2438402"/>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10"/>
          <p:cNvSpPr/>
          <p:nvPr/>
        </p:nvSpPr>
        <p:spPr>
          <a:xfrm>
            <a:off x="1617299" y="3988382"/>
            <a:ext cx="2922762" cy="2427354"/>
          </a:xfrm>
          <a:prstGeom prst="rect">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2" name="TextBox 71"/>
          <p:cNvSpPr txBox="1"/>
          <p:nvPr/>
        </p:nvSpPr>
        <p:spPr>
          <a:xfrm>
            <a:off x="1830451" y="2491305"/>
            <a:ext cx="2496458" cy="1074590"/>
          </a:xfrm>
          <a:prstGeom prst="rect">
            <a:avLst/>
          </a:prstGeom>
          <a:noFill/>
        </p:spPr>
        <p:txBody>
          <a:bodyPr wrap="square" lIns="0" rIns="0" rtlCol="0">
            <a:spAutoFit/>
          </a:bodyPr>
          <a:lstStyle/>
          <a:p>
            <a:pPr algn="ctr">
              <a:lnSpc>
                <a:spcPct val="150000"/>
              </a:lnSpc>
            </a:pPr>
            <a:r>
              <a:rPr lang="en-US" sz="1100" dirty="0">
                <a:solidFill>
                  <a:schemeClr val="bg1">
                    <a:lumMod val="65000"/>
                  </a:schemeClr>
                </a:solidFill>
                <a:ea typeface="Roboto Condensed Light" panose="02000000000000000000" pitchFamily="2" charset="0"/>
                <a:cs typeface="Roboto Condensed Light" panose="02000000000000000000" pitchFamily="2" charset="0"/>
              </a:rPr>
              <a:t>By planning production, apparel businesses can ensure enough products to meet customer demand, avoiding stock shortages and lost sales.</a:t>
            </a:r>
          </a:p>
        </p:txBody>
      </p:sp>
      <p:sp>
        <p:nvSpPr>
          <p:cNvPr id="73" name="TextBox 72"/>
          <p:cNvSpPr txBox="1"/>
          <p:nvPr/>
        </p:nvSpPr>
        <p:spPr>
          <a:xfrm>
            <a:off x="1830450" y="4828659"/>
            <a:ext cx="2496458" cy="1074590"/>
          </a:xfrm>
          <a:prstGeom prst="rect">
            <a:avLst/>
          </a:prstGeom>
          <a:noFill/>
        </p:spPr>
        <p:txBody>
          <a:bodyPr wrap="square" lIns="0" rIns="0" rtlCol="0">
            <a:spAutoFit/>
          </a:bodyPr>
          <a:lstStyle/>
          <a:p>
            <a:pPr algn="ctr">
              <a:lnSpc>
                <a:spcPct val="150000"/>
              </a:lnSpc>
            </a:pPr>
            <a:r>
              <a:rPr lang="en-US" sz="1100" dirty="0">
                <a:solidFill>
                  <a:schemeClr val="bg1">
                    <a:lumMod val="65000"/>
                  </a:schemeClr>
                </a:solidFill>
                <a:ea typeface="Roboto Condensed Light" panose="02000000000000000000" pitchFamily="2" charset="0"/>
                <a:cs typeface="Roboto Condensed Light" panose="02000000000000000000" pitchFamily="2" charset="0"/>
              </a:rPr>
              <a:t>Production planning can help by identifying areas where savings can be made, such as improved efficiency or better sourcing of raw materials.</a:t>
            </a:r>
          </a:p>
        </p:txBody>
      </p:sp>
      <p:sp>
        <p:nvSpPr>
          <p:cNvPr id="74" name="TextBox 73"/>
          <p:cNvSpPr txBox="1"/>
          <p:nvPr/>
        </p:nvSpPr>
        <p:spPr>
          <a:xfrm>
            <a:off x="1710165" y="2094470"/>
            <a:ext cx="2737031" cy="369332"/>
          </a:xfrm>
          <a:prstGeom prst="rect">
            <a:avLst/>
          </a:prstGeom>
          <a:noFill/>
        </p:spPr>
        <p:txBody>
          <a:bodyPr wrap="none" rtlCol="0">
            <a:spAutoFit/>
          </a:bodyPr>
          <a:lstStyle/>
          <a:p>
            <a:pPr algn="ctr"/>
            <a:r>
              <a:rPr lang="en-US" dirty="0">
                <a:solidFill>
                  <a:schemeClr val="bg1">
                    <a:lumMod val="50000"/>
                  </a:schemeClr>
                </a:solidFill>
                <a:latin typeface="+mj-lt"/>
              </a:rPr>
              <a:t>Meeting customer demand</a:t>
            </a:r>
          </a:p>
        </p:txBody>
      </p:sp>
      <p:sp>
        <p:nvSpPr>
          <p:cNvPr id="75" name="TextBox 74"/>
          <p:cNvSpPr txBox="1"/>
          <p:nvPr/>
        </p:nvSpPr>
        <p:spPr>
          <a:xfrm>
            <a:off x="2257622" y="4423941"/>
            <a:ext cx="1642116" cy="369332"/>
          </a:xfrm>
          <a:prstGeom prst="rect">
            <a:avLst/>
          </a:prstGeom>
          <a:noFill/>
        </p:spPr>
        <p:txBody>
          <a:bodyPr wrap="none" rtlCol="0">
            <a:spAutoFit/>
          </a:bodyPr>
          <a:lstStyle/>
          <a:p>
            <a:pPr algn="ctr"/>
            <a:r>
              <a:rPr lang="en-US" dirty="0">
                <a:solidFill>
                  <a:schemeClr val="bg1">
                    <a:lumMod val="50000"/>
                  </a:schemeClr>
                </a:solidFill>
                <a:latin typeface="+mj-lt"/>
              </a:rPr>
              <a:t>Managing costs</a:t>
            </a:r>
          </a:p>
        </p:txBody>
      </p:sp>
      <p:sp>
        <p:nvSpPr>
          <p:cNvPr id="76" name="TextBox 75"/>
          <p:cNvSpPr txBox="1"/>
          <p:nvPr/>
        </p:nvSpPr>
        <p:spPr>
          <a:xfrm>
            <a:off x="8010300" y="2094470"/>
            <a:ext cx="1827808" cy="369332"/>
          </a:xfrm>
          <a:prstGeom prst="rect">
            <a:avLst/>
          </a:prstGeom>
          <a:noFill/>
        </p:spPr>
        <p:txBody>
          <a:bodyPr wrap="none" rtlCol="0">
            <a:spAutoFit/>
          </a:bodyPr>
          <a:lstStyle/>
          <a:p>
            <a:pPr algn="ctr"/>
            <a:r>
              <a:rPr lang="en-US" dirty="0">
                <a:solidFill>
                  <a:schemeClr val="bg1">
                    <a:lumMod val="50000"/>
                  </a:schemeClr>
                </a:solidFill>
                <a:latin typeface="+mj-lt"/>
              </a:rPr>
              <a:t>Improving quality</a:t>
            </a:r>
          </a:p>
        </p:txBody>
      </p:sp>
      <p:sp>
        <p:nvSpPr>
          <p:cNvPr id="77" name="TextBox 76"/>
          <p:cNvSpPr txBox="1"/>
          <p:nvPr/>
        </p:nvSpPr>
        <p:spPr>
          <a:xfrm>
            <a:off x="7893361" y="4431824"/>
            <a:ext cx="2072170" cy="369332"/>
          </a:xfrm>
          <a:prstGeom prst="rect">
            <a:avLst/>
          </a:prstGeom>
          <a:noFill/>
        </p:spPr>
        <p:txBody>
          <a:bodyPr wrap="none" rtlCol="0">
            <a:spAutoFit/>
          </a:bodyPr>
          <a:lstStyle/>
          <a:p>
            <a:pPr algn="ctr"/>
            <a:r>
              <a:rPr lang="en-US" dirty="0">
                <a:solidFill>
                  <a:schemeClr val="bg1">
                    <a:lumMod val="50000"/>
                  </a:schemeClr>
                </a:solidFill>
                <a:latin typeface="+mj-lt"/>
              </a:rPr>
              <a:t>Reducing lead times</a:t>
            </a:r>
          </a:p>
        </p:txBody>
      </p:sp>
      <p:sp>
        <p:nvSpPr>
          <p:cNvPr id="81" name="TextBox 80"/>
          <p:cNvSpPr txBox="1"/>
          <p:nvPr/>
        </p:nvSpPr>
        <p:spPr>
          <a:xfrm>
            <a:off x="4912782" y="2094470"/>
            <a:ext cx="2158540" cy="369332"/>
          </a:xfrm>
          <a:prstGeom prst="rect">
            <a:avLst/>
          </a:prstGeom>
          <a:noFill/>
        </p:spPr>
        <p:txBody>
          <a:bodyPr wrap="none" rtlCol="0">
            <a:spAutoFit/>
          </a:bodyPr>
          <a:lstStyle/>
          <a:p>
            <a:pPr algn="ctr"/>
            <a:r>
              <a:rPr lang="en-US" dirty="0">
                <a:solidFill>
                  <a:schemeClr val="bg1"/>
                </a:solidFill>
                <a:latin typeface="+mj-lt"/>
              </a:rPr>
              <a:t>Optimizing resources</a:t>
            </a:r>
          </a:p>
        </p:txBody>
      </p:sp>
      <p:sp>
        <p:nvSpPr>
          <p:cNvPr id="82" name="TextBox 81"/>
          <p:cNvSpPr txBox="1"/>
          <p:nvPr/>
        </p:nvSpPr>
        <p:spPr>
          <a:xfrm>
            <a:off x="4743822" y="2491305"/>
            <a:ext cx="2496458" cy="1074590"/>
          </a:xfrm>
          <a:prstGeom prst="rect">
            <a:avLst/>
          </a:prstGeom>
          <a:noFill/>
        </p:spPr>
        <p:txBody>
          <a:bodyPr wrap="square" lIns="0" rIns="0" rtlCol="0">
            <a:spAutoFit/>
          </a:bodyPr>
          <a:lstStyle/>
          <a:p>
            <a:pPr algn="ctr">
              <a:lnSpc>
                <a:spcPct val="150000"/>
              </a:lnSpc>
            </a:pPr>
            <a:r>
              <a:rPr lang="en-US" sz="1100" dirty="0">
                <a:solidFill>
                  <a:schemeClr val="bg1"/>
                </a:solidFill>
                <a:ea typeface="Roboto Condensed Light" panose="02000000000000000000" pitchFamily="2" charset="0"/>
                <a:cs typeface="Roboto Condensed Light" panose="02000000000000000000" pitchFamily="2" charset="0"/>
              </a:rPr>
              <a:t>Production planning helps businesses to optimize their use of resources, including raw materials, labor, and equipment. </a:t>
            </a:r>
          </a:p>
        </p:txBody>
      </p:sp>
      <p:sp>
        <p:nvSpPr>
          <p:cNvPr id="83" name="TextBox 82"/>
          <p:cNvSpPr txBox="1"/>
          <p:nvPr/>
        </p:nvSpPr>
        <p:spPr>
          <a:xfrm>
            <a:off x="7657175" y="2491305"/>
            <a:ext cx="2529892" cy="1328505"/>
          </a:xfrm>
          <a:prstGeom prst="rect">
            <a:avLst/>
          </a:prstGeom>
          <a:noFill/>
        </p:spPr>
        <p:txBody>
          <a:bodyPr wrap="square" lIns="0" rIns="0" rtlCol="0">
            <a:spAutoFit/>
          </a:bodyPr>
          <a:lstStyle/>
          <a:p>
            <a:pPr algn="ctr">
              <a:lnSpc>
                <a:spcPct val="150000"/>
              </a:lnSpc>
            </a:pPr>
            <a:r>
              <a:rPr lang="en-US" sz="1100" dirty="0">
                <a:solidFill>
                  <a:schemeClr val="bg1">
                    <a:lumMod val="65000"/>
                  </a:schemeClr>
                </a:solidFill>
                <a:ea typeface="Roboto Condensed Light" panose="02000000000000000000" pitchFamily="2" charset="0"/>
                <a:cs typeface="Roboto Condensed Light" panose="02000000000000000000" pitchFamily="2" charset="0"/>
              </a:rPr>
              <a:t>Effective production planning can help improve the quality of apparel products by ensuring they are produced consistently and to the required standards.</a:t>
            </a:r>
          </a:p>
        </p:txBody>
      </p:sp>
      <p:sp>
        <p:nvSpPr>
          <p:cNvPr id="84" name="TextBox 83"/>
          <p:cNvSpPr txBox="1"/>
          <p:nvPr/>
        </p:nvSpPr>
        <p:spPr>
          <a:xfrm>
            <a:off x="7690609" y="4828659"/>
            <a:ext cx="2496458" cy="1074590"/>
          </a:xfrm>
          <a:prstGeom prst="rect">
            <a:avLst/>
          </a:prstGeom>
          <a:noFill/>
        </p:spPr>
        <p:txBody>
          <a:bodyPr wrap="square" lIns="0" rIns="0" rtlCol="0">
            <a:spAutoFit/>
          </a:bodyPr>
          <a:lstStyle/>
          <a:p>
            <a:pPr algn="ctr">
              <a:lnSpc>
                <a:spcPct val="150000"/>
              </a:lnSpc>
            </a:pPr>
            <a:r>
              <a:rPr lang="en-US" sz="1100" dirty="0">
                <a:solidFill>
                  <a:schemeClr val="bg1">
                    <a:lumMod val="65000"/>
                  </a:schemeClr>
                </a:solidFill>
                <a:ea typeface="Roboto Condensed Light" panose="02000000000000000000" pitchFamily="2" charset="0"/>
                <a:cs typeface="Roboto Condensed Light" panose="02000000000000000000" pitchFamily="2" charset="0"/>
              </a:rPr>
              <a:t>Apparel businesses can reduce lead times, which can help to improve their responsiveness to customer demand and reduce the risk of stockouts.</a:t>
            </a:r>
          </a:p>
        </p:txBody>
      </p:sp>
      <p:sp>
        <p:nvSpPr>
          <p:cNvPr id="4" name="Rectangle 3">
            <a:extLst>
              <a:ext uri="{FF2B5EF4-FFF2-40B4-BE49-F238E27FC236}">
                <a16:creationId xmlns:a16="http://schemas.microsoft.com/office/drawing/2014/main" id="{945B2161-C3E5-4948-9827-726699A8DD28}"/>
              </a:ext>
            </a:extLst>
          </p:cNvPr>
          <p:cNvSpPr/>
          <p:nvPr/>
        </p:nvSpPr>
        <p:spPr>
          <a:xfrm>
            <a:off x="0" y="289592"/>
            <a:ext cx="239696" cy="836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5" name="Picture 4" descr="Logo, company name&#10;&#10;Description automatically generated">
            <a:extLst>
              <a:ext uri="{FF2B5EF4-FFF2-40B4-BE49-F238E27FC236}">
                <a16:creationId xmlns:a16="http://schemas.microsoft.com/office/drawing/2014/main" id="{588A0CCF-D422-770A-E5D8-9EB9DD12F8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954" b="33868"/>
          <a:stretch/>
        </p:blipFill>
        <p:spPr>
          <a:xfrm>
            <a:off x="10103653" y="289592"/>
            <a:ext cx="1413755" cy="454915"/>
          </a:xfrm>
          <a:prstGeom prst="rect">
            <a:avLst/>
          </a:prstGeom>
        </p:spPr>
      </p:pic>
    </p:spTree>
    <p:extLst>
      <p:ext uri="{BB962C8B-B14F-4D97-AF65-F5344CB8AC3E}">
        <p14:creationId xmlns:p14="http://schemas.microsoft.com/office/powerpoint/2010/main" val="93704400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a:extLst>
              <a:ext uri="{FF2B5EF4-FFF2-40B4-BE49-F238E27FC236}">
                <a16:creationId xmlns:a16="http://schemas.microsoft.com/office/drawing/2014/main" id="{17AFE8EB-C93C-CBB8-A31C-B4A3AED6FCC3}"/>
              </a:ext>
            </a:extLst>
          </p:cNvPr>
          <p:cNvSpPr>
            <a:spLocks/>
          </p:cNvSpPr>
          <p:nvPr/>
        </p:nvSpPr>
        <p:spPr bwMode="auto">
          <a:xfrm flipV="1">
            <a:off x="9504739" y="3279295"/>
            <a:ext cx="2845131" cy="3573267"/>
          </a:xfrm>
          <a:custGeom>
            <a:avLst/>
            <a:gdLst>
              <a:gd name="T0" fmla="*/ 0 w 1582"/>
              <a:gd name="T1" fmla="*/ 0 h 2160"/>
              <a:gd name="T2" fmla="*/ 0 w 1582"/>
              <a:gd name="T3" fmla="*/ 1942 h 2160"/>
              <a:gd name="T4" fmla="*/ 1507 w 1582"/>
              <a:gd name="T5" fmla="*/ 2160 h 2160"/>
              <a:gd name="T6" fmla="*/ 1582 w 1582"/>
              <a:gd name="T7" fmla="*/ 0 h 2160"/>
              <a:gd name="T8" fmla="*/ 0 w 1582"/>
              <a:gd name="T9" fmla="*/ 0 h 2160"/>
            </a:gdLst>
            <a:ahLst/>
            <a:cxnLst>
              <a:cxn ang="0">
                <a:pos x="T0" y="T1"/>
              </a:cxn>
              <a:cxn ang="0">
                <a:pos x="T2" y="T3"/>
              </a:cxn>
              <a:cxn ang="0">
                <a:pos x="T4" y="T5"/>
              </a:cxn>
              <a:cxn ang="0">
                <a:pos x="T6" y="T7"/>
              </a:cxn>
              <a:cxn ang="0">
                <a:pos x="T8" y="T9"/>
              </a:cxn>
            </a:cxnLst>
            <a:rect l="0" t="0" r="r" b="b"/>
            <a:pathLst>
              <a:path w="1582" h="2160">
                <a:moveTo>
                  <a:pt x="0" y="0"/>
                </a:moveTo>
                <a:lnTo>
                  <a:pt x="0" y="1942"/>
                </a:lnTo>
                <a:lnTo>
                  <a:pt x="1507" y="2160"/>
                </a:lnTo>
                <a:lnTo>
                  <a:pt x="1582" y="0"/>
                </a:ln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Rectangle 2"/>
          <p:cNvSpPr>
            <a:spLocks noChangeArrowheads="1"/>
          </p:cNvSpPr>
          <p:nvPr/>
        </p:nvSpPr>
        <p:spPr bwMode="auto">
          <a:xfrm flipV="1">
            <a:off x="7235947" y="3107485"/>
            <a:ext cx="2820537" cy="3745076"/>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flipV="1">
            <a:off x="6096000" y="3284730"/>
            <a:ext cx="1526708" cy="3567831"/>
          </a:xfrm>
          <a:custGeom>
            <a:avLst/>
            <a:gdLst>
              <a:gd name="T0" fmla="*/ 0 w 1620"/>
              <a:gd name="T1" fmla="*/ 15 h 2311"/>
              <a:gd name="T2" fmla="*/ 0 w 1620"/>
              <a:gd name="T3" fmla="*/ 1957 h 2311"/>
              <a:gd name="T4" fmla="*/ 1507 w 1620"/>
              <a:gd name="T5" fmla="*/ 2311 h 2311"/>
              <a:gd name="T6" fmla="*/ 1620 w 1620"/>
              <a:gd name="T7" fmla="*/ 0 h 2311"/>
              <a:gd name="T8" fmla="*/ 0 w 1620"/>
              <a:gd name="T9" fmla="*/ 15 h 2311"/>
            </a:gdLst>
            <a:ahLst/>
            <a:cxnLst>
              <a:cxn ang="0">
                <a:pos x="T0" y="T1"/>
              </a:cxn>
              <a:cxn ang="0">
                <a:pos x="T2" y="T3"/>
              </a:cxn>
              <a:cxn ang="0">
                <a:pos x="T4" y="T5"/>
              </a:cxn>
              <a:cxn ang="0">
                <a:pos x="T6" y="T7"/>
              </a:cxn>
              <a:cxn ang="0">
                <a:pos x="T8" y="T9"/>
              </a:cxn>
            </a:cxnLst>
            <a:rect l="0" t="0" r="r" b="b"/>
            <a:pathLst>
              <a:path w="1620" h="2311">
                <a:moveTo>
                  <a:pt x="0" y="15"/>
                </a:moveTo>
                <a:lnTo>
                  <a:pt x="0" y="1957"/>
                </a:lnTo>
                <a:lnTo>
                  <a:pt x="1507" y="2311"/>
                </a:lnTo>
                <a:lnTo>
                  <a:pt x="1620" y="0"/>
                </a:lnTo>
                <a:lnTo>
                  <a:pt x="0" y="15"/>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flipV="1">
            <a:off x="4983808" y="3284730"/>
            <a:ext cx="2588651" cy="3573267"/>
          </a:xfrm>
          <a:custGeom>
            <a:avLst/>
            <a:gdLst>
              <a:gd name="T0" fmla="*/ 0 w 1582"/>
              <a:gd name="T1" fmla="*/ 0 h 2160"/>
              <a:gd name="T2" fmla="*/ 0 w 1582"/>
              <a:gd name="T3" fmla="*/ 1942 h 2160"/>
              <a:gd name="T4" fmla="*/ 1507 w 1582"/>
              <a:gd name="T5" fmla="*/ 2160 h 2160"/>
              <a:gd name="T6" fmla="*/ 1582 w 1582"/>
              <a:gd name="T7" fmla="*/ 0 h 2160"/>
              <a:gd name="T8" fmla="*/ 0 w 1582"/>
              <a:gd name="T9" fmla="*/ 0 h 2160"/>
            </a:gdLst>
            <a:ahLst/>
            <a:cxnLst>
              <a:cxn ang="0">
                <a:pos x="T0" y="T1"/>
              </a:cxn>
              <a:cxn ang="0">
                <a:pos x="T2" y="T3"/>
              </a:cxn>
              <a:cxn ang="0">
                <a:pos x="T4" y="T5"/>
              </a:cxn>
              <a:cxn ang="0">
                <a:pos x="T6" y="T7"/>
              </a:cxn>
              <a:cxn ang="0">
                <a:pos x="T8" y="T9"/>
              </a:cxn>
            </a:cxnLst>
            <a:rect l="0" t="0" r="r" b="b"/>
            <a:pathLst>
              <a:path w="1582" h="2160">
                <a:moveTo>
                  <a:pt x="0" y="0"/>
                </a:moveTo>
                <a:lnTo>
                  <a:pt x="0" y="1942"/>
                </a:lnTo>
                <a:lnTo>
                  <a:pt x="1507" y="2160"/>
                </a:lnTo>
                <a:lnTo>
                  <a:pt x="1582" y="0"/>
                </a:lnTo>
                <a:lnTo>
                  <a:pt x="0" y="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10"/>
          <p:cNvSpPr>
            <a:spLocks/>
          </p:cNvSpPr>
          <p:nvPr/>
        </p:nvSpPr>
        <p:spPr bwMode="auto">
          <a:xfrm flipV="1">
            <a:off x="3048000" y="2935678"/>
            <a:ext cx="2377029" cy="3922322"/>
          </a:xfrm>
          <a:custGeom>
            <a:avLst/>
            <a:gdLst>
              <a:gd name="T0" fmla="*/ 0 w 1808"/>
              <a:gd name="T1" fmla="*/ 0 h 2371"/>
              <a:gd name="T2" fmla="*/ 0 w 1808"/>
              <a:gd name="T3" fmla="*/ 2371 h 2371"/>
              <a:gd name="T4" fmla="*/ 1507 w 1808"/>
              <a:gd name="T5" fmla="*/ 1994 h 2371"/>
              <a:gd name="T6" fmla="*/ 1808 w 1808"/>
              <a:gd name="T7" fmla="*/ 0 h 2371"/>
              <a:gd name="T8" fmla="*/ 0 w 1808"/>
              <a:gd name="T9" fmla="*/ 0 h 2371"/>
            </a:gdLst>
            <a:ahLst/>
            <a:cxnLst>
              <a:cxn ang="0">
                <a:pos x="T0" y="T1"/>
              </a:cxn>
              <a:cxn ang="0">
                <a:pos x="T2" y="T3"/>
              </a:cxn>
              <a:cxn ang="0">
                <a:pos x="T4" y="T5"/>
              </a:cxn>
              <a:cxn ang="0">
                <a:pos x="T6" y="T7"/>
              </a:cxn>
              <a:cxn ang="0">
                <a:pos x="T8" y="T9"/>
              </a:cxn>
            </a:cxnLst>
            <a:rect l="0" t="0" r="r" b="b"/>
            <a:pathLst>
              <a:path w="1808" h="2371">
                <a:moveTo>
                  <a:pt x="0" y="0"/>
                </a:moveTo>
                <a:lnTo>
                  <a:pt x="0" y="2371"/>
                </a:lnTo>
                <a:lnTo>
                  <a:pt x="1507" y="1994"/>
                </a:lnTo>
                <a:lnTo>
                  <a:pt x="1808" y="0"/>
                </a:lnTo>
                <a:lnTo>
                  <a:pt x="0"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flipV="1">
            <a:off x="2369931" y="2935678"/>
            <a:ext cx="2984291" cy="3922322"/>
          </a:xfrm>
          <a:custGeom>
            <a:avLst/>
            <a:gdLst>
              <a:gd name="T0" fmla="*/ 0 w 1658"/>
              <a:gd name="T1" fmla="*/ 0 h 2371"/>
              <a:gd name="T2" fmla="*/ 0 w 1658"/>
              <a:gd name="T3" fmla="*/ 2371 h 2371"/>
              <a:gd name="T4" fmla="*/ 1507 w 1658"/>
              <a:gd name="T5" fmla="*/ 1994 h 2371"/>
              <a:gd name="T6" fmla="*/ 1658 w 1658"/>
              <a:gd name="T7" fmla="*/ 0 h 2371"/>
              <a:gd name="T8" fmla="*/ 0 w 1658"/>
              <a:gd name="T9" fmla="*/ 0 h 2371"/>
            </a:gdLst>
            <a:ahLst/>
            <a:cxnLst>
              <a:cxn ang="0">
                <a:pos x="T0" y="T1"/>
              </a:cxn>
              <a:cxn ang="0">
                <a:pos x="T2" y="T3"/>
              </a:cxn>
              <a:cxn ang="0">
                <a:pos x="T4" y="T5"/>
              </a:cxn>
              <a:cxn ang="0">
                <a:pos x="T6" y="T7"/>
              </a:cxn>
              <a:cxn ang="0">
                <a:pos x="T8" y="T9"/>
              </a:cxn>
            </a:cxnLst>
            <a:rect l="0" t="0" r="r" b="b"/>
            <a:pathLst>
              <a:path w="1658" h="2371">
                <a:moveTo>
                  <a:pt x="0" y="0"/>
                </a:moveTo>
                <a:lnTo>
                  <a:pt x="0" y="2371"/>
                </a:lnTo>
                <a:lnTo>
                  <a:pt x="1507" y="1994"/>
                </a:lnTo>
                <a:lnTo>
                  <a:pt x="1658" y="0"/>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12"/>
          <p:cNvSpPr>
            <a:spLocks/>
          </p:cNvSpPr>
          <p:nvPr/>
        </p:nvSpPr>
        <p:spPr bwMode="auto">
          <a:xfrm flipV="1">
            <a:off x="151694" y="2809952"/>
            <a:ext cx="2592922" cy="4048048"/>
          </a:xfrm>
          <a:custGeom>
            <a:avLst/>
            <a:gdLst>
              <a:gd name="T0" fmla="*/ 0 w 1673"/>
              <a:gd name="T1" fmla="*/ 0 h 2447"/>
              <a:gd name="T2" fmla="*/ 0 w 1673"/>
              <a:gd name="T3" fmla="*/ 2221 h 2447"/>
              <a:gd name="T4" fmla="*/ 1673 w 1673"/>
              <a:gd name="T5" fmla="*/ 2447 h 2447"/>
              <a:gd name="T6" fmla="*/ 1553 w 1673"/>
              <a:gd name="T7" fmla="*/ 0 h 2447"/>
              <a:gd name="T8" fmla="*/ 0 w 1673"/>
              <a:gd name="T9" fmla="*/ 0 h 2447"/>
            </a:gdLst>
            <a:ahLst/>
            <a:cxnLst>
              <a:cxn ang="0">
                <a:pos x="T0" y="T1"/>
              </a:cxn>
              <a:cxn ang="0">
                <a:pos x="T2" y="T3"/>
              </a:cxn>
              <a:cxn ang="0">
                <a:pos x="T4" y="T5"/>
              </a:cxn>
              <a:cxn ang="0">
                <a:pos x="T6" y="T7"/>
              </a:cxn>
              <a:cxn ang="0">
                <a:pos x="T8" y="T9"/>
              </a:cxn>
            </a:cxnLst>
            <a:rect l="0" t="0" r="r" b="b"/>
            <a:pathLst>
              <a:path w="1673" h="2447">
                <a:moveTo>
                  <a:pt x="0" y="0"/>
                </a:moveTo>
                <a:lnTo>
                  <a:pt x="0" y="2221"/>
                </a:lnTo>
                <a:lnTo>
                  <a:pt x="1673" y="2447"/>
                </a:lnTo>
                <a:lnTo>
                  <a:pt x="1553" y="0"/>
                </a:ln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flipV="1">
            <a:off x="0" y="2809952"/>
            <a:ext cx="2756029" cy="4048048"/>
          </a:xfrm>
          <a:custGeom>
            <a:avLst/>
            <a:gdLst>
              <a:gd name="T0" fmla="*/ 0 w 1733"/>
              <a:gd name="T1" fmla="*/ 0 h 2447"/>
              <a:gd name="T2" fmla="*/ 0 w 1733"/>
              <a:gd name="T3" fmla="*/ 2221 h 2447"/>
              <a:gd name="T4" fmla="*/ 1733 w 1733"/>
              <a:gd name="T5" fmla="*/ 2447 h 2447"/>
              <a:gd name="T6" fmla="*/ 1507 w 1733"/>
              <a:gd name="T7" fmla="*/ 0 h 2447"/>
              <a:gd name="T8" fmla="*/ 0 w 1733"/>
              <a:gd name="T9" fmla="*/ 0 h 2447"/>
            </a:gdLst>
            <a:ahLst/>
            <a:cxnLst>
              <a:cxn ang="0">
                <a:pos x="T0" y="T1"/>
              </a:cxn>
              <a:cxn ang="0">
                <a:pos x="T2" y="T3"/>
              </a:cxn>
              <a:cxn ang="0">
                <a:pos x="T4" y="T5"/>
              </a:cxn>
              <a:cxn ang="0">
                <a:pos x="T6" y="T7"/>
              </a:cxn>
              <a:cxn ang="0">
                <a:pos x="T8" y="T9"/>
              </a:cxn>
            </a:cxnLst>
            <a:rect l="0" t="0" r="r" b="b"/>
            <a:pathLst>
              <a:path w="1733" h="2447">
                <a:moveTo>
                  <a:pt x="0" y="0"/>
                </a:moveTo>
                <a:lnTo>
                  <a:pt x="0" y="2221"/>
                </a:lnTo>
                <a:lnTo>
                  <a:pt x="1733" y="2447"/>
                </a:lnTo>
                <a:lnTo>
                  <a:pt x="1507" y="0"/>
                </a:ln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TextBox 25"/>
          <p:cNvSpPr txBox="1"/>
          <p:nvPr/>
        </p:nvSpPr>
        <p:spPr>
          <a:xfrm>
            <a:off x="1878715" y="587030"/>
            <a:ext cx="8434567" cy="954107"/>
          </a:xfrm>
          <a:prstGeom prst="rect">
            <a:avLst/>
          </a:prstGeom>
          <a:noFill/>
        </p:spPr>
        <p:txBody>
          <a:bodyPr wrap="square" rtlCol="0">
            <a:spAutoFit/>
          </a:bodyPr>
          <a:lstStyle/>
          <a:p>
            <a:pPr algn="ctr"/>
            <a:r>
              <a:rPr lang="en-US" sz="2800" dirty="0">
                <a:solidFill>
                  <a:schemeClr val="bg1">
                    <a:lumMod val="50000"/>
                  </a:schemeClr>
                </a:solidFill>
                <a:latin typeface="+mj-lt"/>
              </a:rPr>
              <a:t>Stages In Apparel Manufacturing Production </a:t>
            </a:r>
            <a:r>
              <a:rPr lang="en-US" sz="2800" dirty="0" smtClean="0">
                <a:solidFill>
                  <a:schemeClr val="bg1">
                    <a:lumMod val="50000"/>
                  </a:schemeClr>
                </a:solidFill>
                <a:latin typeface="+mj-lt"/>
              </a:rPr>
              <a:t>Planning</a:t>
            </a:r>
            <a:endParaRPr lang="en-US" sz="2800" dirty="0">
              <a:solidFill>
                <a:schemeClr val="bg1">
                  <a:lumMod val="50000"/>
                </a:schemeClr>
              </a:solidFill>
              <a:latin typeface="+mj-lt"/>
            </a:endParaRPr>
          </a:p>
        </p:txBody>
      </p:sp>
      <p:sp>
        <p:nvSpPr>
          <p:cNvPr id="56" name="TextBox 55"/>
          <p:cNvSpPr txBox="1"/>
          <p:nvPr/>
        </p:nvSpPr>
        <p:spPr>
          <a:xfrm>
            <a:off x="698486" y="4352740"/>
            <a:ext cx="1237321" cy="338554"/>
          </a:xfrm>
          <a:prstGeom prst="rect">
            <a:avLst/>
          </a:prstGeom>
          <a:noFill/>
        </p:spPr>
        <p:txBody>
          <a:bodyPr wrap="square" rtlCol="0">
            <a:spAutoFit/>
          </a:bodyPr>
          <a:lstStyle/>
          <a:p>
            <a:pPr algn="ctr"/>
            <a:r>
              <a:rPr lang="en-US" sz="1600" dirty="0">
                <a:solidFill>
                  <a:schemeClr val="bg1"/>
                </a:solidFill>
                <a:latin typeface="+mj-lt"/>
              </a:rPr>
              <a:t>Designing</a:t>
            </a:r>
          </a:p>
        </p:txBody>
      </p:sp>
      <p:sp>
        <p:nvSpPr>
          <p:cNvPr id="57" name="TextBox 56"/>
          <p:cNvSpPr txBox="1"/>
          <p:nvPr/>
        </p:nvSpPr>
        <p:spPr>
          <a:xfrm>
            <a:off x="3014768" y="4352740"/>
            <a:ext cx="1730858" cy="338554"/>
          </a:xfrm>
          <a:prstGeom prst="rect">
            <a:avLst/>
          </a:prstGeom>
          <a:noFill/>
        </p:spPr>
        <p:txBody>
          <a:bodyPr wrap="none" rtlCol="0">
            <a:spAutoFit/>
          </a:bodyPr>
          <a:lstStyle/>
          <a:p>
            <a:pPr algn="ctr"/>
            <a:r>
              <a:rPr lang="en-US" sz="1600" dirty="0">
                <a:solidFill>
                  <a:schemeClr val="bg1"/>
                </a:solidFill>
                <a:latin typeface="+mj-lt"/>
              </a:rPr>
              <a:t>Sourcing Materials</a:t>
            </a:r>
          </a:p>
        </p:txBody>
      </p:sp>
      <p:sp>
        <p:nvSpPr>
          <p:cNvPr id="58" name="TextBox 57"/>
          <p:cNvSpPr txBox="1"/>
          <p:nvPr/>
        </p:nvSpPr>
        <p:spPr>
          <a:xfrm>
            <a:off x="5012290" y="4312064"/>
            <a:ext cx="2572365" cy="584775"/>
          </a:xfrm>
          <a:prstGeom prst="rect">
            <a:avLst/>
          </a:prstGeom>
          <a:noFill/>
        </p:spPr>
        <p:txBody>
          <a:bodyPr wrap="square" rtlCol="0">
            <a:spAutoFit/>
          </a:bodyPr>
          <a:lstStyle/>
          <a:p>
            <a:pPr algn="ctr"/>
            <a:r>
              <a:rPr lang="en-US" sz="1600" dirty="0">
                <a:solidFill>
                  <a:schemeClr val="bg1"/>
                </a:solidFill>
                <a:latin typeface="+mj-lt"/>
              </a:rPr>
              <a:t>Creating Patterns and Samples</a:t>
            </a:r>
          </a:p>
        </p:txBody>
      </p:sp>
      <p:sp>
        <p:nvSpPr>
          <p:cNvPr id="59" name="TextBox 58"/>
          <p:cNvSpPr txBox="1"/>
          <p:nvPr/>
        </p:nvSpPr>
        <p:spPr>
          <a:xfrm>
            <a:off x="7652427" y="4312064"/>
            <a:ext cx="2256267" cy="584775"/>
          </a:xfrm>
          <a:prstGeom prst="rect">
            <a:avLst/>
          </a:prstGeom>
          <a:noFill/>
        </p:spPr>
        <p:txBody>
          <a:bodyPr wrap="square" rtlCol="0">
            <a:spAutoFit/>
          </a:bodyPr>
          <a:lstStyle/>
          <a:p>
            <a:pPr algn="ctr"/>
            <a:r>
              <a:rPr lang="en-US" sz="1600" dirty="0">
                <a:solidFill>
                  <a:schemeClr val="bg1"/>
                </a:solidFill>
                <a:latin typeface="+mj-lt"/>
              </a:rPr>
              <a:t>Planning the Production Process</a:t>
            </a:r>
          </a:p>
        </p:txBody>
      </p:sp>
      <p:sp>
        <p:nvSpPr>
          <p:cNvPr id="5" name="TextBox 4">
            <a:extLst>
              <a:ext uri="{FF2B5EF4-FFF2-40B4-BE49-F238E27FC236}">
                <a16:creationId xmlns:a16="http://schemas.microsoft.com/office/drawing/2014/main" id="{CA8DAA0F-2B1F-8B09-2AC0-70A1945BCF4A}"/>
              </a:ext>
            </a:extLst>
          </p:cNvPr>
          <p:cNvSpPr txBox="1"/>
          <p:nvPr/>
        </p:nvSpPr>
        <p:spPr>
          <a:xfrm>
            <a:off x="2826836" y="4977461"/>
            <a:ext cx="2106723" cy="1074590"/>
          </a:xfrm>
          <a:prstGeom prst="rect">
            <a:avLst/>
          </a:prstGeom>
          <a:noFill/>
        </p:spPr>
        <p:txBody>
          <a:bodyPr wrap="square" lIns="0" rIns="0" rtlCol="0">
            <a:spAutoFit/>
          </a:bodyPr>
          <a:lstStyle/>
          <a:p>
            <a:pPr algn="ctr">
              <a:lnSpc>
                <a:spcPct val="150000"/>
              </a:lnSpc>
            </a:pPr>
            <a:r>
              <a:rPr lang="en-US" sz="1100" dirty="0">
                <a:solidFill>
                  <a:schemeClr val="bg1"/>
                </a:solidFill>
                <a:ea typeface="Roboto Condensed Light" panose="02000000000000000000" pitchFamily="2" charset="0"/>
                <a:cs typeface="Roboto Condensed Light" panose="02000000000000000000" pitchFamily="2" charset="0"/>
              </a:rPr>
              <a:t>Once the designs have been finalized, the materials needed to make the garments are identified, sourced, and ordered.</a:t>
            </a:r>
          </a:p>
        </p:txBody>
      </p:sp>
      <p:sp>
        <p:nvSpPr>
          <p:cNvPr id="6" name="TextBox 5">
            <a:extLst>
              <a:ext uri="{FF2B5EF4-FFF2-40B4-BE49-F238E27FC236}">
                <a16:creationId xmlns:a16="http://schemas.microsoft.com/office/drawing/2014/main" id="{5A68E27A-F71A-C59A-E2D5-45E13800EDC9}"/>
              </a:ext>
            </a:extLst>
          </p:cNvPr>
          <p:cNvSpPr txBox="1"/>
          <p:nvPr/>
        </p:nvSpPr>
        <p:spPr>
          <a:xfrm>
            <a:off x="350980" y="4977461"/>
            <a:ext cx="1932335" cy="1074590"/>
          </a:xfrm>
          <a:prstGeom prst="rect">
            <a:avLst/>
          </a:prstGeom>
          <a:noFill/>
        </p:spPr>
        <p:txBody>
          <a:bodyPr wrap="square" lIns="0" rIns="0" rtlCol="0">
            <a:spAutoFit/>
          </a:bodyPr>
          <a:lstStyle/>
          <a:p>
            <a:pPr algn="ctr">
              <a:lnSpc>
                <a:spcPct val="150000"/>
              </a:lnSpc>
            </a:pPr>
            <a:r>
              <a:rPr lang="en-US" sz="1100" dirty="0">
                <a:solidFill>
                  <a:schemeClr val="bg1"/>
                </a:solidFill>
                <a:ea typeface="Roboto Condensed Light" panose="02000000000000000000" pitchFamily="2" charset="0"/>
                <a:cs typeface="Roboto Condensed Light" panose="02000000000000000000" pitchFamily="2" charset="0"/>
              </a:rPr>
              <a:t>In this stage, designers create sketches and technical drawings of the garments they want to produce.</a:t>
            </a:r>
          </a:p>
        </p:txBody>
      </p:sp>
      <p:sp>
        <p:nvSpPr>
          <p:cNvPr id="8" name="TextBox 7">
            <a:extLst>
              <a:ext uri="{FF2B5EF4-FFF2-40B4-BE49-F238E27FC236}">
                <a16:creationId xmlns:a16="http://schemas.microsoft.com/office/drawing/2014/main" id="{85332F5D-B993-F288-5A12-4195B7D6DE98}"/>
              </a:ext>
            </a:extLst>
          </p:cNvPr>
          <p:cNvSpPr txBox="1"/>
          <p:nvPr/>
        </p:nvSpPr>
        <p:spPr>
          <a:xfrm>
            <a:off x="5467486" y="4969870"/>
            <a:ext cx="1868156" cy="1328505"/>
          </a:xfrm>
          <a:prstGeom prst="rect">
            <a:avLst/>
          </a:prstGeom>
          <a:noFill/>
        </p:spPr>
        <p:txBody>
          <a:bodyPr wrap="square" lIns="0" rIns="0" rtlCol="0">
            <a:spAutoFit/>
          </a:bodyPr>
          <a:lstStyle/>
          <a:p>
            <a:pPr algn="ctr">
              <a:lnSpc>
                <a:spcPct val="150000"/>
              </a:lnSpc>
            </a:pPr>
            <a:r>
              <a:rPr lang="en-US" sz="1100" dirty="0">
                <a:solidFill>
                  <a:schemeClr val="bg1"/>
                </a:solidFill>
                <a:ea typeface="Roboto Condensed Light" panose="02000000000000000000" pitchFamily="2" charset="0"/>
                <a:cs typeface="Roboto Condensed Light" panose="02000000000000000000" pitchFamily="2" charset="0"/>
              </a:rPr>
              <a:t>Samples are created to test the design and fit, allowing manufacturers to refine and ensure the final product meets their standards.</a:t>
            </a:r>
          </a:p>
        </p:txBody>
      </p:sp>
      <p:sp>
        <p:nvSpPr>
          <p:cNvPr id="9" name="TextBox 8">
            <a:extLst>
              <a:ext uri="{FF2B5EF4-FFF2-40B4-BE49-F238E27FC236}">
                <a16:creationId xmlns:a16="http://schemas.microsoft.com/office/drawing/2014/main" id="{764541A6-FF59-0968-5DE5-8FECEBEF115B}"/>
              </a:ext>
            </a:extLst>
          </p:cNvPr>
          <p:cNvSpPr txBox="1"/>
          <p:nvPr/>
        </p:nvSpPr>
        <p:spPr>
          <a:xfrm>
            <a:off x="7796931" y="4977461"/>
            <a:ext cx="1967260" cy="1582421"/>
          </a:xfrm>
          <a:prstGeom prst="rect">
            <a:avLst/>
          </a:prstGeom>
          <a:noFill/>
        </p:spPr>
        <p:txBody>
          <a:bodyPr wrap="square" lIns="0" rIns="0" rtlCol="0">
            <a:spAutoFit/>
          </a:bodyPr>
          <a:lstStyle/>
          <a:p>
            <a:pPr algn="ctr">
              <a:lnSpc>
                <a:spcPct val="150000"/>
              </a:lnSpc>
            </a:pPr>
            <a:r>
              <a:rPr lang="en-US" sz="1100" dirty="0">
                <a:solidFill>
                  <a:schemeClr val="bg1"/>
                </a:solidFill>
                <a:ea typeface="Roboto Condensed Light" panose="02000000000000000000" pitchFamily="2" charset="0"/>
                <a:cs typeface="Roboto Condensed Light" panose="02000000000000000000" pitchFamily="2" charset="0"/>
              </a:rPr>
              <a:t>Based on the results of the sample testing, the production process is designed, including creating cutting plans, sewing instructions, and finishing techniques. </a:t>
            </a:r>
          </a:p>
        </p:txBody>
      </p:sp>
      <p:sp>
        <p:nvSpPr>
          <p:cNvPr id="15" name="Rectangle 14">
            <a:extLst>
              <a:ext uri="{FF2B5EF4-FFF2-40B4-BE49-F238E27FC236}">
                <a16:creationId xmlns:a16="http://schemas.microsoft.com/office/drawing/2014/main" id="{F14618C3-34B2-CEFA-4EEB-1878F060FA08}"/>
              </a:ext>
            </a:extLst>
          </p:cNvPr>
          <p:cNvSpPr/>
          <p:nvPr/>
        </p:nvSpPr>
        <p:spPr>
          <a:xfrm>
            <a:off x="1810212" y="1065440"/>
            <a:ext cx="8474928" cy="4571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2" name="Picture 1" descr="Logo, company name&#10;&#10;Description automatically generated">
            <a:extLst>
              <a:ext uri="{FF2B5EF4-FFF2-40B4-BE49-F238E27FC236}">
                <a16:creationId xmlns:a16="http://schemas.microsoft.com/office/drawing/2014/main" id="{5AA66ED9-FCD4-1E09-E250-7380588277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954" b="33868"/>
          <a:stretch/>
        </p:blipFill>
        <p:spPr>
          <a:xfrm>
            <a:off x="10285140" y="425342"/>
            <a:ext cx="1413755" cy="454915"/>
          </a:xfrm>
          <a:prstGeom prst="rect">
            <a:avLst/>
          </a:prstGeom>
        </p:spPr>
      </p:pic>
      <p:sp>
        <p:nvSpPr>
          <p:cNvPr id="16" name="TextBox 15">
            <a:extLst>
              <a:ext uri="{FF2B5EF4-FFF2-40B4-BE49-F238E27FC236}">
                <a16:creationId xmlns:a16="http://schemas.microsoft.com/office/drawing/2014/main" id="{812AC0C7-EB04-E9A4-5513-8E79D558C897}"/>
              </a:ext>
            </a:extLst>
          </p:cNvPr>
          <p:cNvSpPr txBox="1"/>
          <p:nvPr/>
        </p:nvSpPr>
        <p:spPr>
          <a:xfrm>
            <a:off x="10053198" y="4345353"/>
            <a:ext cx="2116987" cy="584775"/>
          </a:xfrm>
          <a:prstGeom prst="rect">
            <a:avLst/>
          </a:prstGeom>
          <a:noFill/>
        </p:spPr>
        <p:txBody>
          <a:bodyPr wrap="square" rtlCol="0">
            <a:spAutoFit/>
          </a:bodyPr>
          <a:lstStyle/>
          <a:p>
            <a:pPr algn="ctr"/>
            <a:r>
              <a:rPr lang="en-US" sz="1600" dirty="0">
                <a:solidFill>
                  <a:schemeClr val="bg1"/>
                </a:solidFill>
                <a:latin typeface="+mj-lt"/>
              </a:rPr>
              <a:t>Performing Quality Control</a:t>
            </a:r>
          </a:p>
        </p:txBody>
      </p:sp>
      <p:sp>
        <p:nvSpPr>
          <p:cNvPr id="17" name="TextBox 16">
            <a:extLst>
              <a:ext uri="{FF2B5EF4-FFF2-40B4-BE49-F238E27FC236}">
                <a16:creationId xmlns:a16="http://schemas.microsoft.com/office/drawing/2014/main" id="{74D759AA-75D4-74BE-1627-2CE7F8641DEF}"/>
              </a:ext>
            </a:extLst>
          </p:cNvPr>
          <p:cNvSpPr txBox="1"/>
          <p:nvPr/>
        </p:nvSpPr>
        <p:spPr>
          <a:xfrm>
            <a:off x="10172150" y="4969870"/>
            <a:ext cx="1868156" cy="1328505"/>
          </a:xfrm>
          <a:prstGeom prst="rect">
            <a:avLst/>
          </a:prstGeom>
          <a:noFill/>
        </p:spPr>
        <p:txBody>
          <a:bodyPr wrap="square" lIns="0" rIns="0" rtlCol="0">
            <a:spAutoFit/>
          </a:bodyPr>
          <a:lstStyle/>
          <a:p>
            <a:pPr algn="ctr">
              <a:lnSpc>
                <a:spcPct val="150000"/>
              </a:lnSpc>
            </a:pPr>
            <a:r>
              <a:rPr lang="en-US" sz="1100" dirty="0">
                <a:solidFill>
                  <a:schemeClr val="bg1"/>
                </a:solidFill>
                <a:ea typeface="Roboto Condensed Light" panose="02000000000000000000" pitchFamily="2" charset="0"/>
                <a:cs typeface="Roboto Condensed Light" panose="02000000000000000000" pitchFamily="2" charset="0"/>
              </a:rPr>
              <a:t>Once the garments are produced, they are inspected for quality control before being shipped to retailers or consumers. </a:t>
            </a:r>
          </a:p>
        </p:txBody>
      </p:sp>
    </p:spTree>
    <p:extLst>
      <p:ext uri="{BB962C8B-B14F-4D97-AF65-F5344CB8AC3E}">
        <p14:creationId xmlns:p14="http://schemas.microsoft.com/office/powerpoint/2010/main" val="242444541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39695" y="446118"/>
            <a:ext cx="8244565" cy="523220"/>
          </a:xfrm>
          <a:prstGeom prst="rect">
            <a:avLst/>
          </a:prstGeom>
          <a:noFill/>
        </p:spPr>
        <p:txBody>
          <a:bodyPr wrap="none" rtlCol="0">
            <a:spAutoFit/>
          </a:bodyPr>
          <a:lstStyle/>
          <a:p>
            <a:r>
              <a:rPr lang="en-US" sz="2800" dirty="0">
                <a:solidFill>
                  <a:schemeClr val="bg1">
                    <a:lumMod val="50000"/>
                  </a:schemeClr>
                </a:solidFill>
                <a:latin typeface="+mj-lt"/>
              </a:rPr>
              <a:t>Challenges </a:t>
            </a:r>
            <a:r>
              <a:rPr lang="en-US" sz="2800" dirty="0" smtClean="0">
                <a:solidFill>
                  <a:schemeClr val="bg1">
                    <a:lumMod val="50000"/>
                  </a:schemeClr>
                </a:solidFill>
                <a:latin typeface="+mj-lt"/>
              </a:rPr>
              <a:t>In </a:t>
            </a:r>
            <a:r>
              <a:rPr lang="en-US" sz="2800" dirty="0">
                <a:solidFill>
                  <a:schemeClr val="bg1">
                    <a:lumMod val="50000"/>
                  </a:schemeClr>
                </a:solidFill>
                <a:latin typeface="+mj-lt"/>
              </a:rPr>
              <a:t>P</a:t>
            </a:r>
            <a:r>
              <a:rPr lang="en-US" sz="2800" dirty="0" smtClean="0">
                <a:solidFill>
                  <a:schemeClr val="bg1">
                    <a:lumMod val="50000"/>
                  </a:schemeClr>
                </a:solidFill>
                <a:latin typeface="+mj-lt"/>
              </a:rPr>
              <a:t>roduction </a:t>
            </a:r>
            <a:r>
              <a:rPr lang="en-US" sz="2800" dirty="0">
                <a:solidFill>
                  <a:schemeClr val="bg1">
                    <a:lumMod val="50000"/>
                  </a:schemeClr>
                </a:solidFill>
                <a:latin typeface="+mj-lt"/>
              </a:rPr>
              <a:t>P</a:t>
            </a:r>
            <a:r>
              <a:rPr lang="en-US" sz="2800" dirty="0" smtClean="0">
                <a:solidFill>
                  <a:schemeClr val="bg1">
                    <a:lumMod val="50000"/>
                  </a:schemeClr>
                </a:solidFill>
                <a:latin typeface="+mj-lt"/>
              </a:rPr>
              <a:t>lanning </a:t>
            </a:r>
            <a:r>
              <a:rPr lang="en-US" sz="2800" dirty="0">
                <a:solidFill>
                  <a:schemeClr val="bg1">
                    <a:lumMod val="50000"/>
                  </a:schemeClr>
                </a:solidFill>
                <a:latin typeface="+mj-lt"/>
              </a:rPr>
              <a:t>F</a:t>
            </a:r>
            <a:r>
              <a:rPr lang="en-US" sz="2800" dirty="0" smtClean="0">
                <a:solidFill>
                  <a:schemeClr val="bg1">
                    <a:lumMod val="50000"/>
                  </a:schemeClr>
                </a:solidFill>
                <a:latin typeface="+mj-lt"/>
              </a:rPr>
              <a:t>or </a:t>
            </a:r>
            <a:r>
              <a:rPr lang="en-US" sz="2800" dirty="0">
                <a:solidFill>
                  <a:schemeClr val="bg1">
                    <a:lumMod val="50000"/>
                  </a:schemeClr>
                </a:solidFill>
                <a:latin typeface="+mj-lt"/>
              </a:rPr>
              <a:t>B</a:t>
            </a:r>
            <a:r>
              <a:rPr lang="en-US" sz="2800" dirty="0" smtClean="0">
                <a:solidFill>
                  <a:schemeClr val="bg1">
                    <a:lumMod val="50000"/>
                  </a:schemeClr>
                </a:solidFill>
                <a:latin typeface="+mj-lt"/>
              </a:rPr>
              <a:t>usinesses</a:t>
            </a:r>
            <a:endParaRPr lang="en-US" sz="2800" dirty="0">
              <a:solidFill>
                <a:schemeClr val="bg1">
                  <a:lumMod val="50000"/>
                </a:schemeClr>
              </a:solidFill>
              <a:latin typeface="+mj-lt"/>
            </a:endParaRPr>
          </a:p>
        </p:txBody>
      </p:sp>
      <p:grpSp>
        <p:nvGrpSpPr>
          <p:cNvPr id="22" name="Group 21"/>
          <p:cNvGrpSpPr/>
          <p:nvPr/>
        </p:nvGrpSpPr>
        <p:grpSpPr>
          <a:xfrm>
            <a:off x="4091668" y="1908175"/>
            <a:ext cx="3999140" cy="3999140"/>
            <a:chOff x="4091668" y="1908175"/>
            <a:chExt cx="3999140" cy="3999140"/>
          </a:xfrm>
        </p:grpSpPr>
        <p:sp>
          <p:nvSpPr>
            <p:cNvPr id="6" name="Freeform 5"/>
            <p:cNvSpPr>
              <a:spLocks/>
            </p:cNvSpPr>
            <p:nvPr/>
          </p:nvSpPr>
          <p:spPr bwMode="auto">
            <a:xfrm>
              <a:off x="6423442" y="2786294"/>
              <a:ext cx="1667366" cy="1741425"/>
            </a:xfrm>
            <a:custGeom>
              <a:avLst/>
              <a:gdLst>
                <a:gd name="T0" fmla="*/ 25 w 133"/>
                <a:gd name="T1" fmla="*/ 0 h 139"/>
                <a:gd name="T2" fmla="*/ 25 w 133"/>
                <a:gd name="T3" fmla="*/ 29 h 139"/>
                <a:gd name="T4" fmla="*/ 34 w 133"/>
                <a:gd name="T5" fmla="*/ 38 h 139"/>
                <a:gd name="T6" fmla="*/ 81 w 133"/>
                <a:gd name="T7" fmla="*/ 38 h 139"/>
                <a:gd name="T8" fmla="*/ 133 w 133"/>
                <a:gd name="T9" fmla="*/ 89 h 139"/>
                <a:gd name="T10" fmla="*/ 94 w 133"/>
                <a:gd name="T11" fmla="*/ 139 h 139"/>
                <a:gd name="T12" fmla="*/ 86 w 133"/>
                <a:gd name="T13" fmla="*/ 129 h 139"/>
                <a:gd name="T14" fmla="*/ 73 w 133"/>
                <a:gd name="T15" fmla="*/ 116 h 139"/>
                <a:gd name="T16" fmla="*/ 81 w 133"/>
                <a:gd name="T17" fmla="*/ 116 h 139"/>
                <a:gd name="T18" fmla="*/ 108 w 133"/>
                <a:gd name="T19" fmla="*/ 89 h 139"/>
                <a:gd name="T20" fmla="*/ 81 w 133"/>
                <a:gd name="T21" fmla="*/ 63 h 139"/>
                <a:gd name="T22" fmla="*/ 24 w 133"/>
                <a:gd name="T23" fmla="*/ 63 h 139"/>
                <a:gd name="T24" fmla="*/ 0 w 133"/>
                <a:gd name="T25" fmla="*/ 38 h 139"/>
                <a:gd name="T26" fmla="*/ 0 w 133"/>
                <a:gd name="T27" fmla="*/ 25 h 139"/>
                <a:gd name="T28" fmla="*/ 25 w 133"/>
                <a:gd name="T29"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39">
                  <a:moveTo>
                    <a:pt x="25" y="0"/>
                  </a:moveTo>
                  <a:cubicBezTo>
                    <a:pt x="25" y="29"/>
                    <a:pt x="25" y="29"/>
                    <a:pt x="25" y="29"/>
                  </a:cubicBezTo>
                  <a:cubicBezTo>
                    <a:pt x="25" y="34"/>
                    <a:pt x="29" y="38"/>
                    <a:pt x="34" y="38"/>
                  </a:cubicBezTo>
                  <a:cubicBezTo>
                    <a:pt x="81" y="38"/>
                    <a:pt x="81" y="38"/>
                    <a:pt x="81" y="38"/>
                  </a:cubicBezTo>
                  <a:cubicBezTo>
                    <a:pt x="109" y="38"/>
                    <a:pt x="133" y="61"/>
                    <a:pt x="133" y="89"/>
                  </a:cubicBezTo>
                  <a:cubicBezTo>
                    <a:pt x="133" y="113"/>
                    <a:pt x="116" y="133"/>
                    <a:pt x="94" y="139"/>
                  </a:cubicBezTo>
                  <a:cubicBezTo>
                    <a:pt x="92" y="135"/>
                    <a:pt x="89" y="132"/>
                    <a:pt x="86" y="129"/>
                  </a:cubicBezTo>
                  <a:cubicBezTo>
                    <a:pt x="73" y="116"/>
                    <a:pt x="73" y="116"/>
                    <a:pt x="73" y="116"/>
                  </a:cubicBezTo>
                  <a:cubicBezTo>
                    <a:pt x="81" y="116"/>
                    <a:pt x="81" y="116"/>
                    <a:pt x="81" y="116"/>
                  </a:cubicBezTo>
                  <a:cubicBezTo>
                    <a:pt x="96" y="116"/>
                    <a:pt x="108" y="104"/>
                    <a:pt x="108" y="89"/>
                  </a:cubicBezTo>
                  <a:cubicBezTo>
                    <a:pt x="108" y="75"/>
                    <a:pt x="96" y="63"/>
                    <a:pt x="81" y="63"/>
                  </a:cubicBezTo>
                  <a:cubicBezTo>
                    <a:pt x="62" y="63"/>
                    <a:pt x="43" y="63"/>
                    <a:pt x="24" y="63"/>
                  </a:cubicBezTo>
                  <a:cubicBezTo>
                    <a:pt x="11" y="61"/>
                    <a:pt x="1" y="51"/>
                    <a:pt x="0" y="38"/>
                  </a:cubicBezTo>
                  <a:cubicBezTo>
                    <a:pt x="0" y="25"/>
                    <a:pt x="0" y="25"/>
                    <a:pt x="0" y="25"/>
                  </a:cubicBezTo>
                  <a:cubicBezTo>
                    <a:pt x="25" y="0"/>
                    <a:pt x="25" y="0"/>
                    <a:pt x="25"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a:off x="4969787" y="1908175"/>
              <a:ext cx="1741425" cy="1667366"/>
            </a:xfrm>
            <a:custGeom>
              <a:avLst/>
              <a:gdLst>
                <a:gd name="T0" fmla="*/ 0 w 139"/>
                <a:gd name="T1" fmla="*/ 108 h 133"/>
                <a:gd name="T2" fmla="*/ 29 w 139"/>
                <a:gd name="T3" fmla="*/ 108 h 133"/>
                <a:gd name="T4" fmla="*/ 38 w 139"/>
                <a:gd name="T5" fmla="*/ 99 h 133"/>
                <a:gd name="T6" fmla="*/ 38 w 139"/>
                <a:gd name="T7" fmla="*/ 52 h 133"/>
                <a:gd name="T8" fmla="*/ 89 w 139"/>
                <a:gd name="T9" fmla="*/ 0 h 133"/>
                <a:gd name="T10" fmla="*/ 139 w 139"/>
                <a:gd name="T11" fmla="*/ 39 h 133"/>
                <a:gd name="T12" fmla="*/ 129 w 139"/>
                <a:gd name="T13" fmla="*/ 47 h 133"/>
                <a:gd name="T14" fmla="*/ 116 w 139"/>
                <a:gd name="T15" fmla="*/ 60 h 133"/>
                <a:gd name="T16" fmla="*/ 116 w 139"/>
                <a:gd name="T17" fmla="*/ 52 h 133"/>
                <a:gd name="T18" fmla="*/ 89 w 139"/>
                <a:gd name="T19" fmla="*/ 25 h 133"/>
                <a:gd name="T20" fmla="*/ 63 w 139"/>
                <a:gd name="T21" fmla="*/ 52 h 133"/>
                <a:gd name="T22" fmla="*/ 63 w 139"/>
                <a:gd name="T23" fmla="*/ 109 h 133"/>
                <a:gd name="T24" fmla="*/ 38 w 139"/>
                <a:gd name="T25" fmla="*/ 133 h 133"/>
                <a:gd name="T26" fmla="*/ 25 w 139"/>
                <a:gd name="T27" fmla="*/ 133 h 133"/>
                <a:gd name="T28" fmla="*/ 0 w 139"/>
                <a:gd name="T29" fmla="*/ 10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133">
                  <a:moveTo>
                    <a:pt x="0" y="108"/>
                  </a:moveTo>
                  <a:cubicBezTo>
                    <a:pt x="29" y="108"/>
                    <a:pt x="29" y="108"/>
                    <a:pt x="29" y="108"/>
                  </a:cubicBezTo>
                  <a:cubicBezTo>
                    <a:pt x="34" y="108"/>
                    <a:pt x="38" y="104"/>
                    <a:pt x="38" y="99"/>
                  </a:cubicBezTo>
                  <a:cubicBezTo>
                    <a:pt x="38" y="52"/>
                    <a:pt x="38" y="52"/>
                    <a:pt x="38" y="52"/>
                  </a:cubicBezTo>
                  <a:cubicBezTo>
                    <a:pt x="38" y="24"/>
                    <a:pt x="61" y="0"/>
                    <a:pt x="89" y="0"/>
                  </a:cubicBezTo>
                  <a:cubicBezTo>
                    <a:pt x="113" y="0"/>
                    <a:pt x="133" y="17"/>
                    <a:pt x="139" y="39"/>
                  </a:cubicBezTo>
                  <a:cubicBezTo>
                    <a:pt x="135" y="42"/>
                    <a:pt x="133" y="44"/>
                    <a:pt x="129" y="47"/>
                  </a:cubicBezTo>
                  <a:cubicBezTo>
                    <a:pt x="116" y="60"/>
                    <a:pt x="116" y="60"/>
                    <a:pt x="116" y="60"/>
                  </a:cubicBezTo>
                  <a:cubicBezTo>
                    <a:pt x="116" y="52"/>
                    <a:pt x="116" y="52"/>
                    <a:pt x="116" y="52"/>
                  </a:cubicBezTo>
                  <a:cubicBezTo>
                    <a:pt x="116" y="37"/>
                    <a:pt x="104" y="25"/>
                    <a:pt x="89" y="25"/>
                  </a:cubicBezTo>
                  <a:cubicBezTo>
                    <a:pt x="75" y="25"/>
                    <a:pt x="63" y="37"/>
                    <a:pt x="63" y="52"/>
                  </a:cubicBezTo>
                  <a:cubicBezTo>
                    <a:pt x="63" y="71"/>
                    <a:pt x="63" y="90"/>
                    <a:pt x="63" y="109"/>
                  </a:cubicBezTo>
                  <a:cubicBezTo>
                    <a:pt x="61" y="122"/>
                    <a:pt x="51" y="132"/>
                    <a:pt x="38" y="133"/>
                  </a:cubicBezTo>
                  <a:cubicBezTo>
                    <a:pt x="25" y="133"/>
                    <a:pt x="25" y="133"/>
                    <a:pt x="25" y="133"/>
                  </a:cubicBezTo>
                  <a:cubicBezTo>
                    <a:pt x="0" y="108"/>
                    <a:pt x="0" y="108"/>
                    <a:pt x="0" y="10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4091668" y="3287773"/>
              <a:ext cx="1667366" cy="1728729"/>
            </a:xfrm>
            <a:custGeom>
              <a:avLst/>
              <a:gdLst>
                <a:gd name="T0" fmla="*/ 108 w 133"/>
                <a:gd name="T1" fmla="*/ 138 h 138"/>
                <a:gd name="T2" fmla="*/ 108 w 133"/>
                <a:gd name="T3" fmla="*/ 110 h 138"/>
                <a:gd name="T4" fmla="*/ 99 w 133"/>
                <a:gd name="T5" fmla="*/ 101 h 138"/>
                <a:gd name="T6" fmla="*/ 52 w 133"/>
                <a:gd name="T7" fmla="*/ 101 h 138"/>
                <a:gd name="T8" fmla="*/ 0 w 133"/>
                <a:gd name="T9" fmla="*/ 49 h 138"/>
                <a:gd name="T10" fmla="*/ 39 w 133"/>
                <a:gd name="T11" fmla="*/ 0 h 138"/>
                <a:gd name="T12" fmla="*/ 47 w 133"/>
                <a:gd name="T13" fmla="*/ 10 h 138"/>
                <a:gd name="T14" fmla="*/ 60 w 133"/>
                <a:gd name="T15" fmla="*/ 23 h 138"/>
                <a:gd name="T16" fmla="*/ 52 w 133"/>
                <a:gd name="T17" fmla="*/ 23 h 138"/>
                <a:gd name="T18" fmla="*/ 25 w 133"/>
                <a:gd name="T19" fmla="*/ 49 h 138"/>
                <a:gd name="T20" fmla="*/ 52 w 133"/>
                <a:gd name="T21" fmla="*/ 76 h 138"/>
                <a:gd name="T22" fmla="*/ 109 w 133"/>
                <a:gd name="T23" fmla="*/ 76 h 138"/>
                <a:gd name="T24" fmla="*/ 133 w 133"/>
                <a:gd name="T25" fmla="*/ 101 h 138"/>
                <a:gd name="T26" fmla="*/ 133 w 133"/>
                <a:gd name="T27" fmla="*/ 114 h 138"/>
                <a:gd name="T28" fmla="*/ 108 w 133"/>
                <a:gd name="T29"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138">
                  <a:moveTo>
                    <a:pt x="108" y="138"/>
                  </a:moveTo>
                  <a:cubicBezTo>
                    <a:pt x="108" y="110"/>
                    <a:pt x="108" y="110"/>
                    <a:pt x="108" y="110"/>
                  </a:cubicBezTo>
                  <a:cubicBezTo>
                    <a:pt x="108" y="105"/>
                    <a:pt x="104" y="101"/>
                    <a:pt x="99" y="101"/>
                  </a:cubicBezTo>
                  <a:cubicBezTo>
                    <a:pt x="52" y="101"/>
                    <a:pt x="52" y="101"/>
                    <a:pt x="52" y="101"/>
                  </a:cubicBezTo>
                  <a:cubicBezTo>
                    <a:pt x="24" y="101"/>
                    <a:pt x="0" y="78"/>
                    <a:pt x="0" y="49"/>
                  </a:cubicBezTo>
                  <a:cubicBezTo>
                    <a:pt x="0" y="26"/>
                    <a:pt x="17" y="5"/>
                    <a:pt x="39" y="0"/>
                  </a:cubicBezTo>
                  <a:cubicBezTo>
                    <a:pt x="42" y="4"/>
                    <a:pt x="44" y="6"/>
                    <a:pt x="47" y="10"/>
                  </a:cubicBezTo>
                  <a:cubicBezTo>
                    <a:pt x="60" y="23"/>
                    <a:pt x="60" y="23"/>
                    <a:pt x="60" y="23"/>
                  </a:cubicBezTo>
                  <a:cubicBezTo>
                    <a:pt x="52" y="23"/>
                    <a:pt x="52" y="23"/>
                    <a:pt x="52" y="23"/>
                  </a:cubicBezTo>
                  <a:cubicBezTo>
                    <a:pt x="37" y="23"/>
                    <a:pt x="25" y="35"/>
                    <a:pt x="25" y="49"/>
                  </a:cubicBezTo>
                  <a:cubicBezTo>
                    <a:pt x="25" y="64"/>
                    <a:pt x="37" y="76"/>
                    <a:pt x="52" y="76"/>
                  </a:cubicBezTo>
                  <a:cubicBezTo>
                    <a:pt x="71" y="76"/>
                    <a:pt x="90" y="76"/>
                    <a:pt x="109" y="76"/>
                  </a:cubicBezTo>
                  <a:cubicBezTo>
                    <a:pt x="122" y="78"/>
                    <a:pt x="132" y="88"/>
                    <a:pt x="133" y="101"/>
                  </a:cubicBezTo>
                  <a:cubicBezTo>
                    <a:pt x="133" y="114"/>
                    <a:pt x="133" y="114"/>
                    <a:pt x="133" y="114"/>
                  </a:cubicBezTo>
                  <a:cubicBezTo>
                    <a:pt x="108" y="138"/>
                    <a:pt x="108" y="138"/>
                    <a:pt x="108" y="13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p:nvSpPr>
          <p:spPr bwMode="auto">
            <a:xfrm>
              <a:off x="5471266" y="4239949"/>
              <a:ext cx="1741425" cy="1667366"/>
            </a:xfrm>
            <a:custGeom>
              <a:avLst/>
              <a:gdLst>
                <a:gd name="T0" fmla="*/ 139 w 139"/>
                <a:gd name="T1" fmla="*/ 24 h 133"/>
                <a:gd name="T2" fmla="*/ 110 w 139"/>
                <a:gd name="T3" fmla="*/ 24 h 133"/>
                <a:gd name="T4" fmla="*/ 101 w 139"/>
                <a:gd name="T5" fmla="*/ 33 h 133"/>
                <a:gd name="T6" fmla="*/ 101 w 139"/>
                <a:gd name="T7" fmla="*/ 81 h 133"/>
                <a:gd name="T8" fmla="*/ 50 w 139"/>
                <a:gd name="T9" fmla="*/ 132 h 133"/>
                <a:gd name="T10" fmla="*/ 0 w 139"/>
                <a:gd name="T11" fmla="*/ 93 h 133"/>
                <a:gd name="T12" fmla="*/ 10 w 139"/>
                <a:gd name="T13" fmla="*/ 86 h 133"/>
                <a:gd name="T14" fmla="*/ 23 w 139"/>
                <a:gd name="T15" fmla="*/ 72 h 133"/>
                <a:gd name="T16" fmla="*/ 23 w 139"/>
                <a:gd name="T17" fmla="*/ 81 h 133"/>
                <a:gd name="T18" fmla="*/ 50 w 139"/>
                <a:gd name="T19" fmla="*/ 107 h 133"/>
                <a:gd name="T20" fmla="*/ 77 w 139"/>
                <a:gd name="T21" fmla="*/ 81 h 133"/>
                <a:gd name="T22" fmla="*/ 77 w 139"/>
                <a:gd name="T23" fmla="*/ 23 h 133"/>
                <a:gd name="T24" fmla="*/ 101 w 139"/>
                <a:gd name="T25" fmla="*/ 0 h 133"/>
                <a:gd name="T26" fmla="*/ 114 w 139"/>
                <a:gd name="T27" fmla="*/ 0 h 133"/>
                <a:gd name="T28" fmla="*/ 139 w 139"/>
                <a:gd name="T29" fmla="*/ 2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133">
                  <a:moveTo>
                    <a:pt x="139" y="24"/>
                  </a:moveTo>
                  <a:cubicBezTo>
                    <a:pt x="110" y="24"/>
                    <a:pt x="110" y="24"/>
                    <a:pt x="110" y="24"/>
                  </a:cubicBezTo>
                  <a:cubicBezTo>
                    <a:pt x="105" y="25"/>
                    <a:pt x="101" y="29"/>
                    <a:pt x="101" y="33"/>
                  </a:cubicBezTo>
                  <a:cubicBezTo>
                    <a:pt x="101" y="81"/>
                    <a:pt x="101" y="81"/>
                    <a:pt x="101" y="81"/>
                  </a:cubicBezTo>
                  <a:cubicBezTo>
                    <a:pt x="101" y="109"/>
                    <a:pt x="78" y="133"/>
                    <a:pt x="50" y="132"/>
                  </a:cubicBezTo>
                  <a:cubicBezTo>
                    <a:pt x="26" y="132"/>
                    <a:pt x="6" y="115"/>
                    <a:pt x="0" y="93"/>
                  </a:cubicBezTo>
                  <a:cubicBezTo>
                    <a:pt x="4" y="91"/>
                    <a:pt x="7" y="89"/>
                    <a:pt x="10" y="86"/>
                  </a:cubicBezTo>
                  <a:cubicBezTo>
                    <a:pt x="23" y="72"/>
                    <a:pt x="23" y="72"/>
                    <a:pt x="23" y="72"/>
                  </a:cubicBezTo>
                  <a:cubicBezTo>
                    <a:pt x="23" y="81"/>
                    <a:pt x="23" y="81"/>
                    <a:pt x="23" y="81"/>
                  </a:cubicBezTo>
                  <a:cubicBezTo>
                    <a:pt x="23" y="95"/>
                    <a:pt x="35" y="107"/>
                    <a:pt x="50" y="107"/>
                  </a:cubicBezTo>
                  <a:cubicBezTo>
                    <a:pt x="65" y="107"/>
                    <a:pt x="77" y="95"/>
                    <a:pt x="77" y="81"/>
                  </a:cubicBezTo>
                  <a:cubicBezTo>
                    <a:pt x="77" y="62"/>
                    <a:pt x="77" y="42"/>
                    <a:pt x="77" y="23"/>
                  </a:cubicBezTo>
                  <a:cubicBezTo>
                    <a:pt x="78" y="10"/>
                    <a:pt x="88" y="0"/>
                    <a:pt x="101" y="0"/>
                  </a:cubicBezTo>
                  <a:cubicBezTo>
                    <a:pt x="114" y="0"/>
                    <a:pt x="114" y="0"/>
                    <a:pt x="114" y="0"/>
                  </a:cubicBezTo>
                  <a:cubicBezTo>
                    <a:pt x="139" y="24"/>
                    <a:pt x="139" y="24"/>
                    <a:pt x="139" y="2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5759034" y="2234031"/>
              <a:ext cx="1980526" cy="1089713"/>
            </a:xfrm>
            <a:custGeom>
              <a:avLst/>
              <a:gdLst>
                <a:gd name="T0" fmla="*/ 0 w 158"/>
                <a:gd name="T1" fmla="*/ 34 h 87"/>
                <a:gd name="T2" fmla="*/ 20 w 158"/>
                <a:gd name="T3" fmla="*/ 54 h 87"/>
                <a:gd name="T4" fmla="*/ 33 w 158"/>
                <a:gd name="T5" fmla="*/ 54 h 87"/>
                <a:gd name="T6" fmla="*/ 66 w 158"/>
                <a:gd name="T7" fmla="*/ 21 h 87"/>
                <a:gd name="T8" fmla="*/ 139 w 158"/>
                <a:gd name="T9" fmla="*/ 21 h 87"/>
                <a:gd name="T10" fmla="*/ 147 w 158"/>
                <a:gd name="T11" fmla="*/ 83 h 87"/>
                <a:gd name="T12" fmla="*/ 134 w 158"/>
                <a:gd name="T13" fmla="*/ 82 h 87"/>
                <a:gd name="T14" fmla="*/ 116 w 158"/>
                <a:gd name="T15" fmla="*/ 82 h 87"/>
                <a:gd name="T16" fmla="*/ 122 w 158"/>
                <a:gd name="T17" fmla="*/ 76 h 87"/>
                <a:gd name="T18" fmla="*/ 122 w 158"/>
                <a:gd name="T19" fmla="*/ 38 h 87"/>
                <a:gd name="T20" fmla="*/ 84 w 158"/>
                <a:gd name="T21" fmla="*/ 38 h 87"/>
                <a:gd name="T22" fmla="*/ 43 w 158"/>
                <a:gd name="T23" fmla="*/ 79 h 87"/>
                <a:gd name="T24" fmla="*/ 9 w 158"/>
                <a:gd name="T25" fmla="*/ 78 h 87"/>
                <a:gd name="T26" fmla="*/ 0 w 158"/>
                <a:gd name="T27" fmla="*/ 69 h 87"/>
                <a:gd name="T28" fmla="*/ 0 w 158"/>
                <a:gd name="T29" fmla="*/ 3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 h="87">
                  <a:moveTo>
                    <a:pt x="0" y="34"/>
                  </a:moveTo>
                  <a:cubicBezTo>
                    <a:pt x="20" y="54"/>
                    <a:pt x="20" y="54"/>
                    <a:pt x="20" y="54"/>
                  </a:cubicBezTo>
                  <a:cubicBezTo>
                    <a:pt x="24" y="57"/>
                    <a:pt x="29" y="57"/>
                    <a:pt x="33" y="54"/>
                  </a:cubicBezTo>
                  <a:cubicBezTo>
                    <a:pt x="66" y="21"/>
                    <a:pt x="66" y="21"/>
                    <a:pt x="66" y="21"/>
                  </a:cubicBezTo>
                  <a:cubicBezTo>
                    <a:pt x="86" y="1"/>
                    <a:pt x="120" y="0"/>
                    <a:pt x="139" y="21"/>
                  </a:cubicBezTo>
                  <a:cubicBezTo>
                    <a:pt x="156" y="37"/>
                    <a:pt x="158" y="64"/>
                    <a:pt x="147" y="83"/>
                  </a:cubicBezTo>
                  <a:cubicBezTo>
                    <a:pt x="142" y="82"/>
                    <a:pt x="139" y="82"/>
                    <a:pt x="134" y="82"/>
                  </a:cubicBezTo>
                  <a:cubicBezTo>
                    <a:pt x="116" y="82"/>
                    <a:pt x="116" y="82"/>
                    <a:pt x="116" y="82"/>
                  </a:cubicBezTo>
                  <a:cubicBezTo>
                    <a:pt x="122" y="76"/>
                    <a:pt x="122" y="76"/>
                    <a:pt x="122" y="76"/>
                  </a:cubicBezTo>
                  <a:cubicBezTo>
                    <a:pt x="132" y="65"/>
                    <a:pt x="132" y="48"/>
                    <a:pt x="122" y="38"/>
                  </a:cubicBezTo>
                  <a:cubicBezTo>
                    <a:pt x="111" y="28"/>
                    <a:pt x="94" y="28"/>
                    <a:pt x="84" y="38"/>
                  </a:cubicBezTo>
                  <a:cubicBezTo>
                    <a:pt x="70" y="52"/>
                    <a:pt x="57" y="65"/>
                    <a:pt x="43" y="79"/>
                  </a:cubicBezTo>
                  <a:cubicBezTo>
                    <a:pt x="33" y="87"/>
                    <a:pt x="19" y="87"/>
                    <a:pt x="9" y="78"/>
                  </a:cubicBezTo>
                  <a:cubicBezTo>
                    <a:pt x="0" y="69"/>
                    <a:pt x="0" y="69"/>
                    <a:pt x="0" y="69"/>
                  </a:cubicBezTo>
                  <a:cubicBezTo>
                    <a:pt x="0" y="34"/>
                    <a:pt x="0" y="34"/>
                    <a:pt x="0" y="3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4430220" y="2259422"/>
              <a:ext cx="1079133" cy="1980526"/>
            </a:xfrm>
            <a:custGeom>
              <a:avLst/>
              <a:gdLst>
                <a:gd name="T0" fmla="*/ 33 w 86"/>
                <a:gd name="T1" fmla="*/ 158 h 158"/>
                <a:gd name="T2" fmla="*/ 53 w 86"/>
                <a:gd name="T3" fmla="*/ 138 h 158"/>
                <a:gd name="T4" fmla="*/ 53 w 86"/>
                <a:gd name="T5" fmla="*/ 125 h 158"/>
                <a:gd name="T6" fmla="*/ 20 w 86"/>
                <a:gd name="T7" fmla="*/ 92 h 158"/>
                <a:gd name="T8" fmla="*/ 20 w 86"/>
                <a:gd name="T9" fmla="*/ 19 h 158"/>
                <a:gd name="T10" fmla="*/ 83 w 86"/>
                <a:gd name="T11" fmla="*/ 11 h 158"/>
                <a:gd name="T12" fmla="*/ 81 w 86"/>
                <a:gd name="T13" fmla="*/ 24 h 158"/>
                <a:gd name="T14" fmla="*/ 81 w 86"/>
                <a:gd name="T15" fmla="*/ 43 h 158"/>
                <a:gd name="T16" fmla="*/ 75 w 86"/>
                <a:gd name="T17" fmla="*/ 37 h 158"/>
                <a:gd name="T18" fmla="*/ 37 w 86"/>
                <a:gd name="T19" fmla="*/ 36 h 158"/>
                <a:gd name="T20" fmla="*/ 37 w 86"/>
                <a:gd name="T21" fmla="*/ 74 h 158"/>
                <a:gd name="T22" fmla="*/ 78 w 86"/>
                <a:gd name="T23" fmla="*/ 115 h 158"/>
                <a:gd name="T24" fmla="*/ 77 w 86"/>
                <a:gd name="T25" fmla="*/ 149 h 158"/>
                <a:gd name="T26" fmla="*/ 68 w 86"/>
                <a:gd name="T27" fmla="*/ 158 h 158"/>
                <a:gd name="T28" fmla="*/ 33 w 86"/>
                <a:gd name="T2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58">
                  <a:moveTo>
                    <a:pt x="33" y="158"/>
                  </a:moveTo>
                  <a:cubicBezTo>
                    <a:pt x="53" y="138"/>
                    <a:pt x="53" y="138"/>
                    <a:pt x="53" y="138"/>
                  </a:cubicBezTo>
                  <a:cubicBezTo>
                    <a:pt x="57" y="134"/>
                    <a:pt x="56" y="129"/>
                    <a:pt x="53" y="125"/>
                  </a:cubicBezTo>
                  <a:cubicBezTo>
                    <a:pt x="20" y="92"/>
                    <a:pt x="20" y="92"/>
                    <a:pt x="20" y="92"/>
                  </a:cubicBezTo>
                  <a:cubicBezTo>
                    <a:pt x="0" y="72"/>
                    <a:pt x="0" y="39"/>
                    <a:pt x="20" y="19"/>
                  </a:cubicBezTo>
                  <a:cubicBezTo>
                    <a:pt x="36" y="2"/>
                    <a:pt x="63" y="0"/>
                    <a:pt x="83" y="11"/>
                  </a:cubicBezTo>
                  <a:cubicBezTo>
                    <a:pt x="82" y="16"/>
                    <a:pt x="81" y="19"/>
                    <a:pt x="81" y="24"/>
                  </a:cubicBezTo>
                  <a:cubicBezTo>
                    <a:pt x="81" y="43"/>
                    <a:pt x="81" y="43"/>
                    <a:pt x="81" y="43"/>
                  </a:cubicBezTo>
                  <a:cubicBezTo>
                    <a:pt x="75" y="37"/>
                    <a:pt x="75" y="37"/>
                    <a:pt x="75" y="37"/>
                  </a:cubicBezTo>
                  <a:cubicBezTo>
                    <a:pt x="65" y="26"/>
                    <a:pt x="48" y="26"/>
                    <a:pt x="37" y="36"/>
                  </a:cubicBezTo>
                  <a:cubicBezTo>
                    <a:pt x="27" y="47"/>
                    <a:pt x="27" y="64"/>
                    <a:pt x="37" y="74"/>
                  </a:cubicBezTo>
                  <a:cubicBezTo>
                    <a:pt x="51" y="88"/>
                    <a:pt x="64" y="101"/>
                    <a:pt x="78" y="115"/>
                  </a:cubicBezTo>
                  <a:cubicBezTo>
                    <a:pt x="86" y="125"/>
                    <a:pt x="86" y="139"/>
                    <a:pt x="77" y="149"/>
                  </a:cubicBezTo>
                  <a:cubicBezTo>
                    <a:pt x="68" y="158"/>
                    <a:pt x="68" y="158"/>
                    <a:pt x="68" y="158"/>
                  </a:cubicBezTo>
                  <a:cubicBezTo>
                    <a:pt x="33" y="158"/>
                    <a:pt x="33" y="158"/>
                    <a:pt x="33" y="15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4442915" y="4489630"/>
              <a:ext cx="1980526" cy="1079133"/>
            </a:xfrm>
            <a:custGeom>
              <a:avLst/>
              <a:gdLst>
                <a:gd name="T0" fmla="*/ 158 w 158"/>
                <a:gd name="T1" fmla="*/ 53 h 86"/>
                <a:gd name="T2" fmla="*/ 138 w 158"/>
                <a:gd name="T3" fmla="*/ 32 h 86"/>
                <a:gd name="T4" fmla="*/ 125 w 158"/>
                <a:gd name="T5" fmla="*/ 32 h 86"/>
                <a:gd name="T6" fmla="*/ 92 w 158"/>
                <a:gd name="T7" fmla="*/ 66 h 86"/>
                <a:gd name="T8" fmla="*/ 19 w 158"/>
                <a:gd name="T9" fmla="*/ 66 h 86"/>
                <a:gd name="T10" fmla="*/ 12 w 158"/>
                <a:gd name="T11" fmla="*/ 3 h 86"/>
                <a:gd name="T12" fmla="*/ 24 w 158"/>
                <a:gd name="T13" fmla="*/ 5 h 86"/>
                <a:gd name="T14" fmla="*/ 43 w 158"/>
                <a:gd name="T15" fmla="*/ 5 h 86"/>
                <a:gd name="T16" fmla="*/ 37 w 158"/>
                <a:gd name="T17" fmla="*/ 11 h 86"/>
                <a:gd name="T18" fmla="*/ 37 w 158"/>
                <a:gd name="T19" fmla="*/ 49 h 86"/>
                <a:gd name="T20" fmla="*/ 74 w 158"/>
                <a:gd name="T21" fmla="*/ 48 h 86"/>
                <a:gd name="T22" fmla="*/ 115 w 158"/>
                <a:gd name="T23" fmla="*/ 8 h 86"/>
                <a:gd name="T24" fmla="*/ 149 w 158"/>
                <a:gd name="T25" fmla="*/ 9 h 86"/>
                <a:gd name="T26" fmla="*/ 158 w 158"/>
                <a:gd name="T27" fmla="*/ 18 h 86"/>
                <a:gd name="T28" fmla="*/ 158 w 158"/>
                <a:gd name="T29" fmla="*/ 5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 h="86">
                  <a:moveTo>
                    <a:pt x="158" y="53"/>
                  </a:moveTo>
                  <a:cubicBezTo>
                    <a:pt x="138" y="32"/>
                    <a:pt x="138" y="32"/>
                    <a:pt x="138" y="32"/>
                  </a:cubicBezTo>
                  <a:cubicBezTo>
                    <a:pt x="134" y="29"/>
                    <a:pt x="129" y="29"/>
                    <a:pt x="125" y="32"/>
                  </a:cubicBezTo>
                  <a:cubicBezTo>
                    <a:pt x="92" y="66"/>
                    <a:pt x="92" y="66"/>
                    <a:pt x="92" y="66"/>
                  </a:cubicBezTo>
                  <a:cubicBezTo>
                    <a:pt x="72" y="86"/>
                    <a:pt x="39" y="86"/>
                    <a:pt x="19" y="66"/>
                  </a:cubicBezTo>
                  <a:cubicBezTo>
                    <a:pt x="2" y="49"/>
                    <a:pt x="0" y="23"/>
                    <a:pt x="12" y="3"/>
                  </a:cubicBezTo>
                  <a:cubicBezTo>
                    <a:pt x="16" y="4"/>
                    <a:pt x="19" y="5"/>
                    <a:pt x="24" y="5"/>
                  </a:cubicBezTo>
                  <a:cubicBezTo>
                    <a:pt x="43" y="5"/>
                    <a:pt x="43" y="5"/>
                    <a:pt x="43" y="5"/>
                  </a:cubicBezTo>
                  <a:cubicBezTo>
                    <a:pt x="37" y="11"/>
                    <a:pt x="37" y="11"/>
                    <a:pt x="37" y="11"/>
                  </a:cubicBezTo>
                  <a:cubicBezTo>
                    <a:pt x="26" y="21"/>
                    <a:pt x="26" y="38"/>
                    <a:pt x="37" y="49"/>
                  </a:cubicBezTo>
                  <a:cubicBezTo>
                    <a:pt x="47" y="59"/>
                    <a:pt x="64" y="59"/>
                    <a:pt x="74" y="48"/>
                  </a:cubicBezTo>
                  <a:cubicBezTo>
                    <a:pt x="88" y="35"/>
                    <a:pt x="101" y="21"/>
                    <a:pt x="115" y="8"/>
                  </a:cubicBezTo>
                  <a:cubicBezTo>
                    <a:pt x="125" y="0"/>
                    <a:pt x="140" y="0"/>
                    <a:pt x="149" y="9"/>
                  </a:cubicBezTo>
                  <a:cubicBezTo>
                    <a:pt x="158" y="18"/>
                    <a:pt x="158" y="18"/>
                    <a:pt x="158" y="18"/>
                  </a:cubicBezTo>
                  <a:cubicBezTo>
                    <a:pt x="158" y="53"/>
                    <a:pt x="158" y="53"/>
                    <a:pt x="158" y="5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6675240" y="3562846"/>
              <a:ext cx="1089713" cy="1993222"/>
            </a:xfrm>
            <a:custGeom>
              <a:avLst/>
              <a:gdLst>
                <a:gd name="T0" fmla="*/ 53 w 87"/>
                <a:gd name="T1" fmla="*/ 0 h 159"/>
                <a:gd name="T2" fmla="*/ 33 w 87"/>
                <a:gd name="T3" fmla="*/ 21 h 159"/>
                <a:gd name="T4" fmla="*/ 33 w 87"/>
                <a:gd name="T5" fmla="*/ 34 h 159"/>
                <a:gd name="T6" fmla="*/ 66 w 87"/>
                <a:gd name="T7" fmla="*/ 67 h 159"/>
                <a:gd name="T8" fmla="*/ 66 w 87"/>
                <a:gd name="T9" fmla="*/ 140 h 159"/>
                <a:gd name="T10" fmla="*/ 4 w 87"/>
                <a:gd name="T11" fmla="*/ 147 h 159"/>
                <a:gd name="T12" fmla="*/ 5 w 87"/>
                <a:gd name="T13" fmla="*/ 135 h 159"/>
                <a:gd name="T14" fmla="*/ 5 w 87"/>
                <a:gd name="T15" fmla="*/ 116 h 159"/>
                <a:gd name="T16" fmla="*/ 11 w 87"/>
                <a:gd name="T17" fmla="*/ 122 h 159"/>
                <a:gd name="T18" fmla="*/ 49 w 87"/>
                <a:gd name="T19" fmla="*/ 122 h 159"/>
                <a:gd name="T20" fmla="*/ 49 w 87"/>
                <a:gd name="T21" fmla="*/ 84 h 159"/>
                <a:gd name="T22" fmla="*/ 8 w 87"/>
                <a:gd name="T23" fmla="*/ 44 h 159"/>
                <a:gd name="T24" fmla="*/ 9 w 87"/>
                <a:gd name="T25" fmla="*/ 9 h 159"/>
                <a:gd name="T26" fmla="*/ 18 w 87"/>
                <a:gd name="T27" fmla="*/ 0 h 159"/>
                <a:gd name="T28" fmla="*/ 53 w 87"/>
                <a:gd name="T2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159">
                  <a:moveTo>
                    <a:pt x="53" y="0"/>
                  </a:moveTo>
                  <a:cubicBezTo>
                    <a:pt x="33" y="21"/>
                    <a:pt x="33" y="21"/>
                    <a:pt x="33" y="21"/>
                  </a:cubicBezTo>
                  <a:cubicBezTo>
                    <a:pt x="30" y="24"/>
                    <a:pt x="30" y="30"/>
                    <a:pt x="33" y="34"/>
                  </a:cubicBezTo>
                  <a:cubicBezTo>
                    <a:pt x="66" y="67"/>
                    <a:pt x="66" y="67"/>
                    <a:pt x="66" y="67"/>
                  </a:cubicBezTo>
                  <a:cubicBezTo>
                    <a:pt x="86" y="87"/>
                    <a:pt x="87" y="120"/>
                    <a:pt x="66" y="140"/>
                  </a:cubicBezTo>
                  <a:cubicBezTo>
                    <a:pt x="50" y="157"/>
                    <a:pt x="23" y="159"/>
                    <a:pt x="4" y="147"/>
                  </a:cubicBezTo>
                  <a:cubicBezTo>
                    <a:pt x="5" y="143"/>
                    <a:pt x="5" y="139"/>
                    <a:pt x="5" y="135"/>
                  </a:cubicBezTo>
                  <a:cubicBezTo>
                    <a:pt x="5" y="116"/>
                    <a:pt x="5" y="116"/>
                    <a:pt x="5" y="116"/>
                  </a:cubicBezTo>
                  <a:cubicBezTo>
                    <a:pt x="11" y="122"/>
                    <a:pt x="11" y="122"/>
                    <a:pt x="11" y="122"/>
                  </a:cubicBezTo>
                  <a:cubicBezTo>
                    <a:pt x="22" y="132"/>
                    <a:pt x="39" y="132"/>
                    <a:pt x="49" y="122"/>
                  </a:cubicBezTo>
                  <a:cubicBezTo>
                    <a:pt x="59" y="112"/>
                    <a:pt x="59" y="95"/>
                    <a:pt x="49" y="84"/>
                  </a:cubicBezTo>
                  <a:cubicBezTo>
                    <a:pt x="35" y="71"/>
                    <a:pt x="22" y="57"/>
                    <a:pt x="8" y="44"/>
                  </a:cubicBezTo>
                  <a:cubicBezTo>
                    <a:pt x="0" y="34"/>
                    <a:pt x="1" y="19"/>
                    <a:pt x="9" y="9"/>
                  </a:cubicBezTo>
                  <a:cubicBezTo>
                    <a:pt x="18" y="0"/>
                    <a:pt x="18" y="0"/>
                    <a:pt x="18" y="0"/>
                  </a:cubicBezTo>
                  <a:cubicBezTo>
                    <a:pt x="53" y="0"/>
                    <a:pt x="53" y="0"/>
                    <a:pt x="53"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45" name="Group 44"/>
          <p:cNvGrpSpPr/>
          <p:nvPr/>
        </p:nvGrpSpPr>
        <p:grpSpPr>
          <a:xfrm>
            <a:off x="5893913" y="3649600"/>
            <a:ext cx="436952" cy="434569"/>
            <a:chOff x="7426326" y="0"/>
            <a:chExt cx="873125" cy="868363"/>
          </a:xfrm>
          <a:solidFill>
            <a:schemeClr val="accent4"/>
          </a:solidFill>
        </p:grpSpPr>
        <p:sp>
          <p:nvSpPr>
            <p:cNvPr id="46" name="Freeform 36"/>
            <p:cNvSpPr>
              <a:spLocks/>
            </p:cNvSpPr>
            <p:nvPr/>
          </p:nvSpPr>
          <p:spPr bwMode="auto">
            <a:xfrm>
              <a:off x="7900988" y="469900"/>
              <a:ext cx="398463" cy="398463"/>
            </a:xfrm>
            <a:custGeom>
              <a:avLst/>
              <a:gdLst>
                <a:gd name="T0" fmla="*/ 86 w 117"/>
                <a:gd name="T1" fmla="*/ 117 h 117"/>
                <a:gd name="T2" fmla="*/ 65 w 117"/>
                <a:gd name="T3" fmla="*/ 108 h 117"/>
                <a:gd name="T4" fmla="*/ 3 w 117"/>
                <a:gd name="T5" fmla="*/ 46 h 117"/>
                <a:gd name="T6" fmla="*/ 3 w 117"/>
                <a:gd name="T7" fmla="*/ 34 h 117"/>
                <a:gd name="T8" fmla="*/ 14 w 117"/>
                <a:gd name="T9" fmla="*/ 34 h 117"/>
                <a:gd name="T10" fmla="*/ 77 w 117"/>
                <a:gd name="T11" fmla="*/ 97 h 117"/>
                <a:gd name="T12" fmla="*/ 86 w 117"/>
                <a:gd name="T13" fmla="*/ 101 h 117"/>
                <a:gd name="T14" fmla="*/ 87 w 117"/>
                <a:gd name="T15" fmla="*/ 101 h 117"/>
                <a:gd name="T16" fmla="*/ 96 w 117"/>
                <a:gd name="T17" fmla="*/ 97 h 117"/>
                <a:gd name="T18" fmla="*/ 101 w 117"/>
                <a:gd name="T19" fmla="*/ 87 h 117"/>
                <a:gd name="T20" fmla="*/ 97 w 117"/>
                <a:gd name="T21" fmla="*/ 77 h 117"/>
                <a:gd name="T22" fmla="*/ 34 w 117"/>
                <a:gd name="T23" fmla="*/ 14 h 117"/>
                <a:gd name="T24" fmla="*/ 34 w 117"/>
                <a:gd name="T25" fmla="*/ 3 h 117"/>
                <a:gd name="T26" fmla="*/ 45 w 117"/>
                <a:gd name="T27" fmla="*/ 3 h 117"/>
                <a:gd name="T28" fmla="*/ 108 w 117"/>
                <a:gd name="T29" fmla="*/ 66 h 117"/>
                <a:gd name="T30" fmla="*/ 117 w 117"/>
                <a:gd name="T31" fmla="*/ 87 h 117"/>
                <a:gd name="T32" fmla="*/ 108 w 117"/>
                <a:gd name="T33" fmla="*/ 108 h 117"/>
                <a:gd name="T34" fmla="*/ 87 w 117"/>
                <a:gd name="T35" fmla="*/ 117 h 117"/>
                <a:gd name="T36" fmla="*/ 86 w 117"/>
                <a:gd name="T3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117">
                  <a:moveTo>
                    <a:pt x="86" y="117"/>
                  </a:moveTo>
                  <a:cubicBezTo>
                    <a:pt x="79" y="117"/>
                    <a:pt x="71" y="114"/>
                    <a:pt x="65" y="108"/>
                  </a:cubicBezTo>
                  <a:cubicBezTo>
                    <a:pt x="3" y="46"/>
                    <a:pt x="3" y="46"/>
                    <a:pt x="3" y="46"/>
                  </a:cubicBezTo>
                  <a:cubicBezTo>
                    <a:pt x="0" y="42"/>
                    <a:pt x="0" y="37"/>
                    <a:pt x="3" y="34"/>
                  </a:cubicBezTo>
                  <a:cubicBezTo>
                    <a:pt x="6" y="31"/>
                    <a:pt x="11" y="31"/>
                    <a:pt x="14" y="34"/>
                  </a:cubicBezTo>
                  <a:cubicBezTo>
                    <a:pt x="77" y="97"/>
                    <a:pt x="77" y="97"/>
                    <a:pt x="77" y="97"/>
                  </a:cubicBezTo>
                  <a:cubicBezTo>
                    <a:pt x="79" y="99"/>
                    <a:pt x="83" y="101"/>
                    <a:pt x="86" y="101"/>
                  </a:cubicBezTo>
                  <a:cubicBezTo>
                    <a:pt x="86" y="101"/>
                    <a:pt x="87" y="101"/>
                    <a:pt x="87" y="101"/>
                  </a:cubicBezTo>
                  <a:cubicBezTo>
                    <a:pt x="90" y="101"/>
                    <a:pt x="94" y="99"/>
                    <a:pt x="96" y="97"/>
                  </a:cubicBezTo>
                  <a:cubicBezTo>
                    <a:pt x="99" y="94"/>
                    <a:pt x="101" y="91"/>
                    <a:pt x="101" y="87"/>
                  </a:cubicBezTo>
                  <a:cubicBezTo>
                    <a:pt x="101" y="83"/>
                    <a:pt x="99" y="80"/>
                    <a:pt x="97" y="77"/>
                  </a:cubicBezTo>
                  <a:cubicBezTo>
                    <a:pt x="34" y="14"/>
                    <a:pt x="34" y="14"/>
                    <a:pt x="34" y="14"/>
                  </a:cubicBezTo>
                  <a:cubicBezTo>
                    <a:pt x="31" y="11"/>
                    <a:pt x="31" y="6"/>
                    <a:pt x="34" y="3"/>
                  </a:cubicBezTo>
                  <a:cubicBezTo>
                    <a:pt x="37" y="0"/>
                    <a:pt x="42" y="0"/>
                    <a:pt x="45" y="3"/>
                  </a:cubicBezTo>
                  <a:cubicBezTo>
                    <a:pt x="108" y="66"/>
                    <a:pt x="108" y="66"/>
                    <a:pt x="108" y="66"/>
                  </a:cubicBezTo>
                  <a:cubicBezTo>
                    <a:pt x="114" y="71"/>
                    <a:pt x="117" y="79"/>
                    <a:pt x="117" y="87"/>
                  </a:cubicBezTo>
                  <a:cubicBezTo>
                    <a:pt x="117" y="95"/>
                    <a:pt x="113" y="102"/>
                    <a:pt x="108" y="108"/>
                  </a:cubicBezTo>
                  <a:cubicBezTo>
                    <a:pt x="102" y="114"/>
                    <a:pt x="95" y="117"/>
                    <a:pt x="87" y="117"/>
                  </a:cubicBezTo>
                  <a:cubicBezTo>
                    <a:pt x="87" y="117"/>
                    <a:pt x="87" y="117"/>
                    <a:pt x="86" y="117"/>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37"/>
            <p:cNvSpPr>
              <a:spLocks noEditPoints="1"/>
            </p:cNvSpPr>
            <p:nvPr/>
          </p:nvSpPr>
          <p:spPr bwMode="auto">
            <a:xfrm>
              <a:off x="7426326" y="0"/>
              <a:ext cx="665163" cy="666750"/>
            </a:xfrm>
            <a:custGeom>
              <a:avLst/>
              <a:gdLst>
                <a:gd name="T0" fmla="*/ 98 w 196"/>
                <a:gd name="T1" fmla="*/ 16 h 196"/>
                <a:gd name="T2" fmla="*/ 180 w 196"/>
                <a:gd name="T3" fmla="*/ 98 h 196"/>
                <a:gd name="T4" fmla="*/ 98 w 196"/>
                <a:gd name="T5" fmla="*/ 180 h 196"/>
                <a:gd name="T6" fmla="*/ 16 w 196"/>
                <a:gd name="T7" fmla="*/ 98 h 196"/>
                <a:gd name="T8" fmla="*/ 98 w 196"/>
                <a:gd name="T9" fmla="*/ 16 h 196"/>
                <a:gd name="T10" fmla="*/ 98 w 196"/>
                <a:gd name="T11" fmla="*/ 0 h 196"/>
                <a:gd name="T12" fmla="*/ 0 w 196"/>
                <a:gd name="T13" fmla="*/ 98 h 196"/>
                <a:gd name="T14" fmla="*/ 98 w 196"/>
                <a:gd name="T15" fmla="*/ 196 h 196"/>
                <a:gd name="T16" fmla="*/ 196 w 196"/>
                <a:gd name="T17" fmla="*/ 98 h 196"/>
                <a:gd name="T18" fmla="*/ 98 w 196"/>
                <a:gd name="T19"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6" h="196">
                  <a:moveTo>
                    <a:pt x="98" y="16"/>
                  </a:moveTo>
                  <a:cubicBezTo>
                    <a:pt x="143" y="16"/>
                    <a:pt x="180" y="53"/>
                    <a:pt x="180" y="98"/>
                  </a:cubicBezTo>
                  <a:cubicBezTo>
                    <a:pt x="180" y="143"/>
                    <a:pt x="143" y="180"/>
                    <a:pt x="98" y="180"/>
                  </a:cubicBezTo>
                  <a:cubicBezTo>
                    <a:pt x="53" y="180"/>
                    <a:pt x="16" y="143"/>
                    <a:pt x="16" y="98"/>
                  </a:cubicBezTo>
                  <a:cubicBezTo>
                    <a:pt x="16" y="53"/>
                    <a:pt x="53" y="16"/>
                    <a:pt x="98" y="16"/>
                  </a:cubicBezTo>
                  <a:moveTo>
                    <a:pt x="98" y="0"/>
                  </a:moveTo>
                  <a:cubicBezTo>
                    <a:pt x="44" y="0"/>
                    <a:pt x="0" y="44"/>
                    <a:pt x="0" y="98"/>
                  </a:cubicBezTo>
                  <a:cubicBezTo>
                    <a:pt x="0" y="152"/>
                    <a:pt x="44" y="196"/>
                    <a:pt x="98" y="196"/>
                  </a:cubicBezTo>
                  <a:cubicBezTo>
                    <a:pt x="152" y="196"/>
                    <a:pt x="196" y="152"/>
                    <a:pt x="196" y="98"/>
                  </a:cubicBezTo>
                  <a:cubicBezTo>
                    <a:pt x="196" y="44"/>
                    <a:pt x="152" y="0"/>
                    <a:pt x="9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38"/>
            <p:cNvSpPr>
              <a:spLocks/>
            </p:cNvSpPr>
            <p:nvPr/>
          </p:nvSpPr>
          <p:spPr bwMode="auto">
            <a:xfrm>
              <a:off x="7700963" y="112713"/>
              <a:ext cx="41275" cy="30163"/>
            </a:xfrm>
            <a:custGeom>
              <a:avLst/>
              <a:gdLst>
                <a:gd name="T0" fmla="*/ 4 w 12"/>
                <a:gd name="T1" fmla="*/ 9 h 9"/>
                <a:gd name="T2" fmla="*/ 0 w 12"/>
                <a:gd name="T3" fmla="*/ 5 h 9"/>
                <a:gd name="T4" fmla="*/ 4 w 12"/>
                <a:gd name="T5" fmla="*/ 1 h 9"/>
                <a:gd name="T6" fmla="*/ 8 w 12"/>
                <a:gd name="T7" fmla="*/ 0 h 9"/>
                <a:gd name="T8" fmla="*/ 12 w 12"/>
                <a:gd name="T9" fmla="*/ 4 h 9"/>
                <a:gd name="T10" fmla="*/ 8 w 12"/>
                <a:gd name="T11" fmla="*/ 8 h 9"/>
                <a:gd name="T12" fmla="*/ 4 w 12"/>
                <a:gd name="T13" fmla="*/ 9 h 9"/>
                <a:gd name="T14" fmla="*/ 4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4" y="9"/>
                  </a:moveTo>
                  <a:cubicBezTo>
                    <a:pt x="2" y="9"/>
                    <a:pt x="0" y="7"/>
                    <a:pt x="0" y="5"/>
                  </a:cubicBezTo>
                  <a:cubicBezTo>
                    <a:pt x="0" y="3"/>
                    <a:pt x="2" y="1"/>
                    <a:pt x="4" y="1"/>
                  </a:cubicBezTo>
                  <a:cubicBezTo>
                    <a:pt x="5" y="1"/>
                    <a:pt x="7" y="0"/>
                    <a:pt x="8" y="0"/>
                  </a:cubicBezTo>
                  <a:cubicBezTo>
                    <a:pt x="11" y="0"/>
                    <a:pt x="12" y="2"/>
                    <a:pt x="12" y="4"/>
                  </a:cubicBezTo>
                  <a:cubicBezTo>
                    <a:pt x="12" y="7"/>
                    <a:pt x="11" y="8"/>
                    <a:pt x="8" y="8"/>
                  </a:cubicBezTo>
                  <a:cubicBezTo>
                    <a:pt x="7" y="8"/>
                    <a:pt x="6" y="9"/>
                    <a:pt x="4" y="9"/>
                  </a:cubicBezTo>
                  <a:cubicBezTo>
                    <a:pt x="4" y="9"/>
                    <a:pt x="4" y="9"/>
                    <a:pt x="4" y="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39"/>
            <p:cNvSpPr>
              <a:spLocks/>
            </p:cNvSpPr>
            <p:nvPr/>
          </p:nvSpPr>
          <p:spPr bwMode="auto">
            <a:xfrm>
              <a:off x="7542213" y="128588"/>
              <a:ext cx="128588" cy="187325"/>
            </a:xfrm>
            <a:custGeom>
              <a:avLst/>
              <a:gdLst>
                <a:gd name="T0" fmla="*/ 4 w 38"/>
                <a:gd name="T1" fmla="*/ 55 h 55"/>
                <a:gd name="T2" fmla="*/ 0 w 38"/>
                <a:gd name="T3" fmla="*/ 51 h 55"/>
                <a:gd name="T4" fmla="*/ 32 w 38"/>
                <a:gd name="T5" fmla="*/ 1 h 55"/>
                <a:gd name="T6" fmla="*/ 37 w 38"/>
                <a:gd name="T7" fmla="*/ 2 h 55"/>
                <a:gd name="T8" fmla="*/ 35 w 38"/>
                <a:gd name="T9" fmla="*/ 8 h 55"/>
                <a:gd name="T10" fmla="*/ 8 w 38"/>
                <a:gd name="T11" fmla="*/ 51 h 55"/>
                <a:gd name="T12" fmla="*/ 4 w 38"/>
                <a:gd name="T13" fmla="*/ 55 h 55"/>
              </a:gdLst>
              <a:ahLst/>
              <a:cxnLst>
                <a:cxn ang="0">
                  <a:pos x="T0" y="T1"/>
                </a:cxn>
                <a:cxn ang="0">
                  <a:pos x="T2" y="T3"/>
                </a:cxn>
                <a:cxn ang="0">
                  <a:pos x="T4" y="T5"/>
                </a:cxn>
                <a:cxn ang="0">
                  <a:pos x="T6" y="T7"/>
                </a:cxn>
                <a:cxn ang="0">
                  <a:pos x="T8" y="T9"/>
                </a:cxn>
                <a:cxn ang="0">
                  <a:pos x="T10" y="T11"/>
                </a:cxn>
                <a:cxn ang="0">
                  <a:pos x="T12" y="T13"/>
                </a:cxn>
              </a:cxnLst>
              <a:rect l="0" t="0" r="r" b="b"/>
              <a:pathLst>
                <a:path w="38" h="55">
                  <a:moveTo>
                    <a:pt x="4" y="55"/>
                  </a:moveTo>
                  <a:cubicBezTo>
                    <a:pt x="1" y="55"/>
                    <a:pt x="0" y="53"/>
                    <a:pt x="0" y="51"/>
                  </a:cubicBezTo>
                  <a:cubicBezTo>
                    <a:pt x="0" y="30"/>
                    <a:pt x="12" y="10"/>
                    <a:pt x="32" y="1"/>
                  </a:cubicBezTo>
                  <a:cubicBezTo>
                    <a:pt x="34" y="0"/>
                    <a:pt x="37" y="0"/>
                    <a:pt x="37" y="2"/>
                  </a:cubicBezTo>
                  <a:cubicBezTo>
                    <a:pt x="38" y="4"/>
                    <a:pt x="37" y="7"/>
                    <a:pt x="35" y="8"/>
                  </a:cubicBezTo>
                  <a:cubicBezTo>
                    <a:pt x="19" y="16"/>
                    <a:pt x="8" y="33"/>
                    <a:pt x="8" y="51"/>
                  </a:cubicBezTo>
                  <a:cubicBezTo>
                    <a:pt x="8" y="53"/>
                    <a:pt x="6" y="55"/>
                    <a:pt x="4" y="5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0"/>
            <p:cNvSpPr>
              <a:spLocks/>
            </p:cNvSpPr>
            <p:nvPr/>
          </p:nvSpPr>
          <p:spPr bwMode="auto">
            <a:xfrm>
              <a:off x="8010526" y="568325"/>
              <a:ext cx="107950" cy="112713"/>
            </a:xfrm>
            <a:custGeom>
              <a:avLst/>
              <a:gdLst>
                <a:gd name="T0" fmla="*/ 4 w 32"/>
                <a:gd name="T1" fmla="*/ 33 h 33"/>
                <a:gd name="T2" fmla="*/ 1 w 32"/>
                <a:gd name="T3" fmla="*/ 32 h 33"/>
                <a:gd name="T4" fmla="*/ 1 w 32"/>
                <a:gd name="T5" fmla="*/ 26 h 33"/>
                <a:gd name="T6" fmla="*/ 25 w 32"/>
                <a:gd name="T7" fmla="*/ 2 h 33"/>
                <a:gd name="T8" fmla="*/ 31 w 32"/>
                <a:gd name="T9" fmla="*/ 2 h 33"/>
                <a:gd name="T10" fmla="*/ 31 w 32"/>
                <a:gd name="T11" fmla="*/ 8 h 33"/>
                <a:gd name="T12" fmla="*/ 7 w 32"/>
                <a:gd name="T13" fmla="*/ 32 h 33"/>
                <a:gd name="T14" fmla="*/ 4 w 32"/>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3">
                  <a:moveTo>
                    <a:pt x="4" y="33"/>
                  </a:moveTo>
                  <a:cubicBezTo>
                    <a:pt x="3" y="33"/>
                    <a:pt x="2" y="32"/>
                    <a:pt x="1" y="32"/>
                  </a:cubicBezTo>
                  <a:cubicBezTo>
                    <a:pt x="0" y="30"/>
                    <a:pt x="0" y="28"/>
                    <a:pt x="1" y="26"/>
                  </a:cubicBezTo>
                  <a:cubicBezTo>
                    <a:pt x="25" y="2"/>
                    <a:pt x="25" y="2"/>
                    <a:pt x="25" y="2"/>
                  </a:cubicBezTo>
                  <a:cubicBezTo>
                    <a:pt x="27" y="0"/>
                    <a:pt x="29" y="0"/>
                    <a:pt x="31" y="2"/>
                  </a:cubicBezTo>
                  <a:cubicBezTo>
                    <a:pt x="32" y="4"/>
                    <a:pt x="32" y="6"/>
                    <a:pt x="31" y="8"/>
                  </a:cubicBezTo>
                  <a:cubicBezTo>
                    <a:pt x="7" y="32"/>
                    <a:pt x="7" y="32"/>
                    <a:pt x="7" y="32"/>
                  </a:cubicBezTo>
                  <a:cubicBezTo>
                    <a:pt x="6" y="32"/>
                    <a:pt x="5" y="33"/>
                    <a:pt x="4"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1"/>
            <p:cNvSpPr>
              <a:spLocks/>
            </p:cNvSpPr>
            <p:nvPr/>
          </p:nvSpPr>
          <p:spPr bwMode="auto">
            <a:xfrm>
              <a:off x="8051801" y="609600"/>
              <a:ext cx="107950" cy="112713"/>
            </a:xfrm>
            <a:custGeom>
              <a:avLst/>
              <a:gdLst>
                <a:gd name="T0" fmla="*/ 4 w 32"/>
                <a:gd name="T1" fmla="*/ 33 h 33"/>
                <a:gd name="T2" fmla="*/ 1 w 32"/>
                <a:gd name="T3" fmla="*/ 32 h 33"/>
                <a:gd name="T4" fmla="*/ 1 w 32"/>
                <a:gd name="T5" fmla="*/ 26 h 33"/>
                <a:gd name="T6" fmla="*/ 25 w 32"/>
                <a:gd name="T7" fmla="*/ 2 h 33"/>
                <a:gd name="T8" fmla="*/ 31 w 32"/>
                <a:gd name="T9" fmla="*/ 2 h 33"/>
                <a:gd name="T10" fmla="*/ 31 w 32"/>
                <a:gd name="T11" fmla="*/ 8 h 33"/>
                <a:gd name="T12" fmla="*/ 7 w 32"/>
                <a:gd name="T13" fmla="*/ 32 h 33"/>
                <a:gd name="T14" fmla="*/ 4 w 32"/>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3">
                  <a:moveTo>
                    <a:pt x="4" y="33"/>
                  </a:moveTo>
                  <a:cubicBezTo>
                    <a:pt x="3" y="33"/>
                    <a:pt x="2" y="32"/>
                    <a:pt x="1" y="32"/>
                  </a:cubicBezTo>
                  <a:cubicBezTo>
                    <a:pt x="0" y="30"/>
                    <a:pt x="0" y="28"/>
                    <a:pt x="1" y="26"/>
                  </a:cubicBezTo>
                  <a:cubicBezTo>
                    <a:pt x="25" y="2"/>
                    <a:pt x="25" y="2"/>
                    <a:pt x="25" y="2"/>
                  </a:cubicBezTo>
                  <a:cubicBezTo>
                    <a:pt x="27" y="0"/>
                    <a:pt x="29" y="0"/>
                    <a:pt x="31" y="2"/>
                  </a:cubicBezTo>
                  <a:cubicBezTo>
                    <a:pt x="32" y="4"/>
                    <a:pt x="32" y="6"/>
                    <a:pt x="31" y="8"/>
                  </a:cubicBezTo>
                  <a:cubicBezTo>
                    <a:pt x="7" y="32"/>
                    <a:pt x="7" y="32"/>
                    <a:pt x="7" y="32"/>
                  </a:cubicBezTo>
                  <a:cubicBezTo>
                    <a:pt x="6" y="32"/>
                    <a:pt x="5" y="33"/>
                    <a:pt x="4"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52" name="TextBox 51"/>
          <p:cNvSpPr txBox="1"/>
          <p:nvPr/>
        </p:nvSpPr>
        <p:spPr>
          <a:xfrm>
            <a:off x="8205578" y="2667187"/>
            <a:ext cx="3746221" cy="1163845"/>
          </a:xfrm>
          <a:prstGeom prst="rect">
            <a:avLst/>
          </a:prstGeom>
          <a:noFill/>
        </p:spPr>
        <p:txBody>
          <a:bodyPr wrap="square" lIns="0" rIns="0" rtlCol="0">
            <a:spAutoFit/>
          </a:bodyPr>
          <a:lstStyle/>
          <a:p>
            <a:pPr>
              <a:lnSpc>
                <a:spcPct val="150000"/>
              </a:lnSpc>
            </a:pPr>
            <a:r>
              <a:rPr lang="en-US" sz="1200" dirty="0">
                <a:solidFill>
                  <a:schemeClr val="bg1">
                    <a:lumMod val="50000"/>
                  </a:schemeClr>
                </a:solidFill>
                <a:ea typeface="Roboto Condensed Light" panose="02000000000000000000" pitchFamily="2" charset="0"/>
                <a:cs typeface="Roboto Condensed Light" panose="02000000000000000000" pitchFamily="2" charset="0"/>
              </a:rPr>
              <a:t>Ensuring that the production capacity matches the demand for a product or service can take time, as changes in demand or unforeseen events can lead to overproduction or underproduction.</a:t>
            </a:r>
          </a:p>
        </p:txBody>
      </p:sp>
      <p:sp>
        <p:nvSpPr>
          <p:cNvPr id="53" name="TextBox 52"/>
          <p:cNvSpPr txBox="1"/>
          <p:nvPr/>
        </p:nvSpPr>
        <p:spPr>
          <a:xfrm>
            <a:off x="8090808" y="2264094"/>
            <a:ext cx="2031325" cy="400110"/>
          </a:xfrm>
          <a:prstGeom prst="rect">
            <a:avLst/>
          </a:prstGeom>
          <a:noFill/>
        </p:spPr>
        <p:txBody>
          <a:bodyPr wrap="none" rtlCol="0">
            <a:spAutoFit/>
          </a:bodyPr>
          <a:lstStyle/>
          <a:p>
            <a:r>
              <a:rPr lang="en-US" sz="2000" dirty="0">
                <a:solidFill>
                  <a:schemeClr val="bg1">
                    <a:lumMod val="50000"/>
                  </a:schemeClr>
                </a:solidFill>
                <a:latin typeface="+mj-lt"/>
              </a:rPr>
              <a:t>Capacity planning</a:t>
            </a:r>
          </a:p>
        </p:txBody>
      </p:sp>
      <p:sp>
        <p:nvSpPr>
          <p:cNvPr id="54" name="TextBox 53"/>
          <p:cNvSpPr txBox="1"/>
          <p:nvPr/>
        </p:nvSpPr>
        <p:spPr>
          <a:xfrm>
            <a:off x="8205578" y="4935311"/>
            <a:ext cx="3746221" cy="1200329"/>
          </a:xfrm>
          <a:prstGeom prst="rect">
            <a:avLst/>
          </a:prstGeom>
          <a:noFill/>
        </p:spPr>
        <p:txBody>
          <a:bodyPr wrap="square" lIns="0" rIns="0" rtlCol="0">
            <a:spAutoFit/>
          </a:bodyPr>
          <a:lstStyle/>
          <a:p>
            <a:pPr>
              <a:lnSpc>
                <a:spcPct val="150000"/>
              </a:lnSpc>
            </a:pPr>
            <a:r>
              <a:rPr lang="en-US" sz="1200" dirty="0" smtClean="0">
                <a:solidFill>
                  <a:schemeClr val="bg1">
                    <a:lumMod val="50000"/>
                  </a:schemeClr>
                </a:solidFill>
                <a:ea typeface="Roboto Condensed Light" panose="02000000000000000000" pitchFamily="2" charset="0"/>
                <a:cs typeface="Roboto Condensed Light" panose="02000000000000000000" pitchFamily="2" charset="0"/>
              </a:rPr>
              <a:t>Supply </a:t>
            </a:r>
            <a:r>
              <a:rPr lang="en-US" sz="1200" dirty="0">
                <a:solidFill>
                  <a:schemeClr val="bg1">
                    <a:lumMod val="50000"/>
                  </a:schemeClr>
                </a:solidFill>
                <a:ea typeface="Roboto Condensed Light" panose="02000000000000000000" pitchFamily="2" charset="0"/>
                <a:cs typeface="Roboto Condensed Light" panose="02000000000000000000" pitchFamily="2" charset="0"/>
              </a:rPr>
              <a:t>chain disruptions such as delays in shipping, shortages of raw materials, or unexpected demand can significantly affect production planning and cause delays and inefficiencies in the production process.</a:t>
            </a:r>
          </a:p>
        </p:txBody>
      </p:sp>
      <p:sp>
        <p:nvSpPr>
          <p:cNvPr id="55" name="TextBox 54"/>
          <p:cNvSpPr txBox="1"/>
          <p:nvPr/>
        </p:nvSpPr>
        <p:spPr>
          <a:xfrm>
            <a:off x="8090808" y="4532218"/>
            <a:ext cx="2727478" cy="400110"/>
          </a:xfrm>
          <a:prstGeom prst="rect">
            <a:avLst/>
          </a:prstGeom>
          <a:noFill/>
        </p:spPr>
        <p:txBody>
          <a:bodyPr wrap="none" rtlCol="0">
            <a:spAutoFit/>
          </a:bodyPr>
          <a:lstStyle/>
          <a:p>
            <a:r>
              <a:rPr lang="en-US" sz="2000" dirty="0">
                <a:solidFill>
                  <a:schemeClr val="bg1">
                    <a:lumMod val="50000"/>
                  </a:schemeClr>
                </a:solidFill>
                <a:latin typeface="+mj-lt"/>
              </a:rPr>
              <a:t>Supply chain disruptions</a:t>
            </a:r>
          </a:p>
        </p:txBody>
      </p:sp>
      <p:sp>
        <p:nvSpPr>
          <p:cNvPr id="56" name="TextBox 55"/>
          <p:cNvSpPr txBox="1"/>
          <p:nvPr/>
        </p:nvSpPr>
        <p:spPr>
          <a:xfrm>
            <a:off x="148861" y="2667187"/>
            <a:ext cx="3746221" cy="1163845"/>
          </a:xfrm>
          <a:prstGeom prst="rect">
            <a:avLst/>
          </a:prstGeom>
          <a:noFill/>
        </p:spPr>
        <p:txBody>
          <a:bodyPr wrap="square" lIns="0" rIns="0" rtlCol="0">
            <a:spAutoFit/>
          </a:bodyPr>
          <a:lstStyle/>
          <a:p>
            <a:pPr algn="r">
              <a:lnSpc>
                <a:spcPct val="150000"/>
              </a:lnSpc>
            </a:pPr>
            <a:r>
              <a:rPr lang="en-US" sz="1200" dirty="0">
                <a:solidFill>
                  <a:schemeClr val="bg1">
                    <a:lumMod val="50000"/>
                  </a:schemeClr>
                </a:solidFill>
                <a:ea typeface="Roboto Condensed Light" panose="02000000000000000000" pitchFamily="2" charset="0"/>
                <a:cs typeface="Roboto Condensed Light" panose="02000000000000000000" pitchFamily="2" charset="0"/>
              </a:rPr>
              <a:t>Accurately predicting demand for a product or service can be a challenging task, as it is affected by various factors, such as seasonal trends, consumer behavior, and market changes.</a:t>
            </a:r>
          </a:p>
        </p:txBody>
      </p:sp>
      <p:sp>
        <p:nvSpPr>
          <p:cNvPr id="57" name="TextBox 56"/>
          <p:cNvSpPr txBox="1"/>
          <p:nvPr/>
        </p:nvSpPr>
        <p:spPr>
          <a:xfrm>
            <a:off x="1697239" y="2264094"/>
            <a:ext cx="2296719" cy="400110"/>
          </a:xfrm>
          <a:prstGeom prst="rect">
            <a:avLst/>
          </a:prstGeom>
          <a:noFill/>
        </p:spPr>
        <p:txBody>
          <a:bodyPr wrap="none" rtlCol="0">
            <a:spAutoFit/>
          </a:bodyPr>
          <a:lstStyle/>
          <a:p>
            <a:pPr algn="r"/>
            <a:r>
              <a:rPr lang="en-US" sz="2000" dirty="0">
                <a:solidFill>
                  <a:schemeClr val="bg1">
                    <a:lumMod val="50000"/>
                  </a:schemeClr>
                </a:solidFill>
                <a:latin typeface="+mj-lt"/>
              </a:rPr>
              <a:t>Forecasting demand</a:t>
            </a:r>
          </a:p>
        </p:txBody>
      </p:sp>
      <p:sp>
        <p:nvSpPr>
          <p:cNvPr id="58" name="TextBox 57"/>
          <p:cNvSpPr txBox="1"/>
          <p:nvPr/>
        </p:nvSpPr>
        <p:spPr>
          <a:xfrm>
            <a:off x="148861" y="4935311"/>
            <a:ext cx="3746221" cy="1163845"/>
          </a:xfrm>
          <a:prstGeom prst="rect">
            <a:avLst/>
          </a:prstGeom>
          <a:noFill/>
        </p:spPr>
        <p:txBody>
          <a:bodyPr wrap="square" lIns="0" rIns="0" rtlCol="0">
            <a:spAutoFit/>
          </a:bodyPr>
          <a:lstStyle/>
          <a:p>
            <a:pPr algn="r">
              <a:lnSpc>
                <a:spcPct val="150000"/>
              </a:lnSpc>
            </a:pPr>
            <a:r>
              <a:rPr lang="en-US" sz="1200" dirty="0">
                <a:solidFill>
                  <a:schemeClr val="bg1">
                    <a:lumMod val="50000"/>
                  </a:schemeClr>
                </a:solidFill>
                <a:ea typeface="Roboto Condensed Light" panose="02000000000000000000" pitchFamily="2" charset="0"/>
                <a:cs typeface="Roboto Condensed Light" panose="02000000000000000000" pitchFamily="2" charset="0"/>
              </a:rPr>
              <a:t>Allocating resources such as labor, machinery, and raw materials in the most efficient way possible can be challenging, especially when dealing with complex production processes and limited resources.</a:t>
            </a:r>
          </a:p>
        </p:txBody>
      </p:sp>
      <p:sp>
        <p:nvSpPr>
          <p:cNvPr id="59" name="TextBox 58"/>
          <p:cNvSpPr txBox="1"/>
          <p:nvPr/>
        </p:nvSpPr>
        <p:spPr>
          <a:xfrm>
            <a:off x="1775017" y="4532218"/>
            <a:ext cx="2218941" cy="400110"/>
          </a:xfrm>
          <a:prstGeom prst="rect">
            <a:avLst/>
          </a:prstGeom>
          <a:noFill/>
        </p:spPr>
        <p:txBody>
          <a:bodyPr wrap="none" rtlCol="0">
            <a:spAutoFit/>
          </a:bodyPr>
          <a:lstStyle/>
          <a:p>
            <a:pPr algn="r"/>
            <a:r>
              <a:rPr lang="en-US" sz="2000" dirty="0">
                <a:solidFill>
                  <a:schemeClr val="bg1">
                    <a:lumMod val="50000"/>
                  </a:schemeClr>
                </a:solidFill>
                <a:latin typeface="+mj-lt"/>
              </a:rPr>
              <a:t>Resource allocation</a:t>
            </a:r>
          </a:p>
        </p:txBody>
      </p:sp>
      <p:sp>
        <p:nvSpPr>
          <p:cNvPr id="3" name="Rectangle 2">
            <a:extLst>
              <a:ext uri="{FF2B5EF4-FFF2-40B4-BE49-F238E27FC236}">
                <a16:creationId xmlns:a16="http://schemas.microsoft.com/office/drawing/2014/main" id="{2714FEED-9985-8E58-5F41-DB3B2391CEA8}"/>
              </a:ext>
            </a:extLst>
          </p:cNvPr>
          <p:cNvSpPr/>
          <p:nvPr/>
        </p:nvSpPr>
        <p:spPr>
          <a:xfrm>
            <a:off x="0" y="340708"/>
            <a:ext cx="239696" cy="836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4" name="Picture 3" descr="Logo, company name&#10;&#10;Description automatically generated">
            <a:extLst>
              <a:ext uri="{FF2B5EF4-FFF2-40B4-BE49-F238E27FC236}">
                <a16:creationId xmlns:a16="http://schemas.microsoft.com/office/drawing/2014/main" id="{BCE03BD3-031C-3555-AF10-01E38CD3C9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3954" b="33868"/>
          <a:stretch/>
        </p:blipFill>
        <p:spPr>
          <a:xfrm>
            <a:off x="10111408" y="514423"/>
            <a:ext cx="1413755" cy="454915"/>
          </a:xfrm>
          <a:prstGeom prst="rect">
            <a:avLst/>
          </a:prstGeom>
        </p:spPr>
      </p:pic>
    </p:spTree>
    <p:extLst>
      <p:ext uri="{BB962C8B-B14F-4D97-AF65-F5344CB8AC3E}">
        <p14:creationId xmlns:p14="http://schemas.microsoft.com/office/powerpoint/2010/main" val="243867948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3187" y="2000133"/>
            <a:ext cx="6691359" cy="3472818"/>
          </a:xfrm>
          <a:prstGeom prst="rect">
            <a:avLst/>
          </a:prstGeom>
          <a:effectLst>
            <a:reflection blurRad="6350" stA="52000" endA="300" endPos="7000" dir="5400000" sy="-100000" algn="bl" rotWithShape="0"/>
          </a:effectLst>
        </p:spPr>
      </p:pic>
      <p:grpSp>
        <p:nvGrpSpPr>
          <p:cNvPr id="4" name="Group 3"/>
          <p:cNvGrpSpPr/>
          <p:nvPr/>
        </p:nvGrpSpPr>
        <p:grpSpPr>
          <a:xfrm flipH="1">
            <a:off x="5241643" y="3743308"/>
            <a:ext cx="996512" cy="773723"/>
            <a:chOff x="9995847" y="1842453"/>
            <a:chExt cx="996512" cy="773723"/>
          </a:xfrm>
          <a:solidFill>
            <a:schemeClr val="accent4"/>
          </a:solidFill>
        </p:grpSpPr>
        <p:sp>
          <p:nvSpPr>
            <p:cNvPr id="8" name="Oval 7"/>
            <p:cNvSpPr/>
            <p:nvPr/>
          </p:nvSpPr>
          <p:spPr>
            <a:xfrm>
              <a:off x="9995847" y="1842453"/>
              <a:ext cx="773723" cy="7737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p:cNvSpPr/>
            <p:nvPr/>
          </p:nvSpPr>
          <p:spPr>
            <a:xfrm rot="5400000">
              <a:off x="10697758" y="2065204"/>
              <a:ext cx="316424" cy="2727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flipH="1">
            <a:off x="5273500" y="2000133"/>
            <a:ext cx="976162" cy="773723"/>
            <a:chOff x="10016197" y="1814732"/>
            <a:chExt cx="976162" cy="773723"/>
          </a:xfrm>
          <a:solidFill>
            <a:schemeClr val="accent2"/>
          </a:solidFill>
        </p:grpSpPr>
        <p:sp>
          <p:nvSpPr>
            <p:cNvPr id="16" name="Oval 15"/>
            <p:cNvSpPr/>
            <p:nvPr/>
          </p:nvSpPr>
          <p:spPr>
            <a:xfrm>
              <a:off x="10016197" y="1814732"/>
              <a:ext cx="773723" cy="7737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rot="5400000">
              <a:off x="10697758" y="2065204"/>
              <a:ext cx="316424" cy="27277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p:cNvSpPr/>
          <p:nvPr/>
        </p:nvSpPr>
        <p:spPr>
          <a:xfrm>
            <a:off x="6452102" y="2345636"/>
            <a:ext cx="5329081" cy="886846"/>
          </a:xfrm>
          <a:prstGeom prst="rect">
            <a:avLst/>
          </a:prstGeom>
        </p:spPr>
        <p:txBody>
          <a:bodyPr wrap="square">
            <a:spAutoFit/>
          </a:bodyPr>
          <a:lstStyle/>
          <a:p>
            <a:pPr>
              <a:lnSpc>
                <a:spcPct val="150000"/>
              </a:lnSpc>
            </a:pPr>
            <a:r>
              <a:rPr lang="en-US" sz="1200" dirty="0">
                <a:solidFill>
                  <a:schemeClr val="bg1">
                    <a:lumMod val="65000"/>
                  </a:schemeClr>
                </a:solidFill>
              </a:rPr>
              <a:t>With the rapid advancement of technology, businesses need to continuously adapt and update their production processes with new technology to remain competitive and efficient. </a:t>
            </a:r>
          </a:p>
        </p:txBody>
      </p:sp>
      <p:sp>
        <p:nvSpPr>
          <p:cNvPr id="24" name="TextBox 23"/>
          <p:cNvSpPr txBox="1"/>
          <p:nvPr/>
        </p:nvSpPr>
        <p:spPr>
          <a:xfrm>
            <a:off x="6452102" y="1943380"/>
            <a:ext cx="2498056" cy="400110"/>
          </a:xfrm>
          <a:prstGeom prst="rect">
            <a:avLst/>
          </a:prstGeom>
          <a:noFill/>
        </p:spPr>
        <p:txBody>
          <a:bodyPr wrap="none" rtlCol="0">
            <a:spAutoFit/>
          </a:bodyPr>
          <a:lstStyle/>
          <a:p>
            <a:r>
              <a:rPr lang="en-US" sz="2000" dirty="0">
                <a:solidFill>
                  <a:schemeClr val="bg1">
                    <a:lumMod val="50000"/>
                  </a:schemeClr>
                </a:solidFill>
                <a:latin typeface="+mj-lt"/>
              </a:rPr>
              <a:t>Technological changes</a:t>
            </a:r>
          </a:p>
        </p:txBody>
      </p:sp>
      <p:sp>
        <p:nvSpPr>
          <p:cNvPr id="27" name="Rectangle 26"/>
          <p:cNvSpPr/>
          <p:nvPr/>
        </p:nvSpPr>
        <p:spPr>
          <a:xfrm>
            <a:off x="6452102" y="3923251"/>
            <a:ext cx="5329081" cy="886846"/>
          </a:xfrm>
          <a:prstGeom prst="rect">
            <a:avLst/>
          </a:prstGeom>
        </p:spPr>
        <p:txBody>
          <a:bodyPr wrap="square">
            <a:spAutoFit/>
          </a:bodyPr>
          <a:lstStyle/>
          <a:p>
            <a:pPr>
              <a:lnSpc>
                <a:spcPct val="150000"/>
              </a:lnSpc>
            </a:pPr>
            <a:r>
              <a:rPr lang="en-US" sz="1200" dirty="0">
                <a:solidFill>
                  <a:schemeClr val="bg1">
                    <a:lumMod val="65000"/>
                  </a:schemeClr>
                </a:solidFill>
              </a:rPr>
              <a:t>Balancing production costs with the price of the product or service can be challenging, especially when dealing with fluctuating costs of raw materials and labor or unexpected changes in market conditions.</a:t>
            </a:r>
          </a:p>
        </p:txBody>
      </p:sp>
      <p:sp>
        <p:nvSpPr>
          <p:cNvPr id="28" name="TextBox 27"/>
          <p:cNvSpPr txBox="1"/>
          <p:nvPr/>
        </p:nvSpPr>
        <p:spPr>
          <a:xfrm>
            <a:off x="6452102" y="3576002"/>
            <a:ext cx="1239185" cy="400110"/>
          </a:xfrm>
          <a:prstGeom prst="rect">
            <a:avLst/>
          </a:prstGeom>
          <a:noFill/>
        </p:spPr>
        <p:txBody>
          <a:bodyPr wrap="none" rtlCol="0">
            <a:spAutoFit/>
          </a:bodyPr>
          <a:lstStyle/>
          <a:p>
            <a:r>
              <a:rPr lang="en-US" sz="2000" dirty="0">
                <a:solidFill>
                  <a:schemeClr val="bg1">
                    <a:lumMod val="50000"/>
                  </a:schemeClr>
                </a:solidFill>
                <a:latin typeface="+mj-lt"/>
              </a:rPr>
              <a:t>Budgeting</a:t>
            </a:r>
          </a:p>
        </p:txBody>
      </p:sp>
      <p:sp>
        <p:nvSpPr>
          <p:cNvPr id="5" name="TextBox 4">
            <a:extLst>
              <a:ext uri="{FF2B5EF4-FFF2-40B4-BE49-F238E27FC236}">
                <a16:creationId xmlns:a16="http://schemas.microsoft.com/office/drawing/2014/main" id="{3D45EEB2-0125-0117-56C7-7D5C30A4DB29}"/>
              </a:ext>
            </a:extLst>
          </p:cNvPr>
          <p:cNvSpPr txBox="1"/>
          <p:nvPr/>
        </p:nvSpPr>
        <p:spPr>
          <a:xfrm>
            <a:off x="239695" y="446118"/>
            <a:ext cx="7284110" cy="523220"/>
          </a:xfrm>
          <a:prstGeom prst="rect">
            <a:avLst/>
          </a:prstGeom>
          <a:noFill/>
        </p:spPr>
        <p:txBody>
          <a:bodyPr wrap="none" rtlCol="0">
            <a:spAutoFit/>
          </a:bodyPr>
          <a:lstStyle/>
          <a:p>
            <a:r>
              <a:rPr lang="en-US" sz="2800" dirty="0">
                <a:solidFill>
                  <a:schemeClr val="bg1">
                    <a:lumMod val="50000"/>
                  </a:schemeClr>
                </a:solidFill>
                <a:latin typeface="+mj-lt"/>
              </a:rPr>
              <a:t>Challenges in production planning for businesses</a:t>
            </a:r>
          </a:p>
        </p:txBody>
      </p:sp>
      <p:sp>
        <p:nvSpPr>
          <p:cNvPr id="6" name="Rectangle 5">
            <a:extLst>
              <a:ext uri="{FF2B5EF4-FFF2-40B4-BE49-F238E27FC236}">
                <a16:creationId xmlns:a16="http://schemas.microsoft.com/office/drawing/2014/main" id="{849B6A97-A82C-CD8B-BF65-4563994E14E0}"/>
              </a:ext>
            </a:extLst>
          </p:cNvPr>
          <p:cNvSpPr/>
          <p:nvPr/>
        </p:nvSpPr>
        <p:spPr>
          <a:xfrm>
            <a:off x="0" y="289592"/>
            <a:ext cx="239696" cy="836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3" name="Picture Placeholder 12" descr="A picture containing person&#10;&#10;Description automatically generated">
            <a:extLst>
              <a:ext uri="{FF2B5EF4-FFF2-40B4-BE49-F238E27FC236}">
                <a16:creationId xmlns:a16="http://schemas.microsoft.com/office/drawing/2014/main" id="{20AFA692-CB6B-9014-9355-B4A00C3A51D6}"/>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3177" b="3177"/>
          <a:stretch>
            <a:fillRect/>
          </a:stretch>
        </p:blipFill>
        <p:spPr/>
      </p:pic>
      <p:pic>
        <p:nvPicPr>
          <p:cNvPr id="12" name="Picture 11" descr="Logo, company name&#10;&#10;Description automatically generated">
            <a:extLst>
              <a:ext uri="{FF2B5EF4-FFF2-40B4-BE49-F238E27FC236}">
                <a16:creationId xmlns:a16="http://schemas.microsoft.com/office/drawing/2014/main" id="{D691ED4C-7E47-CF26-0DFF-AFBA1DE381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954" b="33868"/>
          <a:stretch/>
        </p:blipFill>
        <p:spPr>
          <a:xfrm>
            <a:off x="10111408" y="514423"/>
            <a:ext cx="1413755" cy="454915"/>
          </a:xfrm>
          <a:prstGeom prst="rect">
            <a:avLst/>
          </a:prstGeom>
        </p:spPr>
      </p:pic>
    </p:spTree>
    <p:extLst>
      <p:ext uri="{BB962C8B-B14F-4D97-AF65-F5344CB8AC3E}">
        <p14:creationId xmlns:p14="http://schemas.microsoft.com/office/powerpoint/2010/main" val="399699943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Parallelogram 3"/>
          <p:cNvSpPr/>
          <p:nvPr/>
        </p:nvSpPr>
        <p:spPr>
          <a:xfrm>
            <a:off x="6500810" y="0"/>
            <a:ext cx="4837043" cy="6858000"/>
          </a:xfrm>
          <a:prstGeom prst="parallelogram">
            <a:avLst>
              <a:gd name="adj" fmla="val 3941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44925" y="227665"/>
            <a:ext cx="5346267" cy="954107"/>
          </a:xfrm>
          <a:prstGeom prst="rect">
            <a:avLst/>
          </a:prstGeom>
          <a:noFill/>
        </p:spPr>
        <p:txBody>
          <a:bodyPr wrap="square" rtlCol="0">
            <a:spAutoFit/>
          </a:bodyPr>
          <a:lstStyle/>
          <a:p>
            <a:r>
              <a:rPr lang="en-US" sz="2800" dirty="0">
                <a:solidFill>
                  <a:schemeClr val="bg1">
                    <a:lumMod val="50000"/>
                  </a:schemeClr>
                </a:solidFill>
                <a:latin typeface="+mj-lt"/>
              </a:rPr>
              <a:t>How Folio3's NStitch Solution Can Help Optimize Production Planning</a:t>
            </a:r>
          </a:p>
        </p:txBody>
      </p:sp>
      <p:sp>
        <p:nvSpPr>
          <p:cNvPr id="19" name="Rectangle 18"/>
          <p:cNvSpPr/>
          <p:nvPr/>
        </p:nvSpPr>
        <p:spPr>
          <a:xfrm>
            <a:off x="340596" y="1617809"/>
            <a:ext cx="4644000" cy="2598084"/>
          </a:xfrm>
          <a:prstGeom prst="rect">
            <a:avLst/>
          </a:prstGeom>
        </p:spPr>
        <p:txBody>
          <a:bodyPr wrap="square">
            <a:spAutoFit/>
          </a:bodyPr>
          <a:lstStyle/>
          <a:p>
            <a:pPr algn="just">
              <a:lnSpc>
                <a:spcPct val="150000"/>
              </a:lnSpc>
            </a:pPr>
            <a:r>
              <a:rPr lang="en-US" sz="1100" dirty="0">
                <a:solidFill>
                  <a:schemeClr val="bg1">
                    <a:lumMod val="65000"/>
                  </a:schemeClr>
                </a:solidFill>
              </a:rPr>
              <a:t>Folio3 offers its users numerous efficient and practical modules, facilitating their daily tasks. Among them is the production management module designed explicitly for production-related activities. It allows users to generate sales orders, schedule work orders, manage product costing, and complete order fulfillment. With this manufacturing solution, Folio3  provides real-time visibility into each stage of the production process, empowering users to make informed decisions. Flexibility is required in Cut-Make-Trim (CMT) processes as each client has unique requirements, criteria for feeding items into the CMT process and costing formulas.</a:t>
            </a:r>
          </a:p>
        </p:txBody>
      </p:sp>
      <p:sp>
        <p:nvSpPr>
          <p:cNvPr id="2" name="Rectangle 1">
            <a:extLst>
              <a:ext uri="{FF2B5EF4-FFF2-40B4-BE49-F238E27FC236}">
                <a16:creationId xmlns:a16="http://schemas.microsoft.com/office/drawing/2014/main" id="{298BC7C4-A5D1-24F7-AF92-0C76E3300FA2}"/>
              </a:ext>
            </a:extLst>
          </p:cNvPr>
          <p:cNvSpPr/>
          <p:nvPr/>
        </p:nvSpPr>
        <p:spPr>
          <a:xfrm>
            <a:off x="0" y="289592"/>
            <a:ext cx="239696" cy="836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44" name="Picture Placeholder 43" descr="A person holding a phone&#10;&#10;Description automatically generated with low confidence">
            <a:extLst>
              <a:ext uri="{FF2B5EF4-FFF2-40B4-BE49-F238E27FC236}">
                <a16:creationId xmlns:a16="http://schemas.microsoft.com/office/drawing/2014/main" id="{BE7CA1AB-26E0-BC8C-44D4-F4BFCADF5EB3}"/>
              </a:ext>
            </a:extLst>
          </p:cNvPr>
          <p:cNvPicPr>
            <a:picLocks noGrp="1" noChangeAspect="1"/>
          </p:cNvPicPr>
          <p:nvPr>
            <p:ph type="pic" sz="quarter" idx="12"/>
          </p:nvPr>
        </p:nvPicPr>
        <p:blipFill>
          <a:blip r:embed="rId2">
            <a:extLst>
              <a:ext uri="{BEBA8EAE-BF5A-486C-A8C5-ECC9F3942E4B}">
                <a14:imgProps xmlns:a14="http://schemas.microsoft.com/office/drawing/2010/main">
                  <a14:imgLayer r:embed="rId3">
                    <a14:imgEffect>
                      <a14:sharpenSoften amount="-2000"/>
                    </a14:imgEffect>
                  </a14:imgLayer>
                </a14:imgProps>
              </a:ext>
              <a:ext uri="{28A0092B-C50C-407E-A947-70E740481C1C}">
                <a14:useLocalDpi xmlns:a14="http://schemas.microsoft.com/office/drawing/2010/main" val="0"/>
              </a:ext>
            </a:extLst>
          </a:blip>
          <a:srcRect l="7982" r="7982"/>
          <a:stretch>
            <a:fillRect/>
          </a:stretch>
        </p:blipFill>
        <p:spPr/>
      </p:pic>
      <p:pic>
        <p:nvPicPr>
          <p:cNvPr id="42" name="Picture Placeholder 41" descr="A picture containing text, person&#10;&#10;Description automatically generated">
            <a:extLst>
              <a:ext uri="{FF2B5EF4-FFF2-40B4-BE49-F238E27FC236}">
                <a16:creationId xmlns:a16="http://schemas.microsoft.com/office/drawing/2014/main" id="{85D1B318-814F-6EFE-A2B4-8C9A4C4BA9E2}"/>
              </a:ext>
            </a:extLst>
          </p:cNvPr>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l="7998" r="7998"/>
          <a:stretch>
            <a:fillRect/>
          </a:stretch>
        </p:blipFill>
        <p:spPr>
          <a:xfrm>
            <a:off x="8111079" y="1869929"/>
            <a:ext cx="2637186" cy="2093844"/>
          </a:xfrm>
        </p:spPr>
      </p:pic>
      <p:pic>
        <p:nvPicPr>
          <p:cNvPr id="46" name="Picture Placeholder 45" descr="A person holding a tablet&#10;&#10;Description automatically generated with medium confidence">
            <a:extLst>
              <a:ext uri="{FF2B5EF4-FFF2-40B4-BE49-F238E27FC236}">
                <a16:creationId xmlns:a16="http://schemas.microsoft.com/office/drawing/2014/main" id="{6401D22F-69EC-7479-E42A-9FE3357FFFC5}"/>
              </a:ext>
            </a:extLst>
          </p:cNvPr>
          <p:cNvPicPr>
            <a:picLocks noGrp="1" noChangeAspect="1"/>
          </p:cNvPicPr>
          <p:nvPr>
            <p:ph type="pic" sz="quarter" idx="13"/>
          </p:nvPr>
        </p:nvPicPr>
        <p:blipFill rotWithShape="1">
          <a:blip r:embed="rId5">
            <a:extLst>
              <a:ext uri="{BEBA8EAE-BF5A-486C-A8C5-ECC9F3942E4B}">
                <a14:imgProps xmlns:a14="http://schemas.microsoft.com/office/drawing/2010/main">
                  <a14:imgLayer r:embed="rId6">
                    <a14:imgEffect>
                      <a14:sharpenSoften amount="15000"/>
                    </a14:imgEffect>
                  </a14:imgLayer>
                </a14:imgProps>
              </a:ext>
              <a:ext uri="{28A0092B-C50C-407E-A947-70E740481C1C}">
                <a14:useLocalDpi xmlns:a14="http://schemas.microsoft.com/office/drawing/2010/main" val="0"/>
              </a:ext>
            </a:extLst>
          </a:blip>
          <a:srcRect l="7267" r="38251"/>
          <a:stretch/>
        </p:blipFill>
        <p:spPr>
          <a:xfrm>
            <a:off x="9032102" y="4082735"/>
            <a:ext cx="2637186" cy="2093844"/>
          </a:xfrm>
        </p:spPr>
      </p:pic>
      <p:pic>
        <p:nvPicPr>
          <p:cNvPr id="49" name="Picture 48" descr="Logo, company name&#10;&#10;Description automatically generated">
            <a:extLst>
              <a:ext uri="{FF2B5EF4-FFF2-40B4-BE49-F238E27FC236}">
                <a16:creationId xmlns:a16="http://schemas.microsoft.com/office/drawing/2014/main" id="{1DE5D613-44B5-8035-5286-433557FEA5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3954" b="33868"/>
          <a:stretch/>
        </p:blipFill>
        <p:spPr>
          <a:xfrm>
            <a:off x="340596" y="5721664"/>
            <a:ext cx="1413755" cy="454915"/>
          </a:xfrm>
          <a:prstGeom prst="rect">
            <a:avLst/>
          </a:prstGeom>
        </p:spPr>
      </p:pic>
    </p:spTree>
    <p:extLst>
      <p:ext uri="{BB962C8B-B14F-4D97-AF65-F5344CB8AC3E}">
        <p14:creationId xmlns:p14="http://schemas.microsoft.com/office/powerpoint/2010/main" val="222511169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Placeholder 28" descr="A picture containing person, table, dining table&#10;&#10;Description automatically generated">
            <a:extLst>
              <a:ext uri="{FF2B5EF4-FFF2-40B4-BE49-F238E27FC236}">
                <a16:creationId xmlns:a16="http://schemas.microsoft.com/office/drawing/2014/main" id="{CEAE0546-62FF-1824-AEF9-3F7A8B082018}"/>
              </a:ext>
            </a:extLst>
          </p:cNvPr>
          <p:cNvPicPr>
            <a:picLocks noGrp="1" noChangeAspect="1"/>
          </p:cNvPicPr>
          <p:nvPr>
            <p:ph type="pic" sz="quarter" idx="10"/>
          </p:nvPr>
        </p:nvPicPr>
        <p:blipFill rotWithShape="1">
          <a:blip r:embed="rId2" cstate="print">
            <a:extLst>
              <a:ext uri="{BEBA8EAE-BF5A-486C-A8C5-ECC9F3942E4B}">
                <a14:imgProps xmlns:a14="http://schemas.microsoft.com/office/drawing/2010/main">
                  <a14:imgLayer r:embed="rId3">
                    <a14:imgEffect>
                      <a14:sharpenSoften amount="-27000"/>
                    </a14:imgEffect>
                  </a14:imgLayer>
                </a14:imgProps>
              </a:ext>
              <a:ext uri="{28A0092B-C50C-407E-A947-70E740481C1C}">
                <a14:useLocalDpi xmlns:a14="http://schemas.microsoft.com/office/drawing/2010/main" val="0"/>
              </a:ext>
            </a:extLst>
          </a:blip>
          <a:srcRect l="184" t="16515" r="-184" b="33737"/>
          <a:stretch/>
        </p:blipFill>
        <p:spPr>
          <a:xfrm>
            <a:off x="0" y="1886857"/>
            <a:ext cx="11974285" cy="3976915"/>
          </a:xfrm>
          <a:noFill/>
        </p:spPr>
      </p:pic>
      <p:sp>
        <p:nvSpPr>
          <p:cNvPr id="30" name="Rectangle 29">
            <a:extLst>
              <a:ext uri="{FF2B5EF4-FFF2-40B4-BE49-F238E27FC236}">
                <a16:creationId xmlns:a16="http://schemas.microsoft.com/office/drawing/2014/main" id="{4B9E5E9A-8394-39CD-2888-6A0FEE88D299}"/>
              </a:ext>
            </a:extLst>
          </p:cNvPr>
          <p:cNvSpPr/>
          <p:nvPr/>
        </p:nvSpPr>
        <p:spPr>
          <a:xfrm>
            <a:off x="-1" y="1886857"/>
            <a:ext cx="11974285" cy="3976915"/>
          </a:xfrm>
          <a:prstGeom prst="rect">
            <a:avLst/>
          </a:prstGeom>
          <a:gradFill>
            <a:gsLst>
              <a:gs pos="89000">
                <a:schemeClr val="bg1">
                  <a:lumMod val="95000"/>
                  <a:alpha val="61000"/>
                </a:schemeClr>
              </a:gs>
              <a:gs pos="24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21292" y="231574"/>
            <a:ext cx="6201438" cy="954107"/>
          </a:xfrm>
          <a:prstGeom prst="rect">
            <a:avLst/>
          </a:prstGeom>
          <a:noFill/>
        </p:spPr>
        <p:txBody>
          <a:bodyPr wrap="square" rtlCol="0">
            <a:spAutoFit/>
          </a:bodyPr>
          <a:lstStyle/>
          <a:p>
            <a:r>
              <a:rPr lang="en-US" sz="2800" dirty="0">
                <a:solidFill>
                  <a:schemeClr val="bg1">
                    <a:lumMod val="50000"/>
                  </a:schemeClr>
                </a:solidFill>
                <a:latin typeface="+mj-lt"/>
              </a:rPr>
              <a:t>Features and tools that can aid in production planning</a:t>
            </a:r>
          </a:p>
        </p:txBody>
      </p:sp>
      <p:sp>
        <p:nvSpPr>
          <p:cNvPr id="6" name="TextBox 5"/>
          <p:cNvSpPr txBox="1"/>
          <p:nvPr/>
        </p:nvSpPr>
        <p:spPr>
          <a:xfrm>
            <a:off x="641138" y="2881886"/>
            <a:ext cx="6081593" cy="886846"/>
          </a:xfrm>
          <a:prstGeom prst="rect">
            <a:avLst/>
          </a:prstGeom>
          <a:noFill/>
        </p:spPr>
        <p:txBody>
          <a:bodyPr wrap="square" lIns="0" rIns="0" rtlCol="0">
            <a:spAutoFit/>
          </a:bodyPr>
          <a:lstStyle/>
          <a:p>
            <a:pPr>
              <a:lnSpc>
                <a:spcPct val="150000"/>
              </a:lnSpc>
            </a:pPr>
            <a:r>
              <a:rPr lang="en-US" sz="1200" dirty="0">
                <a:solidFill>
                  <a:schemeClr val="accent1"/>
                </a:solidFill>
                <a:ea typeface="Roboto Condensed Light" panose="02000000000000000000" pitchFamily="2" charset="0"/>
                <a:cs typeface="Roboto Condensed Light" panose="02000000000000000000" pitchFamily="2" charset="0"/>
              </a:rPr>
              <a:t>With our NStitch solution, companies can efficiently manage various production steps, including cutting, sewing, and embroidery, as part of the production order. This allows for proactive measures to prevent delays and ensure timely customer deliveries.</a:t>
            </a:r>
          </a:p>
        </p:txBody>
      </p:sp>
      <p:sp>
        <p:nvSpPr>
          <p:cNvPr id="15" name="TextBox 14"/>
          <p:cNvSpPr txBox="1"/>
          <p:nvPr/>
        </p:nvSpPr>
        <p:spPr>
          <a:xfrm>
            <a:off x="521292" y="2388881"/>
            <a:ext cx="1897251" cy="400110"/>
          </a:xfrm>
          <a:prstGeom prst="rect">
            <a:avLst/>
          </a:prstGeom>
          <a:noFill/>
        </p:spPr>
        <p:txBody>
          <a:bodyPr wrap="none" rtlCol="0">
            <a:spAutoFit/>
          </a:bodyPr>
          <a:lstStyle/>
          <a:p>
            <a:r>
              <a:rPr lang="en-US" sz="2000" dirty="0">
                <a:solidFill>
                  <a:schemeClr val="accent1"/>
                </a:solidFill>
                <a:latin typeface="+mj-lt"/>
              </a:rPr>
              <a:t>Custom Routing </a:t>
            </a:r>
          </a:p>
        </p:txBody>
      </p:sp>
      <p:sp>
        <p:nvSpPr>
          <p:cNvPr id="24" name="TextBox 23"/>
          <p:cNvSpPr txBox="1"/>
          <p:nvPr/>
        </p:nvSpPr>
        <p:spPr>
          <a:xfrm>
            <a:off x="521292" y="4319542"/>
            <a:ext cx="3637470" cy="400110"/>
          </a:xfrm>
          <a:prstGeom prst="rect">
            <a:avLst/>
          </a:prstGeom>
          <a:noFill/>
        </p:spPr>
        <p:txBody>
          <a:bodyPr wrap="square" rtlCol="0">
            <a:spAutoFit/>
          </a:bodyPr>
          <a:lstStyle/>
          <a:p>
            <a:r>
              <a:rPr lang="en-US" sz="2000" dirty="0">
                <a:solidFill>
                  <a:schemeClr val="accent2"/>
                </a:solidFill>
                <a:latin typeface="+mj-lt"/>
              </a:rPr>
              <a:t>Sourcing of Production Order</a:t>
            </a:r>
          </a:p>
        </p:txBody>
      </p:sp>
      <p:sp>
        <p:nvSpPr>
          <p:cNvPr id="25" name="TextBox 24"/>
          <p:cNvSpPr txBox="1"/>
          <p:nvPr/>
        </p:nvSpPr>
        <p:spPr>
          <a:xfrm>
            <a:off x="641137" y="4763761"/>
            <a:ext cx="6081593" cy="886846"/>
          </a:xfrm>
          <a:prstGeom prst="rect">
            <a:avLst/>
          </a:prstGeom>
          <a:noFill/>
        </p:spPr>
        <p:txBody>
          <a:bodyPr wrap="square" lIns="0" rIns="0" rtlCol="0">
            <a:spAutoFit/>
          </a:bodyPr>
          <a:lstStyle/>
          <a:p>
            <a:pPr>
              <a:lnSpc>
                <a:spcPct val="150000"/>
              </a:lnSpc>
            </a:pPr>
            <a:r>
              <a:rPr lang="en-US" sz="1200" dirty="0">
                <a:solidFill>
                  <a:schemeClr val="accent1"/>
                </a:solidFill>
                <a:ea typeface="Roboto Condensed Light" panose="02000000000000000000" pitchFamily="2" charset="0"/>
                <a:cs typeface="Roboto Condensed Light" panose="02000000000000000000" pitchFamily="2" charset="0"/>
              </a:rPr>
              <a:t>Production orders can be created against sales or transfer orders to meet customer requirements. Inventory levels are tracked to plan for seasonal demands proactively. Furthermore, conditions can be manually updated or changed at your convenience.</a:t>
            </a:r>
          </a:p>
        </p:txBody>
      </p:sp>
      <p:sp>
        <p:nvSpPr>
          <p:cNvPr id="3" name="Rectangle 2">
            <a:extLst>
              <a:ext uri="{FF2B5EF4-FFF2-40B4-BE49-F238E27FC236}">
                <a16:creationId xmlns:a16="http://schemas.microsoft.com/office/drawing/2014/main" id="{FAB7135B-2A14-F94E-B45F-102A6E11D86F}"/>
              </a:ext>
            </a:extLst>
          </p:cNvPr>
          <p:cNvSpPr/>
          <p:nvPr/>
        </p:nvSpPr>
        <p:spPr>
          <a:xfrm>
            <a:off x="0" y="289592"/>
            <a:ext cx="239696" cy="836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Rectangle 3">
            <a:extLst>
              <a:ext uri="{FF2B5EF4-FFF2-40B4-BE49-F238E27FC236}">
                <a16:creationId xmlns:a16="http://schemas.microsoft.com/office/drawing/2014/main" id="{3C7AD386-3113-3F85-AB9C-96C750F11755}"/>
              </a:ext>
            </a:extLst>
          </p:cNvPr>
          <p:cNvSpPr/>
          <p:nvPr/>
        </p:nvSpPr>
        <p:spPr>
          <a:xfrm flipV="1">
            <a:off x="641137" y="1338834"/>
            <a:ext cx="7232258" cy="6661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 company name&#10;&#10;Description automatically generated">
            <a:extLst>
              <a:ext uri="{FF2B5EF4-FFF2-40B4-BE49-F238E27FC236}">
                <a16:creationId xmlns:a16="http://schemas.microsoft.com/office/drawing/2014/main" id="{E10B0B5E-F2D6-584E-2605-6C26FCC414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954" b="33868"/>
          <a:stretch/>
        </p:blipFill>
        <p:spPr>
          <a:xfrm>
            <a:off x="10111408" y="289592"/>
            <a:ext cx="1413755" cy="454915"/>
          </a:xfrm>
          <a:prstGeom prst="rect">
            <a:avLst/>
          </a:prstGeom>
        </p:spPr>
      </p:pic>
    </p:spTree>
    <p:extLst>
      <p:ext uri="{BB962C8B-B14F-4D97-AF65-F5344CB8AC3E}">
        <p14:creationId xmlns:p14="http://schemas.microsoft.com/office/powerpoint/2010/main" val="94355803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theme/theme1.xml><?xml version="1.0" encoding="utf-8"?>
<a:theme xmlns:a="http://schemas.openxmlformats.org/drawingml/2006/main" name="Office Theme">
  <a:themeElements>
    <a:clrScheme name="AP - Blue Dark">
      <a:dk1>
        <a:srgbClr val="FFFFFF"/>
      </a:dk1>
      <a:lt1>
        <a:sysClr val="window" lastClr="FFFFFF"/>
      </a:lt1>
      <a:dk2>
        <a:srgbClr val="FFFFFF"/>
      </a:dk2>
      <a:lt2>
        <a:srgbClr val="1F2732"/>
      </a:lt2>
      <a:accent1>
        <a:srgbClr val="1A4D78"/>
      </a:accent1>
      <a:accent2>
        <a:srgbClr val="216BAB"/>
      </a:accent2>
      <a:accent3>
        <a:srgbClr val="3484CA"/>
      </a:accent3>
      <a:accent4>
        <a:srgbClr val="69A9D9"/>
      </a:accent4>
      <a:accent5>
        <a:srgbClr val="8FBEE4"/>
      </a:accent5>
      <a:accent6>
        <a:srgbClr val="BBD8EE"/>
      </a:accent6>
      <a:hlink>
        <a:srgbClr val="F33B48"/>
      </a:hlink>
      <a:folHlink>
        <a:srgbClr val="FFC000"/>
      </a:folHlink>
    </a:clrScheme>
    <a:fontScheme name="Custom 5">
      <a:majorFont>
        <a:latin typeface="Glacial Indifference"/>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927</TotalTime>
  <Words>1508</Words>
  <Application>Microsoft Office PowerPoint</Application>
  <PresentationFormat>Widescreen</PresentationFormat>
  <Paragraphs>106</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Glacial Indifference</vt:lpstr>
      <vt:lpstr>Lato</vt:lpstr>
      <vt:lpstr>Roboto Condensed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bachtiar nurhakim</dc:creator>
  <cp:lastModifiedBy>Amna Tariq</cp:lastModifiedBy>
  <cp:revision>106</cp:revision>
  <dcterms:created xsi:type="dcterms:W3CDTF">2018-04-26T22:42:28Z</dcterms:created>
  <dcterms:modified xsi:type="dcterms:W3CDTF">2023-03-29T11:32:40Z</dcterms:modified>
</cp:coreProperties>
</file>