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58" r:id="rId4"/>
    <p:sldId id="259" r:id="rId5"/>
    <p:sldId id="260" r:id="rId6"/>
    <p:sldId id="268" r:id="rId7"/>
    <p:sldId id="262" r:id="rId8"/>
    <p:sldId id="263" r:id="rId9"/>
    <p:sldId id="269" r:id="rId10"/>
    <p:sldId id="264" r:id="rId11"/>
    <p:sldId id="265" r:id="rId12"/>
    <p:sldId id="266" r:id="rId13"/>
    <p:sldId id="267"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Canva Sans" panose="020B0604020202020204" charset="0"/>
      <p:regular r:id="rId20"/>
    </p:embeddedFont>
    <p:embeddedFont>
      <p:font typeface="Canva Sans 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300"/>
    <a:srgbClr val="5786ED"/>
    <a:srgbClr val="33444E"/>
    <a:srgbClr val="ED2938"/>
    <a:srgbClr val="1E6CA5"/>
    <a:srgbClr val="4A7DEE"/>
    <a:srgbClr val="F5CF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379" autoAdjust="0"/>
  </p:normalViewPr>
  <p:slideViewPr>
    <p:cSldViewPr>
      <p:cViewPr varScale="1">
        <p:scale>
          <a:sx n="46" d="100"/>
          <a:sy n="46" d="100"/>
        </p:scale>
        <p:origin x="1104"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C3834DE-7132-4217-90D6-DB5ABAA81065}" type="datetimeFigureOut">
              <a:rPr lang="en-US" smtClean="0"/>
              <a:t>7/13/2023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AE658E-F434-48B8-8AC7-BAF60F2B6757}" type="slidenum">
              <a:rPr lang="en-US" smtClean="0"/>
              <a:t>‹#›</a:t>
            </a:fld>
            <a:endParaRPr lang="en-US"/>
          </a:p>
        </p:txBody>
      </p:sp>
    </p:spTree>
    <p:extLst>
      <p:ext uri="{BB962C8B-B14F-4D97-AF65-F5344CB8AC3E}">
        <p14:creationId xmlns:p14="http://schemas.microsoft.com/office/powerpoint/2010/main" val="40457944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E658E-F434-48B8-8AC7-BAF60F2B6757}" type="slidenum">
              <a:rPr lang="en-US" smtClean="0"/>
              <a:t>6</a:t>
            </a:fld>
            <a:endParaRPr lang="en-US"/>
          </a:p>
        </p:txBody>
      </p:sp>
    </p:spTree>
    <p:extLst>
      <p:ext uri="{BB962C8B-B14F-4D97-AF65-F5344CB8AC3E}">
        <p14:creationId xmlns:p14="http://schemas.microsoft.com/office/powerpoint/2010/main" val="3370558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AE658E-F434-48B8-8AC7-BAF60F2B6757}" type="slidenum">
              <a:rPr lang="en-US" smtClean="0"/>
              <a:t>7</a:t>
            </a:fld>
            <a:endParaRPr lang="en-US"/>
          </a:p>
        </p:txBody>
      </p:sp>
    </p:spTree>
    <p:extLst>
      <p:ext uri="{BB962C8B-B14F-4D97-AF65-F5344CB8AC3E}">
        <p14:creationId xmlns:p14="http://schemas.microsoft.com/office/powerpoint/2010/main" val="2027905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advClick="0" advTm="8000">
        <p159:morph option="byObject"/>
      </p:transition>
    </mc:Choice>
    <mc:Fallback xmlns="">
      <p:transition spd="med" advClick="0" advTm="8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advClick="0" advTm="8000">
        <p159:morph option="byObject"/>
      </p:transition>
    </mc:Choice>
    <mc:Fallback xmlns="">
      <p:transition spd="med" advClick="0" advTm="8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advClick="0" advTm="8000">
        <p159:morph option="byObject"/>
      </p:transition>
    </mc:Choice>
    <mc:Fallback xmlns="">
      <p:transition spd="med" advClick="0" advTm="8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advClick="0" advTm="8000">
        <p159:morph option="byObject"/>
      </p:transition>
    </mc:Choice>
    <mc:Fallback xmlns="">
      <p:transition spd="med" advClick="0" advTm="8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advClick="0" advTm="8000">
        <p159:morph option="byObject"/>
      </p:transition>
    </mc:Choice>
    <mc:Fallback xmlns="">
      <p:transition spd="med" advClick="0" advTm="8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advClick="0" advTm="8000">
        <p159:morph option="byObject"/>
      </p:transition>
    </mc:Choice>
    <mc:Fallback xmlns="">
      <p:transition spd="med" advClick="0" advTm="8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advClick="0" advTm="8000">
        <p159:morph option="byObject"/>
      </p:transition>
    </mc:Choice>
    <mc:Fallback xmlns="">
      <p:transition spd="med" advClick="0" advTm="8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advClick="0" advTm="8000">
        <p159:morph option="byObject"/>
      </p:transition>
    </mc:Choice>
    <mc:Fallback xmlns="">
      <p:transition spd="med" advClick="0" advTm="8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advClick="0" advTm="8000">
        <p159:morph option="byObject"/>
      </p:transition>
    </mc:Choice>
    <mc:Fallback xmlns="">
      <p:transition spd="med" advClick="0" advTm="8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advClick="0" advTm="8000">
        <p159:morph option="byObject"/>
      </p:transition>
    </mc:Choice>
    <mc:Fallback xmlns="">
      <p:transition spd="med" advClick="0" advTm="8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9="http://schemas.microsoft.com/office/powerpoint/2015/09/main">
    <mc:Choice Requires="p159">
      <p:transition spd="med" advClick="0" advTm="8000">
        <p159:morph option="byObject"/>
      </p:transition>
    </mc:Choice>
    <mc:Fallback xmlns="">
      <p:transition spd="med" advClick="0" advTm="8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spd="med" advClick="0" advTm="8000">
        <p159:morph option="byObject"/>
      </p:transition>
    </mc:Choice>
    <mc:Fallback xmlns="">
      <p:transition spd="med" advClick="0" advTm="8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3.svg"/><Relationship Id="rId12" Type="http://schemas.openxmlformats.org/officeDocument/2006/relationships/image" Target="../media/image8.png"/><Relationship Id="rId2" Type="http://schemas.microsoft.com/office/2007/relationships/media" Target="../media/media1.wav"/><Relationship Id="rId1" Type="http://schemas.openxmlformats.org/officeDocument/2006/relationships/audio" Target="NULL" TargetMode="External"/><Relationship Id="rId6" Type="http://schemas.openxmlformats.org/officeDocument/2006/relationships/image" Target="../media/image2.png"/><Relationship Id="rId11" Type="http://schemas.openxmlformats.org/officeDocument/2006/relationships/image" Target="../media/image7.svg"/><Relationship Id="rId5" Type="http://schemas.microsoft.com/office/2007/relationships/hdphoto" Target="../media/hdphoto1.wdp"/><Relationship Id="rId10" Type="http://schemas.openxmlformats.org/officeDocument/2006/relationships/image" Target="../media/image6.png"/><Relationship Id="rId4" Type="http://schemas.openxmlformats.org/officeDocument/2006/relationships/image" Target="../media/image1.png"/><Relationship Id="rId9"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netsuite.folio3.com/real-estate-property-management-solution/" TargetMode="Externa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5.svg"/><Relationship Id="rId7"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hyperlink" Target="https://s.yimg.com/fz/api/res/1.2/kfa68EyKDl_RjpiAU1cT.Q--~C/YXBwaWQ9c3JjaGRkO2ZpPWZpdDtoPTI0MDtxPTgwO3c9MjQw/https:/s.yimg.com/zb/imgv1/f3fb234d-9219-3c59-b9bf-17dfd46b3533/t_500x300" TargetMode="External"/><Relationship Id="rId3" Type="http://schemas.openxmlformats.org/officeDocument/2006/relationships/image" Target="../media/image5.sv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2.jpeg"/><Relationship Id="rId5" Type="http://schemas.openxmlformats.org/officeDocument/2006/relationships/image" Target="../media/image6.png"/><Relationship Id="rId10" Type="http://schemas.openxmlformats.org/officeDocument/2006/relationships/hyperlink" Target="https://s.yimg.com/fz/api/res/1.2/ZtU22OS1s3pG5cCW.vm4sQ--~C/YXBwaWQ9c3JjaGRkO2ZpPWZpdDtoPTI0MDtxPTgwO3c9MzMy/https:/s.yimg.com/zb/imgv1/34cd39ae-2755-38ed-b626-83881cc4e4ff/t_500x300" TargetMode="External"/><Relationship Id="rId4" Type="http://schemas.openxmlformats.org/officeDocument/2006/relationships/image" Target="../media/image10.png"/><Relationship Id="rId9"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7.svg"/><Relationship Id="rId7"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hyperlink" Target="https://tse4.mm.bing.net/th?id=OIP.2Ttc2KG9hJfwRxgdQpDttQHaDN&amp;pid=Api&amp;P=0&amp;h=180" TargetMode="Externa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20.png"/><Relationship Id="rId17" Type="http://schemas.openxmlformats.org/officeDocument/2006/relationships/image" Target="../media/image25.svg"/><Relationship Id="rId2" Type="http://schemas.openxmlformats.org/officeDocument/2006/relationships/image" Target="../media/image15.jpeg"/><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7.svg"/><Relationship Id="rId11" Type="http://schemas.openxmlformats.org/officeDocument/2006/relationships/image" Target="../media/image19.svg"/><Relationship Id="rId5" Type="http://schemas.openxmlformats.org/officeDocument/2006/relationships/image" Target="../media/image6.png"/><Relationship Id="rId15" Type="http://schemas.openxmlformats.org/officeDocument/2006/relationships/image" Target="../media/image23.svg"/><Relationship Id="rId10" Type="http://schemas.openxmlformats.org/officeDocument/2006/relationships/image" Target="../media/image18.png"/><Relationship Id="rId4" Type="http://schemas.openxmlformats.org/officeDocument/2006/relationships/image" Target="../media/image5.svg"/><Relationship Id="rId9" Type="http://schemas.openxmlformats.org/officeDocument/2006/relationships/image" Target="../media/image17.sv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svg"/><Relationship Id="rId3" Type="http://schemas.openxmlformats.org/officeDocument/2006/relationships/hyperlink" Target="https://images.search.yahoo.com/search/images;_ylt=AwrOp26wd6VklYs70baJzbkF;_ylu=c2VjA3NlYXJjaARzbGsDYnV0dG9u;_ylc=X1MDOTYwNjI4NTcEX3IDMgRmcgNtY2FmZWUEZnIyA3A6cyx2OmksbTpzYi10b3AEZ3ByaWQDBG5fcnNsdAMwBG5fc3VnZwMwBG9yaWdpbgNpbWFnZXMuc2VhcmNoLnlhaG9vLmNvbQRwb3MDMARwcXN0cgMEcHFzdHJsAzAEcXN0cmwDNzYEcXVlcnkDQm9vc3RpbmclMjBTYWxlcyUyMGFuZCUyMEN1c3RvbWVyJTIwRXhwZXJpZW5jZSUzQSUyME5ldFN1aXRlJTIwQW1hem9uJTIwSW50ZWdyYXRpb24lMjBJbnNpZ2h0cwR0X3N0bXADMTY4ODU2NTcwNQ--?p=Boosting+Sales+and+Customer+Experience%3A+NetSuite+Amazon+Integration+Insights&amp;fr=mcafee&amp;fr2=p%3As%2Cv%3Ai%2Cm%3Asb-top&amp;ei=UTF-8&amp;x=wrt&amp;type=E211US1045G0&amp;imgty=clipart" TargetMode="External"/><Relationship Id="rId7" Type="http://schemas.openxmlformats.org/officeDocument/2006/relationships/image" Target="../media/image28.svg"/><Relationship Id="rId12" Type="http://schemas.openxmlformats.org/officeDocument/2006/relationships/image" Target="../media/image33.png"/><Relationship Id="rId17" Type="http://schemas.openxmlformats.org/officeDocument/2006/relationships/image" Target="../media/image37.jpeg"/><Relationship Id="rId2" Type="http://schemas.openxmlformats.org/officeDocument/2006/relationships/notesSlide" Target="../notesSlides/notesSlide1.xml"/><Relationship Id="rId16"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svg"/><Relationship Id="rId5" Type="http://schemas.microsoft.com/office/2007/relationships/hdphoto" Target="../media/hdphoto3.wdp"/><Relationship Id="rId15" Type="http://schemas.openxmlformats.org/officeDocument/2006/relationships/image" Target="../media/image35.jpeg"/><Relationship Id="rId10" Type="http://schemas.openxmlformats.org/officeDocument/2006/relationships/image" Target="../media/image31.png"/><Relationship Id="rId4" Type="http://schemas.openxmlformats.org/officeDocument/2006/relationships/image" Target="../media/image26.png"/><Relationship Id="rId9" Type="http://schemas.openxmlformats.org/officeDocument/2006/relationships/image" Target="../media/image30.svg"/><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8.jpeg"/><Relationship Id="rId7" Type="http://schemas.openxmlformats.org/officeDocument/2006/relationships/image" Target="../media/image4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0.png"/><Relationship Id="rId5" Type="http://schemas.microsoft.com/office/2007/relationships/hdphoto" Target="../media/hdphoto4.wdp"/><Relationship Id="rId4" Type="http://schemas.openxmlformats.org/officeDocument/2006/relationships/image" Target="../media/image39.png"/><Relationship Id="rId9" Type="http://schemas.openxmlformats.org/officeDocument/2006/relationships/image" Target="../media/image42.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8.png"/><Relationship Id="rId3" Type="http://schemas.microsoft.com/office/2007/relationships/hdphoto" Target="../media/hdphoto5.wdp"/><Relationship Id="rId7" Type="http://schemas.openxmlformats.org/officeDocument/2006/relationships/image" Target="../media/image7.svg"/><Relationship Id="rId12" Type="http://schemas.openxmlformats.org/officeDocument/2006/relationships/image" Target="../media/image47.sv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46.png"/><Relationship Id="rId5" Type="http://schemas.openxmlformats.org/officeDocument/2006/relationships/image" Target="../media/image5.svg"/><Relationship Id="rId10" Type="http://schemas.openxmlformats.org/officeDocument/2006/relationships/image" Target="../media/image45.svg"/><Relationship Id="rId4" Type="http://schemas.openxmlformats.org/officeDocument/2006/relationships/image" Target="../media/image4.png"/><Relationship Id="rId9" Type="http://schemas.openxmlformats.org/officeDocument/2006/relationships/image" Target="../media/image44.png"/><Relationship Id="rId14" Type="http://schemas.openxmlformats.org/officeDocument/2006/relationships/image" Target="../media/image49.svg"/></Relationships>
</file>

<file path=ppt/slides/_rels/slide9.xml.rels><?xml version="1.0" encoding="UTF-8" standalone="yes"?>
<Relationships xmlns="http://schemas.openxmlformats.org/package/2006/relationships"><Relationship Id="rId8" Type="http://schemas.openxmlformats.org/officeDocument/2006/relationships/image" Target="../media/image54.svg"/><Relationship Id="rId13" Type="http://schemas.openxmlformats.org/officeDocument/2006/relationships/image" Target="../media/image59.png"/><Relationship Id="rId3" Type="http://schemas.openxmlformats.org/officeDocument/2006/relationships/image" Target="../media/image50.svg"/><Relationship Id="rId7" Type="http://schemas.openxmlformats.org/officeDocument/2006/relationships/image" Target="../media/image53.png"/><Relationship Id="rId12" Type="http://schemas.openxmlformats.org/officeDocument/2006/relationships/image" Target="../media/image58.svg"/><Relationship Id="rId2" Type="http://schemas.openxmlformats.org/officeDocument/2006/relationships/image" Target="../media/image40.png"/><Relationship Id="rId16" Type="http://schemas.openxmlformats.org/officeDocument/2006/relationships/image" Target="../media/image62.svg"/><Relationship Id="rId1" Type="http://schemas.openxmlformats.org/officeDocument/2006/relationships/slideLayout" Target="../slideLayouts/slideLayout7.xml"/><Relationship Id="rId6" Type="http://schemas.openxmlformats.org/officeDocument/2006/relationships/image" Target="../media/image52.sv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8.png"/><Relationship Id="rId9" Type="http://schemas.openxmlformats.org/officeDocument/2006/relationships/image" Target="../media/image55.png"/><Relationship Id="rId14" Type="http://schemas.openxmlformats.org/officeDocument/2006/relationships/image" Target="../media/image6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black Samsung Galaxy smartphone displaying Amazon logo">
            <a:extLst>
              <a:ext uri="{FF2B5EF4-FFF2-40B4-BE49-F238E27FC236}">
                <a16:creationId xmlns:a16="http://schemas.microsoft.com/office/drawing/2014/main" id="{414F8E81-5128-4910-3DEA-571D8FF7416A}"/>
              </a:ext>
            </a:extLst>
          </p:cNvPr>
          <p:cNvPicPr>
            <a:picLocks noChangeAspect="1" noChangeArrowheads="1"/>
          </p:cNvPicPr>
          <p:nvPr/>
        </p:nvPicPr>
        <p:blipFill>
          <a:blip r:embed="rId4">
            <a:alphaModFix/>
            <a:extLst>
              <a:ext uri="{BEBA8EAE-BF5A-486C-A8C5-ECC9F3942E4B}">
                <a14:imgProps xmlns:a14="http://schemas.microsoft.com/office/drawing/2010/main">
                  <a14:imgLayer r:embed="rId5">
                    <a14:imgEffect>
                      <a14:brightnessContrast bright="-46000"/>
                    </a14:imgEffect>
                  </a14:imgLayer>
                </a14:imgProps>
              </a:ext>
              <a:ext uri="{28A0092B-C50C-407E-A947-70E740481C1C}">
                <a14:useLocalDpi xmlns:a14="http://schemas.microsoft.com/office/drawing/2010/main" val="0"/>
              </a:ext>
            </a:extLst>
          </a:blip>
          <a:srcRect/>
          <a:stretch>
            <a:fillRect/>
          </a:stretch>
        </p:blipFill>
        <p:spPr bwMode="auto">
          <a:xfrm>
            <a:off x="-390378" y="-190500"/>
            <a:ext cx="18678378" cy="10520858"/>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a:xfrm>
            <a:off x="9841970" y="4729066"/>
            <a:ext cx="8947049" cy="8555615"/>
          </a:xfrm>
          <a:custGeom>
            <a:avLst/>
            <a:gdLst/>
            <a:ahLst/>
            <a:cxnLst/>
            <a:rect l="l" t="t" r="r" b="b"/>
            <a:pathLst>
              <a:path w="8947049" h="8555615">
                <a:moveTo>
                  <a:pt x="0" y="0"/>
                </a:moveTo>
                <a:lnTo>
                  <a:pt x="8947049" y="0"/>
                </a:lnTo>
                <a:lnTo>
                  <a:pt x="8947049" y="8555615"/>
                </a:lnTo>
                <a:lnTo>
                  <a:pt x="0" y="85556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rot="-5400000">
            <a:off x="-4412444" y="1240312"/>
            <a:ext cx="15850508" cy="7806375"/>
          </a:xfrm>
          <a:custGeom>
            <a:avLst/>
            <a:gdLst/>
            <a:ahLst/>
            <a:cxnLst/>
            <a:rect l="l" t="t" r="r" b="b"/>
            <a:pathLst>
              <a:path w="15850508" h="7806375">
                <a:moveTo>
                  <a:pt x="0" y="0"/>
                </a:moveTo>
                <a:lnTo>
                  <a:pt x="15850509" y="0"/>
                </a:lnTo>
                <a:lnTo>
                  <a:pt x="15850509" y="7806376"/>
                </a:lnTo>
                <a:lnTo>
                  <a:pt x="0" y="78063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5" name="Group 5"/>
          <p:cNvGrpSpPr/>
          <p:nvPr/>
        </p:nvGrpSpPr>
        <p:grpSpPr>
          <a:xfrm>
            <a:off x="0" y="-523805"/>
            <a:ext cx="18288000" cy="1552505"/>
            <a:chOff x="0" y="0"/>
            <a:chExt cx="4816593" cy="408890"/>
          </a:xfrm>
        </p:grpSpPr>
        <p:sp>
          <p:nvSpPr>
            <p:cNvPr id="6" name="Freeform 6"/>
            <p:cNvSpPr/>
            <p:nvPr/>
          </p:nvSpPr>
          <p:spPr>
            <a:xfrm>
              <a:off x="0" y="0"/>
              <a:ext cx="4816592" cy="408890"/>
            </a:xfrm>
            <a:custGeom>
              <a:avLst/>
              <a:gdLst/>
              <a:ahLst/>
              <a:cxnLst/>
              <a:rect l="l" t="t" r="r" b="b"/>
              <a:pathLst>
                <a:path w="4816592" h="408890">
                  <a:moveTo>
                    <a:pt x="0" y="0"/>
                  </a:moveTo>
                  <a:lnTo>
                    <a:pt x="4816592" y="0"/>
                  </a:lnTo>
                  <a:lnTo>
                    <a:pt x="4816592" y="408890"/>
                  </a:lnTo>
                  <a:lnTo>
                    <a:pt x="0" y="408890"/>
                  </a:lnTo>
                  <a:close/>
                </a:path>
              </a:pathLst>
            </a:custGeom>
            <a:solidFill>
              <a:srgbClr val="33444E"/>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flipH="1">
            <a:off x="1028700" y="6102258"/>
            <a:ext cx="7315200" cy="172905"/>
          </a:xfrm>
          <a:custGeom>
            <a:avLst/>
            <a:gdLst/>
            <a:ahLst/>
            <a:cxnLst/>
            <a:rect l="l" t="t" r="r" b="b"/>
            <a:pathLst>
              <a:path w="7315200" h="172905">
                <a:moveTo>
                  <a:pt x="7315200" y="0"/>
                </a:moveTo>
                <a:lnTo>
                  <a:pt x="0" y="0"/>
                </a:lnTo>
                <a:lnTo>
                  <a:pt x="0" y="172904"/>
                </a:lnTo>
                <a:lnTo>
                  <a:pt x="7315200" y="172904"/>
                </a:lnTo>
                <a:lnTo>
                  <a:pt x="731520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15998398" y="1028700"/>
            <a:ext cx="1260902" cy="947564"/>
          </a:xfrm>
          <a:custGeom>
            <a:avLst/>
            <a:gdLst/>
            <a:ahLst/>
            <a:cxnLst/>
            <a:rect l="l" t="t" r="r" b="b"/>
            <a:pathLst>
              <a:path w="1260902" h="947564">
                <a:moveTo>
                  <a:pt x="0" y="0"/>
                </a:moveTo>
                <a:lnTo>
                  <a:pt x="1260902" y="0"/>
                </a:lnTo>
                <a:lnTo>
                  <a:pt x="1260902" y="947564"/>
                </a:lnTo>
                <a:lnTo>
                  <a:pt x="0" y="947564"/>
                </a:lnTo>
                <a:lnTo>
                  <a:pt x="0" y="0"/>
                </a:lnTo>
                <a:close/>
              </a:path>
            </a:pathLst>
          </a:custGeom>
          <a:blipFill>
            <a:blip r:embed="rId12"/>
            <a:stretch>
              <a:fillRect l="-37651" t="-63286" r="-34678" b="-66029"/>
            </a:stretch>
          </a:blipFill>
        </p:spPr>
      </p:sp>
      <p:sp>
        <p:nvSpPr>
          <p:cNvPr id="10" name="TextBox 10"/>
          <p:cNvSpPr txBox="1"/>
          <p:nvPr/>
        </p:nvSpPr>
        <p:spPr>
          <a:xfrm>
            <a:off x="1028700" y="3849113"/>
            <a:ext cx="8813270" cy="1855155"/>
          </a:xfrm>
          <a:prstGeom prst="rect">
            <a:avLst/>
          </a:prstGeom>
        </p:spPr>
        <p:txBody>
          <a:bodyPr lIns="0" tIns="0" rIns="0" bIns="0" rtlCol="0" anchor="t">
            <a:spAutoFit/>
          </a:bodyPr>
          <a:lstStyle/>
          <a:p>
            <a:pPr>
              <a:lnSpc>
                <a:spcPts val="4800"/>
              </a:lnSpc>
            </a:pPr>
            <a:r>
              <a:rPr lang="en-US" sz="4800" dirty="0">
                <a:solidFill>
                  <a:schemeClr val="bg1"/>
                </a:solidFill>
                <a:latin typeface="Arial" panose="020B0604020202020204" pitchFamily="34" charset="0"/>
                <a:cs typeface="Arial" panose="020B0604020202020204" pitchFamily="34" charset="0"/>
              </a:rPr>
              <a:t>Boosting Sales and Customer Experience: NetSuite Amazon Integration Insights</a:t>
            </a:r>
          </a:p>
        </p:txBody>
      </p:sp>
      <p:pic>
        <p:nvPicPr>
          <p:cNvPr id="13" name="Corporation - no piano melody">
            <a:hlinkClick r:id="" action="ppaction://media"/>
            <a:extLst>
              <a:ext uri="{FF2B5EF4-FFF2-40B4-BE49-F238E27FC236}">
                <a16:creationId xmlns:a16="http://schemas.microsoft.com/office/drawing/2014/main" id="{2B03EB80-CA15-D2E2-B358-6E68FA245B9A}"/>
              </a:ext>
            </a:extLst>
          </p:cNvPr>
          <p:cNvPicPr>
            <a:picLocks noChangeAspect="1"/>
          </p:cNvPicPr>
          <p:nvPr>
            <a:audioFile r:link="rId1"/>
            <p:extLst>
              <p:ext uri="{DAA4B4D4-6D71-4841-9C94-3DE7FCFB9230}">
                <p14:media xmlns:p14="http://schemas.microsoft.com/office/powerpoint/2010/main" r:embed="rId2">
                  <p14:trim st="316"/>
                </p14:media>
              </p:ext>
            </p:extLst>
          </p:nvPr>
        </p:nvPicPr>
        <p:blipFill>
          <a:blip r:embed="rId13"/>
          <a:stretch>
            <a:fillRect/>
          </a:stretch>
        </p:blipFill>
        <p:spPr>
          <a:xfrm>
            <a:off x="19354800" y="2705100"/>
            <a:ext cx="487363" cy="487363"/>
          </a:xfrm>
          <a:prstGeom prst="rect">
            <a:avLst/>
          </a:prstGeom>
        </p:spPr>
      </p:pic>
    </p:spTree>
  </p:cSld>
  <p:clrMapOvr>
    <a:masterClrMapping/>
  </p:clrMapOvr>
  <p:transition spd="slow" advClick="0" advTm="4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3"/>
                                        </p:tgtEl>
                                      </p:cBhvr>
                                    </p:cmd>
                                  </p:childTnLst>
                                </p:cTn>
                              </p:par>
                            </p:childTnLst>
                          </p:cTn>
                        </p:par>
                        <p:par>
                          <p:cTn id="7" fill="hold">
                            <p:stCondLst>
                              <p:cond delay="0"/>
                            </p:stCondLst>
                            <p:childTnLst>
                              <p:par>
                                <p:cTn id="8" presetID="16" presetClass="entr" presetSubtype="37"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outVertical)">
                                      <p:cBhvr>
                                        <p:cTn id="10" dur="500"/>
                                        <p:tgtEl>
                                          <p:spTgt spid="10"/>
                                        </p:tgtEl>
                                      </p:cBhvr>
                                    </p:animEffect>
                                  </p:childTnLst>
                                </p:cTn>
                              </p:par>
                            </p:childTnLst>
                          </p:cTn>
                        </p:par>
                        <p:par>
                          <p:cTn id="11" fill="hold">
                            <p:stCondLst>
                              <p:cond delay="500"/>
                            </p:stCondLst>
                            <p:childTnLst>
                              <p:par>
                                <p:cTn id="12" presetID="16" presetClass="entr" presetSubtype="37"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2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19" repeatCount="indefinite" fill="hold" display="0">
                  <p:stCondLst>
                    <p:cond delay="indefinite"/>
                  </p:stCondLst>
                  <p:endCondLst>
                    <p:cond evt="onStopAudio" delay="0">
                      <p:tgtEl>
                        <p:sldTgt/>
                      </p:tgtEl>
                    </p:cond>
                  </p:endCondLst>
                </p:cTn>
                <p:tgtEl>
                  <p:spTgt spid="13"/>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 name="Group 4">
            <a:extLst>
              <a:ext uri="{FF2B5EF4-FFF2-40B4-BE49-F238E27FC236}">
                <a16:creationId xmlns:a16="http://schemas.microsoft.com/office/drawing/2014/main" id="{E31F5B89-EBEC-F155-65C2-2AF2B30EF07D}"/>
              </a:ext>
            </a:extLst>
          </p:cNvPr>
          <p:cNvGrpSpPr/>
          <p:nvPr/>
        </p:nvGrpSpPr>
        <p:grpSpPr>
          <a:xfrm rot="5400000">
            <a:off x="6767299" y="1532000"/>
            <a:ext cx="10659654" cy="7536145"/>
            <a:chOff x="0" y="0"/>
            <a:chExt cx="4816593" cy="368752"/>
          </a:xfrm>
        </p:grpSpPr>
        <p:sp>
          <p:nvSpPr>
            <p:cNvPr id="27" name="Freeform 5">
              <a:extLst>
                <a:ext uri="{FF2B5EF4-FFF2-40B4-BE49-F238E27FC236}">
                  <a16:creationId xmlns:a16="http://schemas.microsoft.com/office/drawing/2014/main" id="{CFDA563D-654A-C75D-5C7B-AF5C63115F7A}"/>
                </a:ext>
              </a:extLst>
            </p:cNvPr>
            <p:cNvSpPr/>
            <p:nvPr/>
          </p:nvSpPr>
          <p:spPr>
            <a:xfrm>
              <a:off x="0" y="0"/>
              <a:ext cx="4816592" cy="368752"/>
            </a:xfrm>
            <a:custGeom>
              <a:avLst/>
              <a:gdLst/>
              <a:ahLst/>
              <a:cxnLst/>
              <a:rect l="l" t="t" r="r" b="b"/>
              <a:pathLst>
                <a:path w="4816592" h="368752">
                  <a:moveTo>
                    <a:pt x="0" y="0"/>
                  </a:moveTo>
                  <a:lnTo>
                    <a:pt x="4816592" y="0"/>
                  </a:lnTo>
                  <a:lnTo>
                    <a:pt x="4816592" y="368752"/>
                  </a:lnTo>
                  <a:lnTo>
                    <a:pt x="0" y="368752"/>
                  </a:lnTo>
                  <a:close/>
                </a:path>
              </a:pathLst>
            </a:custGeom>
            <a:solidFill>
              <a:srgbClr val="33444E"/>
            </a:solidFill>
          </p:spPr>
        </p:sp>
        <p:sp>
          <p:nvSpPr>
            <p:cNvPr id="28" name="TextBox 6">
              <a:extLst>
                <a:ext uri="{FF2B5EF4-FFF2-40B4-BE49-F238E27FC236}">
                  <a16:creationId xmlns:a16="http://schemas.microsoft.com/office/drawing/2014/main" id="{E1A22808-141A-E1CE-75CC-4129A9A04E65}"/>
                </a:ext>
              </a:extLst>
            </p:cNvPr>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7" name="Freeform 7"/>
          <p:cNvSpPr/>
          <p:nvPr/>
        </p:nvSpPr>
        <p:spPr>
          <a:xfrm>
            <a:off x="8930670" y="3375413"/>
            <a:ext cx="6332914" cy="4031540"/>
          </a:xfrm>
          <a:custGeom>
            <a:avLst/>
            <a:gdLst/>
            <a:ahLst/>
            <a:cxnLst/>
            <a:rect l="l" t="t" r="r" b="b"/>
            <a:pathLst>
              <a:path w="6289170" h="3930731">
                <a:moveTo>
                  <a:pt x="0" y="0"/>
                </a:moveTo>
                <a:lnTo>
                  <a:pt x="6289170" y="0"/>
                </a:lnTo>
                <a:lnTo>
                  <a:pt x="6289170" y="3930732"/>
                </a:lnTo>
                <a:lnTo>
                  <a:pt x="0" y="3930732"/>
                </a:lnTo>
                <a:lnTo>
                  <a:pt x="0" y="0"/>
                </a:lnTo>
                <a:close/>
              </a:path>
            </a:pathLst>
          </a:custGeom>
          <a:blipFill>
            <a:blip r:embed="rId2"/>
            <a:stretch>
              <a:fillRect/>
            </a:stretch>
          </a:blipFill>
        </p:spPr>
      </p:sp>
      <p:sp>
        <p:nvSpPr>
          <p:cNvPr id="8" name="TextBox 8"/>
          <p:cNvSpPr txBox="1"/>
          <p:nvPr/>
        </p:nvSpPr>
        <p:spPr>
          <a:xfrm>
            <a:off x="9235173" y="1143365"/>
            <a:ext cx="5906253" cy="1193981"/>
          </a:xfrm>
          <a:prstGeom prst="rect">
            <a:avLst/>
          </a:prstGeom>
        </p:spPr>
        <p:txBody>
          <a:bodyPr wrap="square" lIns="0" tIns="0" rIns="0" bIns="0" rtlCol="0" anchor="t">
            <a:spAutoFit/>
          </a:bodyPr>
          <a:lstStyle/>
          <a:p>
            <a:pPr algn="ctr">
              <a:lnSpc>
                <a:spcPts val="4839"/>
              </a:lnSpc>
            </a:pPr>
            <a:r>
              <a:rPr lang="en-US" sz="3999" dirty="0">
                <a:solidFill>
                  <a:schemeClr val="bg1"/>
                </a:solidFill>
                <a:latin typeface="Arial" panose="020B0604020202020204" pitchFamily="34" charset="0"/>
                <a:cs typeface="Arial" panose="020B0604020202020204" pitchFamily="34" charset="0"/>
              </a:rPr>
              <a:t>Folio3’s NetSuite Connector Highlights</a:t>
            </a:r>
          </a:p>
        </p:txBody>
      </p:sp>
      <p:grpSp>
        <p:nvGrpSpPr>
          <p:cNvPr id="24" name="Group 23">
            <a:extLst>
              <a:ext uri="{FF2B5EF4-FFF2-40B4-BE49-F238E27FC236}">
                <a16:creationId xmlns:a16="http://schemas.microsoft.com/office/drawing/2014/main" id="{12524CFE-0E52-2FC3-8300-C578683E6F7B}"/>
              </a:ext>
            </a:extLst>
          </p:cNvPr>
          <p:cNvGrpSpPr/>
          <p:nvPr/>
        </p:nvGrpSpPr>
        <p:grpSpPr>
          <a:xfrm>
            <a:off x="1830136" y="1064629"/>
            <a:ext cx="4892292" cy="8079190"/>
            <a:chOff x="9405145" y="1057275"/>
            <a:chExt cx="4892292" cy="8079190"/>
          </a:xfrm>
        </p:grpSpPr>
        <p:sp>
          <p:nvSpPr>
            <p:cNvPr id="9" name="TextBox 9"/>
            <p:cNvSpPr txBox="1"/>
            <p:nvPr/>
          </p:nvSpPr>
          <p:spPr>
            <a:xfrm>
              <a:off x="9409627" y="1057275"/>
              <a:ext cx="4872172" cy="243656"/>
            </a:xfrm>
            <a:prstGeom prst="rect">
              <a:avLst/>
            </a:prstGeom>
          </p:spPr>
          <p:txBody>
            <a:bodyPr lIns="0" tIns="0" rIns="0" bIns="0" rtlCol="0" anchor="t">
              <a:spAutoFit/>
            </a:bodyPr>
            <a:lstStyle/>
            <a:p>
              <a:pPr>
                <a:lnSpc>
                  <a:spcPts val="1900"/>
                </a:lnSpc>
              </a:pPr>
              <a:r>
                <a:rPr lang="en-US" sz="1900" b="1" dirty="0">
                  <a:solidFill>
                    <a:srgbClr val="06619F"/>
                  </a:solidFill>
                  <a:latin typeface="Arial" panose="020B0604020202020204" pitchFamily="34" charset="0"/>
                  <a:cs typeface="Arial" panose="020B0604020202020204" pitchFamily="34" charset="0"/>
                </a:rPr>
                <a:t>Efficient Inventory Management</a:t>
              </a:r>
            </a:p>
          </p:txBody>
        </p:sp>
        <p:sp>
          <p:nvSpPr>
            <p:cNvPr id="10" name="TextBox 10"/>
            <p:cNvSpPr txBox="1"/>
            <p:nvPr/>
          </p:nvSpPr>
          <p:spPr>
            <a:xfrm>
              <a:off x="9409627" y="1315937"/>
              <a:ext cx="4872172" cy="588174"/>
            </a:xfrm>
            <a:prstGeom prst="rect">
              <a:avLst/>
            </a:prstGeom>
          </p:spPr>
          <p:txBody>
            <a:bodyPr lIns="0" tIns="0" rIns="0" bIns="0" rtlCol="0" anchor="t">
              <a:spAutoFit/>
            </a:bodyPr>
            <a:lstStyle/>
            <a:p>
              <a:pPr>
                <a:lnSpc>
                  <a:spcPts val="2379"/>
                </a:lnSpc>
              </a:pPr>
              <a:r>
                <a:rPr lang="en-US" sz="1699" dirty="0">
                  <a:solidFill>
                    <a:srgbClr val="33444E"/>
                  </a:solidFill>
                  <a:latin typeface="Arial" panose="020B0604020202020204" pitchFamily="34" charset="0"/>
                  <a:cs typeface="Arial" panose="020B0604020202020204" pitchFamily="34" charset="0"/>
                </a:rPr>
                <a:t>Keep accurate inventory levels synced with Amazon to prevent stock issues.</a:t>
              </a:r>
            </a:p>
          </p:txBody>
        </p:sp>
        <p:sp>
          <p:nvSpPr>
            <p:cNvPr id="11" name="TextBox 11"/>
            <p:cNvSpPr txBox="1"/>
            <p:nvPr/>
          </p:nvSpPr>
          <p:spPr>
            <a:xfrm>
              <a:off x="9409627" y="2263618"/>
              <a:ext cx="4872172" cy="243656"/>
            </a:xfrm>
            <a:prstGeom prst="rect">
              <a:avLst/>
            </a:prstGeom>
          </p:spPr>
          <p:txBody>
            <a:bodyPr lIns="0" tIns="0" rIns="0" bIns="0" rtlCol="0" anchor="t">
              <a:spAutoFit/>
            </a:bodyPr>
            <a:lstStyle/>
            <a:p>
              <a:pPr>
                <a:lnSpc>
                  <a:spcPts val="1900"/>
                </a:lnSpc>
              </a:pPr>
              <a:r>
                <a:rPr lang="en-US" sz="1900" b="1">
                  <a:solidFill>
                    <a:srgbClr val="06619F"/>
                  </a:solidFill>
                  <a:latin typeface="Arial" panose="020B0604020202020204" pitchFamily="34" charset="0"/>
                  <a:cs typeface="Arial" panose="020B0604020202020204" pitchFamily="34" charset="0"/>
                </a:rPr>
                <a:t>Order Handling</a:t>
              </a:r>
            </a:p>
          </p:txBody>
        </p:sp>
        <p:sp>
          <p:nvSpPr>
            <p:cNvPr id="12" name="TextBox 12"/>
            <p:cNvSpPr txBox="1"/>
            <p:nvPr/>
          </p:nvSpPr>
          <p:spPr>
            <a:xfrm>
              <a:off x="9409627" y="2512078"/>
              <a:ext cx="4872172" cy="588174"/>
            </a:xfrm>
            <a:prstGeom prst="rect">
              <a:avLst/>
            </a:prstGeom>
          </p:spPr>
          <p:txBody>
            <a:bodyPr lIns="0" tIns="0" rIns="0" bIns="0" rtlCol="0" anchor="t">
              <a:spAutoFit/>
            </a:bodyPr>
            <a:lstStyle/>
            <a:p>
              <a:pPr>
                <a:lnSpc>
                  <a:spcPts val="2379"/>
                </a:lnSpc>
              </a:pPr>
              <a:r>
                <a:rPr lang="en-US" sz="1699" dirty="0">
                  <a:solidFill>
                    <a:srgbClr val="33444E"/>
                  </a:solidFill>
                  <a:latin typeface="Arial" panose="020B0604020202020204" pitchFamily="34" charset="0"/>
                  <a:cs typeface="Arial" panose="020B0604020202020204" pitchFamily="34" charset="0"/>
                </a:rPr>
                <a:t>Synchronize and manage sales orders effortlessly between Amazon and NetSuite.</a:t>
              </a:r>
            </a:p>
          </p:txBody>
        </p:sp>
        <p:sp>
          <p:nvSpPr>
            <p:cNvPr id="13" name="TextBox 13"/>
            <p:cNvSpPr txBox="1"/>
            <p:nvPr/>
          </p:nvSpPr>
          <p:spPr>
            <a:xfrm>
              <a:off x="9409627" y="3469960"/>
              <a:ext cx="4872172" cy="243656"/>
            </a:xfrm>
            <a:prstGeom prst="rect">
              <a:avLst/>
            </a:prstGeom>
          </p:spPr>
          <p:txBody>
            <a:bodyPr lIns="0" tIns="0" rIns="0" bIns="0" rtlCol="0" anchor="t">
              <a:spAutoFit/>
            </a:bodyPr>
            <a:lstStyle/>
            <a:p>
              <a:pPr>
                <a:lnSpc>
                  <a:spcPts val="1900"/>
                </a:lnSpc>
              </a:pPr>
              <a:r>
                <a:rPr lang="en-US" sz="1900" b="1" dirty="0">
                  <a:solidFill>
                    <a:srgbClr val="06619F"/>
                  </a:solidFill>
                  <a:latin typeface="Arial" panose="020B0604020202020204" pitchFamily="34" charset="0"/>
                  <a:cs typeface="Arial" panose="020B0604020202020204" pitchFamily="34" charset="0"/>
                </a:rPr>
                <a:t>Shipment Updates</a:t>
              </a:r>
            </a:p>
          </p:txBody>
        </p:sp>
        <p:sp>
          <p:nvSpPr>
            <p:cNvPr id="14" name="TextBox 14"/>
            <p:cNvSpPr txBox="1"/>
            <p:nvPr/>
          </p:nvSpPr>
          <p:spPr>
            <a:xfrm>
              <a:off x="9423074" y="3718421"/>
              <a:ext cx="4872172" cy="588174"/>
            </a:xfrm>
            <a:prstGeom prst="rect">
              <a:avLst/>
            </a:prstGeom>
          </p:spPr>
          <p:txBody>
            <a:bodyPr lIns="0" tIns="0" rIns="0" bIns="0" rtlCol="0" anchor="t">
              <a:spAutoFit/>
            </a:bodyPr>
            <a:lstStyle/>
            <a:p>
              <a:pPr>
                <a:lnSpc>
                  <a:spcPts val="2379"/>
                </a:lnSpc>
              </a:pPr>
              <a:r>
                <a:rPr lang="en-US" sz="1699" dirty="0">
                  <a:solidFill>
                    <a:srgbClr val="33444E"/>
                  </a:solidFill>
                  <a:latin typeface="Arial" panose="020B0604020202020204" pitchFamily="34" charset="0"/>
                  <a:cs typeface="Arial" panose="020B0604020202020204" pitchFamily="34" charset="0"/>
                </a:rPr>
                <a:t>Provide customers with timely tracking information for enhanced transparency.</a:t>
              </a:r>
            </a:p>
          </p:txBody>
        </p:sp>
        <p:sp>
          <p:nvSpPr>
            <p:cNvPr id="15" name="TextBox 15"/>
            <p:cNvSpPr txBox="1"/>
            <p:nvPr/>
          </p:nvSpPr>
          <p:spPr>
            <a:xfrm>
              <a:off x="9409627" y="4676303"/>
              <a:ext cx="4872172" cy="243656"/>
            </a:xfrm>
            <a:prstGeom prst="rect">
              <a:avLst/>
            </a:prstGeom>
          </p:spPr>
          <p:txBody>
            <a:bodyPr lIns="0" tIns="0" rIns="0" bIns="0" rtlCol="0" anchor="t">
              <a:spAutoFit/>
            </a:bodyPr>
            <a:lstStyle/>
            <a:p>
              <a:pPr>
                <a:lnSpc>
                  <a:spcPts val="1900"/>
                </a:lnSpc>
              </a:pPr>
              <a:r>
                <a:rPr lang="en-US" sz="1900" b="1">
                  <a:solidFill>
                    <a:srgbClr val="06619F"/>
                  </a:solidFill>
                  <a:latin typeface="Arial" panose="020B0604020202020204" pitchFamily="34" charset="0"/>
                  <a:cs typeface="Arial" panose="020B0604020202020204" pitchFamily="34" charset="0"/>
                </a:rPr>
                <a:t>Consistent Product Information</a:t>
              </a:r>
            </a:p>
          </p:txBody>
        </p:sp>
        <p:sp>
          <p:nvSpPr>
            <p:cNvPr id="16" name="TextBox 16"/>
            <p:cNvSpPr txBox="1"/>
            <p:nvPr/>
          </p:nvSpPr>
          <p:spPr>
            <a:xfrm>
              <a:off x="9409627" y="4924764"/>
              <a:ext cx="4872172" cy="588174"/>
            </a:xfrm>
            <a:prstGeom prst="rect">
              <a:avLst/>
            </a:prstGeom>
          </p:spPr>
          <p:txBody>
            <a:bodyPr lIns="0" tIns="0" rIns="0" bIns="0" rtlCol="0" anchor="t">
              <a:spAutoFit/>
            </a:bodyPr>
            <a:lstStyle/>
            <a:p>
              <a:pPr>
                <a:lnSpc>
                  <a:spcPts val="2379"/>
                </a:lnSpc>
              </a:pPr>
              <a:r>
                <a:rPr lang="en-US" sz="1699" dirty="0">
                  <a:solidFill>
                    <a:srgbClr val="33444E"/>
                  </a:solidFill>
                  <a:latin typeface="Arial" panose="020B0604020202020204" pitchFamily="34" charset="0"/>
                  <a:cs typeface="Arial" panose="020B0604020202020204" pitchFamily="34" charset="0"/>
                </a:rPr>
                <a:t>Ensure customers see up-to-date details like pricing, colors, and descriptions.</a:t>
              </a:r>
            </a:p>
          </p:txBody>
        </p:sp>
        <p:sp>
          <p:nvSpPr>
            <p:cNvPr id="17" name="TextBox 17"/>
            <p:cNvSpPr txBox="1"/>
            <p:nvPr/>
          </p:nvSpPr>
          <p:spPr>
            <a:xfrm>
              <a:off x="9409627" y="5882646"/>
              <a:ext cx="4872172" cy="243656"/>
            </a:xfrm>
            <a:prstGeom prst="rect">
              <a:avLst/>
            </a:prstGeom>
          </p:spPr>
          <p:txBody>
            <a:bodyPr lIns="0" tIns="0" rIns="0" bIns="0" rtlCol="0" anchor="t">
              <a:spAutoFit/>
            </a:bodyPr>
            <a:lstStyle/>
            <a:p>
              <a:pPr>
                <a:lnSpc>
                  <a:spcPts val="1900"/>
                </a:lnSpc>
              </a:pPr>
              <a:r>
                <a:rPr lang="en-US" sz="1900" b="1" dirty="0">
                  <a:solidFill>
                    <a:srgbClr val="06619F"/>
                  </a:solidFill>
                  <a:latin typeface="Arial" panose="020B0604020202020204" pitchFamily="34" charset="0"/>
                  <a:cs typeface="Arial" panose="020B0604020202020204" pitchFamily="34" charset="0"/>
                </a:rPr>
                <a:t>Smooth Refund Process</a:t>
              </a:r>
            </a:p>
          </p:txBody>
        </p:sp>
        <p:sp>
          <p:nvSpPr>
            <p:cNvPr id="18" name="TextBox 18"/>
            <p:cNvSpPr txBox="1"/>
            <p:nvPr/>
          </p:nvSpPr>
          <p:spPr>
            <a:xfrm>
              <a:off x="9423074" y="6133356"/>
              <a:ext cx="4872172" cy="588174"/>
            </a:xfrm>
            <a:prstGeom prst="rect">
              <a:avLst/>
            </a:prstGeom>
          </p:spPr>
          <p:txBody>
            <a:bodyPr lIns="0" tIns="0" rIns="0" bIns="0" rtlCol="0" anchor="t">
              <a:spAutoFit/>
            </a:bodyPr>
            <a:lstStyle/>
            <a:p>
              <a:pPr>
                <a:lnSpc>
                  <a:spcPts val="2379"/>
                </a:lnSpc>
              </a:pPr>
              <a:r>
                <a:rPr lang="en-US" sz="1699" dirty="0">
                  <a:solidFill>
                    <a:srgbClr val="33444E"/>
                  </a:solidFill>
                  <a:latin typeface="Arial" panose="020B0604020202020204" pitchFamily="34" charset="0"/>
                  <a:cs typeface="Arial" panose="020B0604020202020204" pitchFamily="34" charset="0"/>
                </a:rPr>
                <a:t>Minimize customer dissatisfaction with prompt and seamless refund handling.</a:t>
              </a:r>
            </a:p>
          </p:txBody>
        </p:sp>
        <p:sp>
          <p:nvSpPr>
            <p:cNvPr id="19" name="TextBox 19"/>
            <p:cNvSpPr txBox="1"/>
            <p:nvPr/>
          </p:nvSpPr>
          <p:spPr>
            <a:xfrm>
              <a:off x="9409627" y="7088988"/>
              <a:ext cx="4872172" cy="243656"/>
            </a:xfrm>
            <a:prstGeom prst="rect">
              <a:avLst/>
            </a:prstGeom>
          </p:spPr>
          <p:txBody>
            <a:bodyPr lIns="0" tIns="0" rIns="0" bIns="0" rtlCol="0" anchor="t">
              <a:spAutoFit/>
            </a:bodyPr>
            <a:lstStyle/>
            <a:p>
              <a:pPr>
                <a:lnSpc>
                  <a:spcPts val="1900"/>
                </a:lnSpc>
              </a:pPr>
              <a:r>
                <a:rPr lang="en-US" sz="1900" b="1">
                  <a:solidFill>
                    <a:srgbClr val="06619F"/>
                  </a:solidFill>
                  <a:latin typeface="Arial" panose="020B0604020202020204" pitchFamily="34" charset="0"/>
                  <a:cs typeface="Arial" panose="020B0604020202020204" pitchFamily="34" charset="0"/>
                </a:rPr>
                <a:t>Easy Deployment</a:t>
              </a:r>
            </a:p>
          </p:txBody>
        </p:sp>
        <p:sp>
          <p:nvSpPr>
            <p:cNvPr id="20" name="TextBox 20"/>
            <p:cNvSpPr txBox="1"/>
            <p:nvPr/>
          </p:nvSpPr>
          <p:spPr>
            <a:xfrm>
              <a:off x="9425265" y="7320863"/>
              <a:ext cx="4872172" cy="588174"/>
            </a:xfrm>
            <a:prstGeom prst="rect">
              <a:avLst/>
            </a:prstGeom>
          </p:spPr>
          <p:txBody>
            <a:bodyPr lIns="0" tIns="0" rIns="0" bIns="0" rtlCol="0" anchor="t">
              <a:spAutoFit/>
            </a:bodyPr>
            <a:lstStyle/>
            <a:p>
              <a:pPr>
                <a:lnSpc>
                  <a:spcPts val="2379"/>
                </a:lnSpc>
              </a:pPr>
              <a:r>
                <a:rPr lang="en-US" sz="1699" dirty="0">
                  <a:solidFill>
                    <a:srgbClr val="33444E"/>
                  </a:solidFill>
                  <a:latin typeface="Arial" panose="020B0604020202020204" pitchFamily="34" charset="0"/>
                  <a:cs typeface="Arial" panose="020B0604020202020204" pitchFamily="34" charset="0"/>
                </a:rPr>
                <a:t>Get your integration up and running quickly and smoothly.</a:t>
              </a:r>
            </a:p>
          </p:txBody>
        </p:sp>
        <p:sp>
          <p:nvSpPr>
            <p:cNvPr id="21" name="TextBox 21"/>
            <p:cNvSpPr txBox="1"/>
            <p:nvPr/>
          </p:nvSpPr>
          <p:spPr>
            <a:xfrm>
              <a:off x="9409627" y="8295331"/>
              <a:ext cx="4872172" cy="243656"/>
            </a:xfrm>
            <a:prstGeom prst="rect">
              <a:avLst/>
            </a:prstGeom>
          </p:spPr>
          <p:txBody>
            <a:bodyPr lIns="0" tIns="0" rIns="0" bIns="0" rtlCol="0" anchor="t">
              <a:spAutoFit/>
            </a:bodyPr>
            <a:lstStyle/>
            <a:p>
              <a:pPr>
                <a:lnSpc>
                  <a:spcPts val="1900"/>
                </a:lnSpc>
              </a:pPr>
              <a:r>
                <a:rPr lang="en-US" sz="1900" b="1" dirty="0">
                  <a:solidFill>
                    <a:srgbClr val="06619F"/>
                  </a:solidFill>
                  <a:latin typeface="Arial" panose="020B0604020202020204" pitchFamily="34" charset="0"/>
                  <a:cs typeface="Arial" panose="020B0604020202020204" pitchFamily="34" charset="0"/>
                </a:rPr>
                <a:t>Comprehensive Visibility</a:t>
              </a:r>
            </a:p>
          </p:txBody>
        </p:sp>
        <p:sp>
          <p:nvSpPr>
            <p:cNvPr id="22" name="TextBox 22"/>
            <p:cNvSpPr txBox="1"/>
            <p:nvPr/>
          </p:nvSpPr>
          <p:spPr>
            <a:xfrm>
              <a:off x="9405145" y="8548291"/>
              <a:ext cx="4872172" cy="588174"/>
            </a:xfrm>
            <a:prstGeom prst="rect">
              <a:avLst/>
            </a:prstGeom>
          </p:spPr>
          <p:txBody>
            <a:bodyPr lIns="0" tIns="0" rIns="0" bIns="0" rtlCol="0" anchor="t">
              <a:spAutoFit/>
            </a:bodyPr>
            <a:lstStyle/>
            <a:p>
              <a:pPr>
                <a:lnSpc>
                  <a:spcPts val="2379"/>
                </a:lnSpc>
              </a:pPr>
              <a:r>
                <a:rPr lang="en-US" sz="1699" dirty="0">
                  <a:solidFill>
                    <a:srgbClr val="33444E"/>
                  </a:solidFill>
                  <a:latin typeface="Arial" panose="020B0604020202020204" pitchFamily="34" charset="0"/>
                  <a:cs typeface="Arial" panose="020B0604020202020204" pitchFamily="34" charset="0"/>
                </a:rPr>
                <a:t>Monitor the integration status and synchronize data for better control.</a:t>
              </a:r>
            </a:p>
          </p:txBody>
        </p:sp>
      </p:grpSp>
      <p:sp>
        <p:nvSpPr>
          <p:cNvPr id="23" name="Freeform 23"/>
          <p:cNvSpPr/>
          <p:nvPr/>
        </p:nvSpPr>
        <p:spPr>
          <a:xfrm>
            <a:off x="15998398" y="1028700"/>
            <a:ext cx="1260902" cy="947564"/>
          </a:xfrm>
          <a:custGeom>
            <a:avLst/>
            <a:gdLst/>
            <a:ahLst/>
            <a:cxnLst/>
            <a:rect l="l" t="t" r="r" b="b"/>
            <a:pathLst>
              <a:path w="1260902" h="947564">
                <a:moveTo>
                  <a:pt x="0" y="0"/>
                </a:moveTo>
                <a:lnTo>
                  <a:pt x="1260902" y="0"/>
                </a:lnTo>
                <a:lnTo>
                  <a:pt x="1260902" y="947564"/>
                </a:lnTo>
                <a:lnTo>
                  <a:pt x="0" y="947564"/>
                </a:lnTo>
                <a:lnTo>
                  <a:pt x="0" y="0"/>
                </a:lnTo>
                <a:close/>
              </a:path>
            </a:pathLst>
          </a:custGeom>
          <a:blipFill>
            <a:blip r:embed="rId3"/>
            <a:stretch>
              <a:fillRect l="-37651" t="-63286" r="-34678" b="-66029"/>
            </a:stretch>
          </a:blipFill>
        </p:spPr>
      </p:sp>
    </p:spTree>
  </p:cSld>
  <p:clrMapOvr>
    <a:masterClrMapping/>
  </p:clrMapOvr>
  <mc:AlternateContent xmlns:mc="http://schemas.openxmlformats.org/markup-compatibility/2006" xmlns:p159="http://schemas.microsoft.com/office/powerpoint/2015/09/main">
    <mc:Choice Requires="p159">
      <p:transition spd="med" advClick="0" advTm="8000">
        <p159:morph option="byObject"/>
      </p:transition>
    </mc:Choice>
    <mc:Fallback xmlns="">
      <p:transition spd="med"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500"/>
                                        <p:tgtEl>
                                          <p:spTgt spid="7"/>
                                        </p:tgtEl>
                                      </p:cBhvr>
                                    </p:animEffect>
                                  </p:childTnLst>
                                </p:cTn>
                              </p:par>
                              <p:par>
                                <p:cTn id="12" presetID="53" presetClass="entr" presetSubtype="16" fill="hold" nodeType="with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p:cTn id="14" dur="500" fill="hold"/>
                                        <p:tgtEl>
                                          <p:spTgt spid="24"/>
                                        </p:tgtEl>
                                        <p:attrNameLst>
                                          <p:attrName>ppt_w</p:attrName>
                                        </p:attrNameLst>
                                      </p:cBhvr>
                                      <p:tavLst>
                                        <p:tav tm="0">
                                          <p:val>
                                            <p:fltVal val="0"/>
                                          </p:val>
                                        </p:tav>
                                        <p:tav tm="100000">
                                          <p:val>
                                            <p:strVal val="#ppt_w"/>
                                          </p:val>
                                        </p:tav>
                                      </p:tavLst>
                                    </p:anim>
                                    <p:anim calcmode="lin" valueType="num">
                                      <p:cBhvr>
                                        <p:cTn id="15" dur="500" fill="hold"/>
                                        <p:tgtEl>
                                          <p:spTgt spid="24"/>
                                        </p:tgtEl>
                                        <p:attrNameLst>
                                          <p:attrName>ppt_h</p:attrName>
                                        </p:attrNameLst>
                                      </p:cBhvr>
                                      <p:tavLst>
                                        <p:tav tm="0">
                                          <p:val>
                                            <p:fltVal val="0"/>
                                          </p:val>
                                        </p:tav>
                                        <p:tav tm="100000">
                                          <p:val>
                                            <p:strVal val="#ppt_h"/>
                                          </p:val>
                                        </p:tav>
                                      </p:tavLst>
                                    </p:anim>
                                    <p:animEffect transition="in" filter="fade">
                                      <p:cBhvr>
                                        <p:cTn id="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BA44551-9392-87FB-4003-119A94F2C185}"/>
              </a:ext>
            </a:extLst>
          </p:cNvPr>
          <p:cNvGrpSpPr/>
          <p:nvPr/>
        </p:nvGrpSpPr>
        <p:grpSpPr>
          <a:xfrm>
            <a:off x="3352800" y="3612624"/>
            <a:ext cx="11116236" cy="5379337"/>
            <a:chOff x="3200400" y="3616088"/>
            <a:chExt cx="11116236" cy="5379337"/>
          </a:xfrm>
        </p:grpSpPr>
        <p:sp>
          <p:nvSpPr>
            <p:cNvPr id="8" name="Freeform 8">
              <a:hlinkClick r:id="rId2"/>
            </p:cNvPr>
            <p:cNvSpPr/>
            <p:nvPr/>
          </p:nvSpPr>
          <p:spPr>
            <a:xfrm>
              <a:off x="3200400" y="6210300"/>
              <a:ext cx="11116236" cy="2785125"/>
            </a:xfrm>
            <a:custGeom>
              <a:avLst/>
              <a:gdLst/>
              <a:ahLst/>
              <a:cxnLst/>
              <a:rect l="l" t="t" r="r" b="b"/>
              <a:pathLst>
                <a:path w="14768925" h="3692231">
                  <a:moveTo>
                    <a:pt x="0" y="0"/>
                  </a:moveTo>
                  <a:lnTo>
                    <a:pt x="14768925" y="0"/>
                  </a:lnTo>
                  <a:lnTo>
                    <a:pt x="14768925" y="3692231"/>
                  </a:lnTo>
                  <a:lnTo>
                    <a:pt x="0" y="3692231"/>
                  </a:lnTo>
                  <a:lnTo>
                    <a:pt x="0" y="0"/>
                  </a:lnTo>
                  <a:close/>
                </a:path>
              </a:pathLst>
            </a:custGeom>
            <a:blipFill>
              <a:blip r:embed="rId3"/>
              <a:stretch>
                <a:fillRect/>
              </a:stretch>
            </a:blipFill>
          </p:spPr>
          <p:txBody>
            <a:bodyPr/>
            <a:lstStyle/>
            <a:p>
              <a:endParaRPr lang="en-US" dirty="0"/>
            </a:p>
          </p:txBody>
        </p:sp>
        <p:sp>
          <p:nvSpPr>
            <p:cNvPr id="9" name="Freeform 9">
              <a:hlinkClick r:id="rId2"/>
            </p:cNvPr>
            <p:cNvSpPr/>
            <p:nvPr/>
          </p:nvSpPr>
          <p:spPr>
            <a:xfrm>
              <a:off x="3200400" y="3616088"/>
              <a:ext cx="11116236" cy="2785125"/>
            </a:xfrm>
            <a:custGeom>
              <a:avLst/>
              <a:gdLst/>
              <a:ahLst/>
              <a:cxnLst/>
              <a:rect l="l" t="t" r="r" b="b"/>
              <a:pathLst>
                <a:path w="14768925" h="3692231">
                  <a:moveTo>
                    <a:pt x="0" y="0"/>
                  </a:moveTo>
                  <a:lnTo>
                    <a:pt x="14768925" y="0"/>
                  </a:lnTo>
                  <a:lnTo>
                    <a:pt x="14768925" y="3692231"/>
                  </a:lnTo>
                  <a:lnTo>
                    <a:pt x="0" y="3692231"/>
                  </a:lnTo>
                  <a:lnTo>
                    <a:pt x="0" y="0"/>
                  </a:lnTo>
                  <a:close/>
                </a:path>
              </a:pathLst>
            </a:custGeom>
            <a:blipFill>
              <a:blip r:embed="rId4"/>
              <a:stretch>
                <a:fillRect/>
              </a:stretch>
            </a:blipFill>
          </p:spPr>
          <p:txBody>
            <a:bodyPr/>
            <a:lstStyle/>
            <a:p>
              <a:endParaRPr lang="en-US" dirty="0"/>
            </a:p>
          </p:txBody>
        </p:sp>
      </p:grpSp>
      <p:sp>
        <p:nvSpPr>
          <p:cNvPr id="10" name="TextBox 10"/>
          <p:cNvSpPr txBox="1"/>
          <p:nvPr/>
        </p:nvSpPr>
        <p:spPr>
          <a:xfrm>
            <a:off x="6212126" y="1610779"/>
            <a:ext cx="5863747" cy="730969"/>
          </a:xfrm>
          <a:prstGeom prst="rect">
            <a:avLst/>
          </a:prstGeom>
        </p:spPr>
        <p:txBody>
          <a:bodyPr lIns="0" tIns="0" rIns="0" bIns="0" rtlCol="0" anchor="t">
            <a:spAutoFit/>
          </a:bodyPr>
          <a:lstStyle/>
          <a:p>
            <a:pPr algn="ctr">
              <a:lnSpc>
                <a:spcPts val="5664"/>
              </a:lnSpc>
            </a:pPr>
            <a:r>
              <a:rPr lang="en-US" sz="4800" dirty="0">
                <a:solidFill>
                  <a:srgbClr val="4A7DEE"/>
                </a:solidFill>
                <a:latin typeface="Canva Sans Bold"/>
              </a:rPr>
              <a:t>About Folio3</a:t>
            </a:r>
          </a:p>
        </p:txBody>
      </p:sp>
      <p:sp>
        <p:nvSpPr>
          <p:cNvPr id="11" name="TextBox 11"/>
          <p:cNvSpPr txBox="1"/>
          <p:nvPr/>
        </p:nvSpPr>
        <p:spPr>
          <a:xfrm>
            <a:off x="4722500" y="2613436"/>
            <a:ext cx="8843000" cy="727500"/>
          </a:xfrm>
          <a:prstGeom prst="rect">
            <a:avLst/>
          </a:prstGeom>
        </p:spPr>
        <p:txBody>
          <a:bodyPr lIns="0" tIns="0" rIns="0" bIns="0" rtlCol="0" anchor="t">
            <a:spAutoFit/>
          </a:bodyPr>
          <a:lstStyle/>
          <a:p>
            <a:pPr algn="ctr">
              <a:lnSpc>
                <a:spcPts val="2940"/>
              </a:lnSpc>
            </a:pPr>
            <a:r>
              <a:rPr lang="en-US" sz="2100" dirty="0">
                <a:solidFill>
                  <a:srgbClr val="33444E"/>
                </a:solidFill>
                <a:latin typeface="Canva Sans Bold"/>
              </a:rPr>
              <a:t>NetSuite Alliance Partner for Implementing, Customizing &amp; Integrating NetSuite</a:t>
            </a:r>
          </a:p>
        </p:txBody>
      </p:sp>
      <p:sp>
        <p:nvSpPr>
          <p:cNvPr id="12" name="Freeform 12"/>
          <p:cNvSpPr/>
          <p:nvPr/>
        </p:nvSpPr>
        <p:spPr>
          <a:xfrm>
            <a:off x="15998398" y="1028700"/>
            <a:ext cx="1260902" cy="947564"/>
          </a:xfrm>
          <a:custGeom>
            <a:avLst/>
            <a:gdLst/>
            <a:ahLst/>
            <a:cxnLst/>
            <a:rect l="l" t="t" r="r" b="b"/>
            <a:pathLst>
              <a:path w="1260902" h="947564">
                <a:moveTo>
                  <a:pt x="0" y="0"/>
                </a:moveTo>
                <a:lnTo>
                  <a:pt x="1260902" y="0"/>
                </a:lnTo>
                <a:lnTo>
                  <a:pt x="1260902" y="947564"/>
                </a:lnTo>
                <a:lnTo>
                  <a:pt x="0" y="947564"/>
                </a:lnTo>
                <a:lnTo>
                  <a:pt x="0" y="0"/>
                </a:lnTo>
                <a:close/>
              </a:path>
            </a:pathLst>
          </a:custGeom>
          <a:blipFill>
            <a:blip r:embed="rId5"/>
            <a:stretch>
              <a:fillRect l="-37651" t="-63286" r="-34678" b="-66029"/>
            </a:stretch>
          </a:blipFill>
        </p:spPr>
      </p:sp>
    </p:spTree>
  </p:cSld>
  <p:clrMapOvr>
    <a:masterClrMapping/>
  </p:clrMapOvr>
  <mc:AlternateContent xmlns:mc="http://schemas.openxmlformats.org/markup-compatibility/2006" xmlns:p159="http://schemas.microsoft.com/office/powerpoint/2015/09/main">
    <mc:Choice Requires="p159">
      <p:transition spd="med" advClick="0" advTm="5000">
        <p159:morph option="byObject"/>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anim calcmode="lin" valueType="num">
                                      <p:cBhvr>
                                        <p:cTn id="8" dur="250" fill="hold"/>
                                        <p:tgtEl>
                                          <p:spTgt spid="10"/>
                                        </p:tgtEl>
                                        <p:attrNameLst>
                                          <p:attrName>ppt_x</p:attrName>
                                        </p:attrNameLst>
                                      </p:cBhvr>
                                      <p:tavLst>
                                        <p:tav tm="0">
                                          <p:val>
                                            <p:strVal val="#ppt_x"/>
                                          </p:val>
                                        </p:tav>
                                        <p:tav tm="100000">
                                          <p:val>
                                            <p:strVal val="#ppt_x"/>
                                          </p:val>
                                        </p:tav>
                                      </p:tavLst>
                                    </p:anim>
                                    <p:anim calcmode="lin" valueType="num">
                                      <p:cBhvr>
                                        <p:cTn id="9" dur="250" fill="hold"/>
                                        <p:tgtEl>
                                          <p:spTgt spid="10"/>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250"/>
                                        <p:tgtEl>
                                          <p:spTgt spid="11"/>
                                        </p:tgtEl>
                                      </p:cBhvr>
                                    </p:animEffect>
                                    <p:anim calcmode="lin" valueType="num">
                                      <p:cBhvr>
                                        <p:cTn id="13" dur="250" fill="hold"/>
                                        <p:tgtEl>
                                          <p:spTgt spid="11"/>
                                        </p:tgtEl>
                                        <p:attrNameLst>
                                          <p:attrName>ppt_x</p:attrName>
                                        </p:attrNameLst>
                                      </p:cBhvr>
                                      <p:tavLst>
                                        <p:tav tm="0">
                                          <p:val>
                                            <p:strVal val="#ppt_x"/>
                                          </p:val>
                                        </p:tav>
                                        <p:tav tm="100000">
                                          <p:val>
                                            <p:strVal val="#ppt_x"/>
                                          </p:val>
                                        </p:tav>
                                      </p:tavLst>
                                    </p:anim>
                                    <p:anim calcmode="lin" valueType="num">
                                      <p:cBhvr>
                                        <p:cTn id="14" dur="25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Freeform 3"/>
          <p:cNvSpPr/>
          <p:nvPr/>
        </p:nvSpPr>
        <p:spPr>
          <a:xfrm rot="-5400000">
            <a:off x="-3630655" y="2549072"/>
            <a:ext cx="12772565" cy="6290488"/>
          </a:xfrm>
          <a:custGeom>
            <a:avLst/>
            <a:gdLst/>
            <a:ahLst/>
            <a:cxnLst/>
            <a:rect l="l" t="t" r="r" b="b"/>
            <a:pathLst>
              <a:path w="12772565" h="6290488">
                <a:moveTo>
                  <a:pt x="0" y="0"/>
                </a:moveTo>
                <a:lnTo>
                  <a:pt x="12772566" y="0"/>
                </a:lnTo>
                <a:lnTo>
                  <a:pt x="12772566" y="6290489"/>
                </a:lnTo>
                <a:lnTo>
                  <a:pt x="0" y="629048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p:nvGrpSpPr>
        <p:grpSpPr>
          <a:xfrm>
            <a:off x="0" y="-523805"/>
            <a:ext cx="18288000" cy="1552505"/>
            <a:chOff x="0" y="0"/>
            <a:chExt cx="4816593" cy="408890"/>
          </a:xfrm>
        </p:grpSpPr>
        <p:sp>
          <p:nvSpPr>
            <p:cNvPr id="5" name="Freeform 5"/>
            <p:cNvSpPr/>
            <p:nvPr/>
          </p:nvSpPr>
          <p:spPr>
            <a:xfrm>
              <a:off x="0" y="0"/>
              <a:ext cx="4816592" cy="408890"/>
            </a:xfrm>
            <a:custGeom>
              <a:avLst/>
              <a:gdLst/>
              <a:ahLst/>
              <a:cxnLst/>
              <a:rect l="l" t="t" r="r" b="b"/>
              <a:pathLst>
                <a:path w="4816592" h="408890">
                  <a:moveTo>
                    <a:pt x="0" y="0"/>
                  </a:moveTo>
                  <a:lnTo>
                    <a:pt x="4816592" y="0"/>
                  </a:lnTo>
                  <a:lnTo>
                    <a:pt x="4816592" y="408890"/>
                  </a:lnTo>
                  <a:lnTo>
                    <a:pt x="0" y="408890"/>
                  </a:lnTo>
                  <a:close/>
                </a:path>
              </a:pathLst>
            </a:custGeom>
            <a:solidFill>
              <a:srgbClr val="33444E"/>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7" name="Freeform 7"/>
          <p:cNvSpPr/>
          <p:nvPr/>
        </p:nvSpPr>
        <p:spPr>
          <a:xfrm flipH="1">
            <a:off x="1253548" y="4419527"/>
            <a:ext cx="7315200" cy="172905"/>
          </a:xfrm>
          <a:custGeom>
            <a:avLst/>
            <a:gdLst/>
            <a:ahLst/>
            <a:cxnLst/>
            <a:rect l="l" t="t" r="r" b="b"/>
            <a:pathLst>
              <a:path w="7315200" h="172905">
                <a:moveTo>
                  <a:pt x="7315200" y="0"/>
                </a:moveTo>
                <a:lnTo>
                  <a:pt x="0" y="0"/>
                </a:lnTo>
                <a:lnTo>
                  <a:pt x="0" y="172905"/>
                </a:lnTo>
                <a:lnTo>
                  <a:pt x="7315200" y="172905"/>
                </a:lnTo>
                <a:lnTo>
                  <a:pt x="731520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TextBox 8"/>
          <p:cNvSpPr txBox="1"/>
          <p:nvPr/>
        </p:nvSpPr>
        <p:spPr>
          <a:xfrm>
            <a:off x="1849729" y="1532071"/>
            <a:ext cx="6122838" cy="636165"/>
          </a:xfrm>
          <a:prstGeom prst="rect">
            <a:avLst/>
          </a:prstGeom>
        </p:spPr>
        <p:txBody>
          <a:bodyPr lIns="0" tIns="0" rIns="0" bIns="0" rtlCol="0" anchor="t">
            <a:spAutoFit/>
          </a:bodyPr>
          <a:lstStyle/>
          <a:p>
            <a:pPr algn="ctr">
              <a:lnSpc>
                <a:spcPts val="4800"/>
              </a:lnSpc>
            </a:pPr>
            <a:r>
              <a:rPr lang="en-US" sz="4800" b="1" dirty="0">
                <a:solidFill>
                  <a:srgbClr val="FFFFFF"/>
                </a:solidFill>
                <a:latin typeface="Arial" panose="020B0604020202020204" pitchFamily="34" charset="0"/>
                <a:cs typeface="Arial" panose="020B0604020202020204" pitchFamily="34" charset="0"/>
              </a:rPr>
              <a:t>Get in Touch </a:t>
            </a:r>
          </a:p>
        </p:txBody>
      </p:sp>
      <p:sp>
        <p:nvSpPr>
          <p:cNvPr id="9" name="TextBox 9"/>
          <p:cNvSpPr txBox="1"/>
          <p:nvPr/>
        </p:nvSpPr>
        <p:spPr>
          <a:xfrm>
            <a:off x="11078977" y="5981700"/>
            <a:ext cx="6149827" cy="2801857"/>
          </a:xfrm>
          <a:prstGeom prst="rect">
            <a:avLst/>
          </a:prstGeom>
        </p:spPr>
        <p:txBody>
          <a:bodyPr lIns="0" tIns="0" rIns="0" bIns="0" rtlCol="0" anchor="t">
            <a:spAutoFit/>
          </a:bodyPr>
          <a:lstStyle/>
          <a:p>
            <a:pPr>
              <a:lnSpc>
                <a:spcPct val="200000"/>
              </a:lnSpc>
            </a:pPr>
            <a:r>
              <a:rPr lang="en-US" sz="3200" spc="188" dirty="0">
                <a:solidFill>
                  <a:srgbClr val="FFFFFF"/>
                </a:solidFill>
                <a:latin typeface="Arial" panose="020B0604020202020204" pitchFamily="34" charset="0"/>
                <a:cs typeface="Arial" panose="020B0604020202020204" pitchFamily="34" charset="0"/>
              </a:rPr>
              <a:t> +1 (408) 365-4638</a:t>
            </a:r>
          </a:p>
          <a:p>
            <a:pPr>
              <a:lnSpc>
                <a:spcPct val="200000"/>
              </a:lnSpc>
            </a:pPr>
            <a:r>
              <a:rPr lang="en-US" sz="3200" spc="188" dirty="0">
                <a:solidFill>
                  <a:srgbClr val="FFFFFF"/>
                </a:solidFill>
                <a:latin typeface="Arial" panose="020B0604020202020204" pitchFamily="34" charset="0"/>
                <a:cs typeface="Arial" panose="020B0604020202020204" pitchFamily="34" charset="0"/>
              </a:rPr>
              <a:t>netsuite.folio3.com</a:t>
            </a:r>
          </a:p>
          <a:p>
            <a:pPr>
              <a:lnSpc>
                <a:spcPct val="200000"/>
              </a:lnSpc>
            </a:pPr>
            <a:r>
              <a:rPr lang="en-US" sz="3200" spc="188" dirty="0">
                <a:solidFill>
                  <a:srgbClr val="FFFFFF"/>
                </a:solidFill>
                <a:latin typeface="Arial" panose="020B0604020202020204" pitchFamily="34" charset="0"/>
                <a:cs typeface="Arial" panose="020B0604020202020204" pitchFamily="34" charset="0"/>
              </a:rPr>
              <a:t>netsuite.sales@folio3.com</a:t>
            </a:r>
          </a:p>
        </p:txBody>
      </p:sp>
      <p:sp>
        <p:nvSpPr>
          <p:cNvPr id="10" name="Freeform 10"/>
          <p:cNvSpPr/>
          <p:nvPr/>
        </p:nvSpPr>
        <p:spPr>
          <a:xfrm>
            <a:off x="0" y="5453835"/>
            <a:ext cx="8947049" cy="8555615"/>
          </a:xfrm>
          <a:custGeom>
            <a:avLst/>
            <a:gdLst/>
            <a:ahLst/>
            <a:cxnLst/>
            <a:rect l="l" t="t" r="r" b="b"/>
            <a:pathLst>
              <a:path w="8947049" h="8555615">
                <a:moveTo>
                  <a:pt x="0" y="0"/>
                </a:moveTo>
                <a:lnTo>
                  <a:pt x="8947049" y="0"/>
                </a:lnTo>
                <a:lnTo>
                  <a:pt x="8947049" y="8555615"/>
                </a:lnTo>
                <a:lnTo>
                  <a:pt x="0" y="8555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TextBox 11"/>
          <p:cNvSpPr txBox="1"/>
          <p:nvPr/>
        </p:nvSpPr>
        <p:spPr>
          <a:xfrm>
            <a:off x="1028700" y="2539711"/>
            <a:ext cx="8843000" cy="1084015"/>
          </a:xfrm>
          <a:prstGeom prst="rect">
            <a:avLst/>
          </a:prstGeom>
        </p:spPr>
        <p:txBody>
          <a:bodyPr lIns="0" tIns="0" rIns="0" bIns="0" rtlCol="0" anchor="t">
            <a:spAutoFit/>
          </a:bodyPr>
          <a:lstStyle/>
          <a:p>
            <a:pPr algn="ctr">
              <a:lnSpc>
                <a:spcPts val="2940"/>
              </a:lnSpc>
            </a:pPr>
            <a:r>
              <a:rPr lang="en-US" sz="2100">
                <a:solidFill>
                  <a:srgbClr val="FFFFFF"/>
                </a:solidFill>
                <a:latin typeface="Arial" panose="020B0604020202020204" pitchFamily="34" charset="0"/>
                <a:cs typeface="Arial" panose="020B0604020202020204" pitchFamily="34" charset="0"/>
              </a:rPr>
              <a:t>Experience seamless synchronization between your Amazon marketplace and NetSuite with the powerful Folio3 NetSuite Amazon Connector. Focus on growing your business without the hassle of manual data entry.</a:t>
            </a:r>
          </a:p>
        </p:txBody>
      </p:sp>
      <p:sp>
        <p:nvSpPr>
          <p:cNvPr id="12" name="Freeform 12"/>
          <p:cNvSpPr/>
          <p:nvPr/>
        </p:nvSpPr>
        <p:spPr>
          <a:xfrm>
            <a:off x="15998398" y="1028700"/>
            <a:ext cx="1260902" cy="947564"/>
          </a:xfrm>
          <a:custGeom>
            <a:avLst/>
            <a:gdLst/>
            <a:ahLst/>
            <a:cxnLst/>
            <a:rect l="l" t="t" r="r" b="b"/>
            <a:pathLst>
              <a:path w="1260902" h="947564">
                <a:moveTo>
                  <a:pt x="0" y="0"/>
                </a:moveTo>
                <a:lnTo>
                  <a:pt x="1260902" y="0"/>
                </a:lnTo>
                <a:lnTo>
                  <a:pt x="1260902" y="947564"/>
                </a:lnTo>
                <a:lnTo>
                  <a:pt x="0" y="947564"/>
                </a:lnTo>
                <a:lnTo>
                  <a:pt x="0" y="0"/>
                </a:lnTo>
                <a:close/>
              </a:path>
            </a:pathLst>
          </a:custGeom>
          <a:blipFill>
            <a:blip r:embed="rId9"/>
            <a:stretch>
              <a:fillRect l="-37651" t="-63286" r="-34678" b="-66029"/>
            </a:stretch>
          </a:blipFill>
        </p:spPr>
      </p:sp>
    </p:spTree>
  </p:cSld>
  <p:clrMapOvr>
    <a:masterClrMapping/>
  </p:clrMapOvr>
  <mc:AlternateContent xmlns:mc="http://schemas.openxmlformats.org/markup-compatibility/2006" xmlns:p159="http://schemas.microsoft.com/office/powerpoint/2015/09/main">
    <mc:Choice Requires="p159">
      <p:transition spd="med" advClick="0" advTm="6000">
        <p159:morph option="byObject"/>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par>
                                <p:cTn id="28" presetID="16" presetClass="entr" presetSubtype="37"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outVertical)">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rot="-5400000">
            <a:off x="-3091241" y="-80889"/>
            <a:ext cx="15850508" cy="10448778"/>
          </a:xfrm>
          <a:custGeom>
            <a:avLst/>
            <a:gdLst/>
            <a:ahLst/>
            <a:cxnLst/>
            <a:rect l="l" t="t" r="r" b="b"/>
            <a:pathLst>
              <a:path w="15850508" h="7806375">
                <a:moveTo>
                  <a:pt x="0" y="0"/>
                </a:moveTo>
                <a:lnTo>
                  <a:pt x="15850509" y="0"/>
                </a:lnTo>
                <a:lnTo>
                  <a:pt x="15850509" y="7806376"/>
                </a:lnTo>
                <a:lnTo>
                  <a:pt x="0" y="78063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grpSp>
        <p:nvGrpSpPr>
          <p:cNvPr id="5" name="Group 5"/>
          <p:cNvGrpSpPr/>
          <p:nvPr/>
        </p:nvGrpSpPr>
        <p:grpSpPr>
          <a:xfrm>
            <a:off x="0" y="-523805"/>
            <a:ext cx="18288000" cy="1552505"/>
            <a:chOff x="0" y="0"/>
            <a:chExt cx="4816593" cy="408890"/>
          </a:xfrm>
        </p:grpSpPr>
        <p:sp>
          <p:nvSpPr>
            <p:cNvPr id="6" name="Freeform 6"/>
            <p:cNvSpPr/>
            <p:nvPr/>
          </p:nvSpPr>
          <p:spPr>
            <a:xfrm>
              <a:off x="0" y="0"/>
              <a:ext cx="4816592" cy="408890"/>
            </a:xfrm>
            <a:custGeom>
              <a:avLst/>
              <a:gdLst/>
              <a:ahLst/>
              <a:cxnLst/>
              <a:rect l="l" t="t" r="r" b="b"/>
              <a:pathLst>
                <a:path w="4816592" h="408890">
                  <a:moveTo>
                    <a:pt x="0" y="0"/>
                  </a:moveTo>
                  <a:lnTo>
                    <a:pt x="4816592" y="0"/>
                  </a:lnTo>
                  <a:lnTo>
                    <a:pt x="4816592" y="408890"/>
                  </a:lnTo>
                  <a:lnTo>
                    <a:pt x="0" y="408890"/>
                  </a:lnTo>
                  <a:close/>
                </a:path>
              </a:pathLst>
            </a:custGeom>
            <a:solidFill>
              <a:srgbClr val="33444E"/>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8" name="TextBox 8"/>
          <p:cNvSpPr txBox="1"/>
          <p:nvPr/>
        </p:nvSpPr>
        <p:spPr>
          <a:xfrm>
            <a:off x="8102694" y="4566419"/>
            <a:ext cx="7727849" cy="1154162"/>
          </a:xfrm>
          <a:prstGeom prst="rect">
            <a:avLst/>
          </a:prstGeom>
        </p:spPr>
        <p:txBody>
          <a:bodyPr wrap="square" lIns="0" tIns="0" rIns="0" bIns="0" rtlCol="0" anchor="t">
            <a:spAutoFit/>
          </a:bodyPr>
          <a:lstStyle/>
          <a:p>
            <a:pPr algn="r">
              <a:lnSpc>
                <a:spcPts val="9000"/>
              </a:lnSpc>
            </a:pPr>
            <a:r>
              <a:rPr lang="en-US" sz="9600" b="1" dirty="0">
                <a:latin typeface="Arial" panose="020B0604020202020204" pitchFamily="34" charset="0"/>
                <a:cs typeface="Arial" panose="020B0604020202020204" pitchFamily="34" charset="0"/>
              </a:rPr>
              <a:t>THANK YOU</a:t>
            </a:r>
          </a:p>
        </p:txBody>
      </p:sp>
      <p:sp>
        <p:nvSpPr>
          <p:cNvPr id="9" name="Freeform 9"/>
          <p:cNvSpPr/>
          <p:nvPr/>
        </p:nvSpPr>
        <p:spPr>
          <a:xfrm flipH="1">
            <a:off x="8712293" y="5627180"/>
            <a:ext cx="7315200" cy="172905"/>
          </a:xfrm>
          <a:custGeom>
            <a:avLst/>
            <a:gdLst/>
            <a:ahLst/>
            <a:cxnLst/>
            <a:rect l="l" t="t" r="r" b="b"/>
            <a:pathLst>
              <a:path w="7315200" h="172905">
                <a:moveTo>
                  <a:pt x="7315200" y="0"/>
                </a:moveTo>
                <a:lnTo>
                  <a:pt x="0" y="0"/>
                </a:lnTo>
                <a:lnTo>
                  <a:pt x="0" y="172904"/>
                </a:lnTo>
                <a:lnTo>
                  <a:pt x="7315200" y="172904"/>
                </a:lnTo>
                <a:lnTo>
                  <a:pt x="731520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5998398" y="1028700"/>
            <a:ext cx="1260902" cy="947564"/>
          </a:xfrm>
          <a:custGeom>
            <a:avLst/>
            <a:gdLst/>
            <a:ahLst/>
            <a:cxnLst/>
            <a:rect l="l" t="t" r="r" b="b"/>
            <a:pathLst>
              <a:path w="1260902" h="947564">
                <a:moveTo>
                  <a:pt x="0" y="0"/>
                </a:moveTo>
                <a:lnTo>
                  <a:pt x="1260902" y="0"/>
                </a:lnTo>
                <a:lnTo>
                  <a:pt x="1260902" y="947564"/>
                </a:lnTo>
                <a:lnTo>
                  <a:pt x="0" y="947564"/>
                </a:lnTo>
                <a:lnTo>
                  <a:pt x="0" y="0"/>
                </a:lnTo>
                <a:close/>
              </a:path>
            </a:pathLst>
          </a:custGeom>
          <a:blipFill>
            <a:blip r:embed="rId6"/>
            <a:stretch>
              <a:fillRect l="-37651" t="-63286" r="-34678" b="-66029"/>
            </a:stretch>
          </a:blipFill>
        </p:spPr>
      </p:sp>
      <p:sp>
        <p:nvSpPr>
          <p:cNvPr id="11" name="Freeform 10">
            <a:extLst>
              <a:ext uri="{FF2B5EF4-FFF2-40B4-BE49-F238E27FC236}">
                <a16:creationId xmlns:a16="http://schemas.microsoft.com/office/drawing/2014/main" id="{2F999DD1-C9BF-0D7E-519C-76426B0DFFDA}"/>
              </a:ext>
            </a:extLst>
          </p:cNvPr>
          <p:cNvSpPr/>
          <p:nvPr/>
        </p:nvSpPr>
        <p:spPr>
          <a:xfrm>
            <a:off x="0" y="5453835"/>
            <a:ext cx="8947049" cy="8555615"/>
          </a:xfrm>
          <a:custGeom>
            <a:avLst/>
            <a:gdLst/>
            <a:ahLst/>
            <a:cxnLst/>
            <a:rect l="l" t="t" r="r" b="b"/>
            <a:pathLst>
              <a:path w="8947049" h="8555615">
                <a:moveTo>
                  <a:pt x="0" y="0"/>
                </a:moveTo>
                <a:lnTo>
                  <a:pt x="8947049" y="0"/>
                </a:lnTo>
                <a:lnTo>
                  <a:pt x="8947049" y="8555615"/>
                </a:lnTo>
                <a:lnTo>
                  <a:pt x="0" y="8555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spd="med" advClick="0" advTm="5000">
        <p159:morph option="byObject"/>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2"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right)">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reeform 4"/>
          <p:cNvSpPr/>
          <p:nvPr/>
        </p:nvSpPr>
        <p:spPr>
          <a:xfrm rot="-5400000">
            <a:off x="-4589767" y="2963099"/>
            <a:ext cx="12772565" cy="4636570"/>
          </a:xfrm>
          <a:custGeom>
            <a:avLst/>
            <a:gdLst/>
            <a:ahLst/>
            <a:cxnLst/>
            <a:rect l="l" t="t" r="r" b="b"/>
            <a:pathLst>
              <a:path w="12772565" h="6290488">
                <a:moveTo>
                  <a:pt x="0" y="0"/>
                </a:moveTo>
                <a:lnTo>
                  <a:pt x="12772566" y="0"/>
                </a:lnTo>
                <a:lnTo>
                  <a:pt x="12772566" y="6290489"/>
                </a:lnTo>
                <a:lnTo>
                  <a:pt x="0" y="62904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flipH="1">
            <a:off x="2819400" y="2217129"/>
            <a:ext cx="7844229" cy="7834424"/>
          </a:xfrm>
          <a:custGeom>
            <a:avLst/>
            <a:gdLst/>
            <a:ahLst/>
            <a:cxnLst/>
            <a:rect l="l" t="t" r="r" b="b"/>
            <a:pathLst>
              <a:path w="7844229" h="7834424">
                <a:moveTo>
                  <a:pt x="7844229" y="0"/>
                </a:moveTo>
                <a:lnTo>
                  <a:pt x="0" y="0"/>
                </a:lnTo>
                <a:lnTo>
                  <a:pt x="0" y="7834423"/>
                </a:lnTo>
                <a:lnTo>
                  <a:pt x="7844229" y="7834423"/>
                </a:lnTo>
                <a:lnTo>
                  <a:pt x="7844229" y="0"/>
                </a:lnTo>
                <a:close/>
              </a:path>
            </a:pathLst>
          </a:custGeom>
          <a:blipFill dpi="0" rotWithShape="1">
            <a:blip r:embed="rId4"/>
            <a:srcRect/>
            <a:stretch>
              <a:fillRect/>
            </a:stretch>
          </a:blipFill>
        </p:spPr>
      </p:sp>
      <p:sp>
        <p:nvSpPr>
          <p:cNvPr id="7" name="Freeform 7"/>
          <p:cNvSpPr/>
          <p:nvPr/>
        </p:nvSpPr>
        <p:spPr>
          <a:xfrm flipH="1">
            <a:off x="3866926" y="2287940"/>
            <a:ext cx="4571860" cy="108062"/>
          </a:xfrm>
          <a:custGeom>
            <a:avLst/>
            <a:gdLst/>
            <a:ahLst/>
            <a:cxnLst/>
            <a:rect l="l" t="t" r="r" b="b"/>
            <a:pathLst>
              <a:path w="4571860" h="108062">
                <a:moveTo>
                  <a:pt x="4571860" y="0"/>
                </a:moveTo>
                <a:lnTo>
                  <a:pt x="0" y="0"/>
                </a:lnTo>
                <a:lnTo>
                  <a:pt x="0" y="108062"/>
                </a:lnTo>
                <a:lnTo>
                  <a:pt x="4571860" y="108062"/>
                </a:lnTo>
                <a:lnTo>
                  <a:pt x="457186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8" name="Group 8"/>
          <p:cNvGrpSpPr/>
          <p:nvPr/>
        </p:nvGrpSpPr>
        <p:grpSpPr>
          <a:xfrm>
            <a:off x="0" y="-523805"/>
            <a:ext cx="18288000" cy="1552505"/>
            <a:chOff x="0" y="0"/>
            <a:chExt cx="4816593" cy="408890"/>
          </a:xfrm>
        </p:grpSpPr>
        <p:sp>
          <p:nvSpPr>
            <p:cNvPr id="9" name="Freeform 9"/>
            <p:cNvSpPr/>
            <p:nvPr/>
          </p:nvSpPr>
          <p:spPr>
            <a:xfrm>
              <a:off x="0" y="0"/>
              <a:ext cx="4816592" cy="408890"/>
            </a:xfrm>
            <a:custGeom>
              <a:avLst/>
              <a:gdLst/>
              <a:ahLst/>
              <a:cxnLst/>
              <a:rect l="l" t="t" r="r" b="b"/>
              <a:pathLst>
                <a:path w="4816592" h="408890">
                  <a:moveTo>
                    <a:pt x="0" y="0"/>
                  </a:moveTo>
                  <a:lnTo>
                    <a:pt x="4816592" y="0"/>
                  </a:lnTo>
                  <a:lnTo>
                    <a:pt x="4816592" y="408890"/>
                  </a:lnTo>
                  <a:lnTo>
                    <a:pt x="0" y="408890"/>
                  </a:lnTo>
                  <a:close/>
                </a:path>
              </a:pathLst>
            </a:custGeom>
            <a:solidFill>
              <a:srgbClr val="33444E"/>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1" name="TextBox 11"/>
          <p:cNvSpPr txBox="1"/>
          <p:nvPr/>
        </p:nvSpPr>
        <p:spPr>
          <a:xfrm>
            <a:off x="3294181" y="1632725"/>
            <a:ext cx="5717350" cy="530134"/>
          </a:xfrm>
          <a:prstGeom prst="rect">
            <a:avLst/>
          </a:prstGeom>
        </p:spPr>
        <p:txBody>
          <a:bodyPr lIns="0" tIns="0" rIns="0" bIns="0" rtlCol="0" anchor="t">
            <a:spAutoFit/>
          </a:bodyPr>
          <a:lstStyle/>
          <a:p>
            <a:pPr algn="ctr">
              <a:lnSpc>
                <a:spcPts val="3999"/>
              </a:lnSpc>
            </a:pPr>
            <a:r>
              <a:rPr lang="en-US" sz="3999" dirty="0">
                <a:solidFill>
                  <a:srgbClr val="33444E"/>
                </a:solidFill>
                <a:latin typeface="Arial" panose="020B0604020202020204" pitchFamily="34" charset="0"/>
                <a:cs typeface="Arial" panose="020B0604020202020204" pitchFamily="34" charset="0"/>
              </a:rPr>
              <a:t>Table of Content </a:t>
            </a:r>
          </a:p>
        </p:txBody>
      </p:sp>
      <p:sp>
        <p:nvSpPr>
          <p:cNvPr id="12" name="TextBox 12"/>
          <p:cNvSpPr txBox="1"/>
          <p:nvPr/>
        </p:nvSpPr>
        <p:spPr>
          <a:xfrm>
            <a:off x="3294181" y="3074208"/>
            <a:ext cx="5981756" cy="4995663"/>
          </a:xfrm>
          <a:prstGeom prst="rect">
            <a:avLst/>
          </a:prstGeom>
        </p:spPr>
        <p:txBody>
          <a:bodyPr lIns="0" tIns="0" rIns="0" bIns="0" rtlCol="0" anchor="t">
            <a:spAutoFit/>
          </a:bodyPr>
          <a:lstStyle/>
          <a:p>
            <a:pPr marL="453390" lvl="1" indent="-226695">
              <a:lnSpc>
                <a:spcPts val="4389"/>
              </a:lnSpc>
              <a:buFont typeface="Arial"/>
              <a:buChar char="•"/>
            </a:pPr>
            <a:r>
              <a:rPr lang="en-US" sz="2000" spc="42" dirty="0">
                <a:solidFill>
                  <a:srgbClr val="06619F"/>
                </a:solidFill>
                <a:latin typeface="Arial" panose="020B0604020202020204" pitchFamily="34" charset="0"/>
                <a:cs typeface="Arial" panose="020B0604020202020204" pitchFamily="34" charset="0"/>
              </a:rPr>
              <a:t> Understanding NetSuite And Amazon Integration Company Profile</a:t>
            </a:r>
          </a:p>
          <a:p>
            <a:pPr marL="453390" lvl="1" indent="-226695">
              <a:lnSpc>
                <a:spcPts val="4389"/>
              </a:lnSpc>
              <a:buFont typeface="Arial"/>
              <a:buChar char="•"/>
            </a:pPr>
            <a:r>
              <a:rPr lang="en-US" sz="2000" spc="42" dirty="0">
                <a:solidFill>
                  <a:srgbClr val="06619F"/>
                </a:solidFill>
                <a:latin typeface="Arial" panose="020B0604020202020204" pitchFamily="34" charset="0"/>
                <a:cs typeface="Arial" panose="020B0604020202020204" pitchFamily="34" charset="0"/>
              </a:rPr>
              <a:t> Benefits Of Integrating NetSuite With Amazon For Sales And Customer Experience</a:t>
            </a:r>
          </a:p>
          <a:p>
            <a:pPr marL="453390" lvl="1" indent="-226695">
              <a:lnSpc>
                <a:spcPts val="4389"/>
              </a:lnSpc>
              <a:buFont typeface="Arial"/>
              <a:buChar char="•"/>
            </a:pPr>
            <a:r>
              <a:rPr lang="en-US" sz="2000" spc="42" dirty="0">
                <a:solidFill>
                  <a:srgbClr val="06619F"/>
                </a:solidFill>
                <a:latin typeface="Arial" panose="020B0604020202020204" pitchFamily="34" charset="0"/>
                <a:cs typeface="Arial" panose="020B0604020202020204" pitchFamily="34" charset="0"/>
              </a:rPr>
              <a:t> Enhancing Sales through NetSuite Amazon Integration</a:t>
            </a:r>
          </a:p>
          <a:p>
            <a:pPr marL="453390" lvl="1" indent="-226695">
              <a:lnSpc>
                <a:spcPts val="4389"/>
              </a:lnSpc>
              <a:buFont typeface="Arial"/>
              <a:buChar char="•"/>
            </a:pPr>
            <a:r>
              <a:rPr lang="en-US" sz="2000" spc="42" dirty="0">
                <a:solidFill>
                  <a:srgbClr val="06619F"/>
                </a:solidFill>
                <a:latin typeface="Arial" panose="020B0604020202020204" pitchFamily="34" charset="0"/>
                <a:cs typeface="Arial" panose="020B0604020202020204" pitchFamily="34" charset="0"/>
              </a:rPr>
              <a:t> Improving Customer Experience with   NetSuite Amazon Integration</a:t>
            </a:r>
          </a:p>
          <a:p>
            <a:pPr marL="453390" lvl="1" indent="-226695">
              <a:lnSpc>
                <a:spcPts val="4389"/>
              </a:lnSpc>
              <a:buFont typeface="Arial"/>
              <a:buChar char="•"/>
            </a:pPr>
            <a:r>
              <a:rPr lang="en-US" sz="2000" spc="42" dirty="0">
                <a:solidFill>
                  <a:srgbClr val="06619F"/>
                </a:solidFill>
                <a:latin typeface="Arial" panose="020B0604020202020204" pitchFamily="34" charset="0"/>
                <a:cs typeface="Arial" panose="020B0604020202020204" pitchFamily="34" charset="0"/>
              </a:rPr>
              <a:t> Folio3’s NetSuite Connector Highlights</a:t>
            </a:r>
          </a:p>
        </p:txBody>
      </p:sp>
      <p:sp>
        <p:nvSpPr>
          <p:cNvPr id="13" name="Freeform 13"/>
          <p:cNvSpPr/>
          <p:nvPr/>
        </p:nvSpPr>
        <p:spPr>
          <a:xfrm>
            <a:off x="15998398" y="1028700"/>
            <a:ext cx="1260902" cy="947564"/>
          </a:xfrm>
          <a:custGeom>
            <a:avLst/>
            <a:gdLst/>
            <a:ahLst/>
            <a:cxnLst/>
            <a:rect l="l" t="t" r="r" b="b"/>
            <a:pathLst>
              <a:path w="1260902" h="947564">
                <a:moveTo>
                  <a:pt x="0" y="0"/>
                </a:moveTo>
                <a:lnTo>
                  <a:pt x="1260902" y="0"/>
                </a:lnTo>
                <a:lnTo>
                  <a:pt x="1260902" y="947564"/>
                </a:lnTo>
                <a:lnTo>
                  <a:pt x="0" y="947564"/>
                </a:lnTo>
                <a:lnTo>
                  <a:pt x="0" y="0"/>
                </a:lnTo>
                <a:close/>
              </a:path>
            </a:pathLst>
          </a:custGeom>
          <a:blipFill>
            <a:blip r:embed="rId7"/>
            <a:stretch>
              <a:fillRect l="-37651" t="-63286" r="-34678" b="-66029"/>
            </a:stretch>
          </a:blipFill>
        </p:spPr>
      </p:sp>
      <p:grpSp>
        <p:nvGrpSpPr>
          <p:cNvPr id="2" name="Group 1">
            <a:extLst>
              <a:ext uri="{FF2B5EF4-FFF2-40B4-BE49-F238E27FC236}">
                <a16:creationId xmlns:a16="http://schemas.microsoft.com/office/drawing/2014/main" id="{BD23E506-DCC7-87B7-0FFA-2AC872B39DE4}"/>
              </a:ext>
            </a:extLst>
          </p:cNvPr>
          <p:cNvGrpSpPr/>
          <p:nvPr/>
        </p:nvGrpSpPr>
        <p:grpSpPr>
          <a:xfrm>
            <a:off x="11575482" y="2523865"/>
            <a:ext cx="4858633" cy="5239270"/>
            <a:chOff x="11575482" y="2523865"/>
            <a:chExt cx="4858633" cy="5239270"/>
          </a:xfrm>
        </p:grpSpPr>
        <p:pic>
          <p:nvPicPr>
            <p:cNvPr id="1026" name="Picture 2">
              <a:hlinkClick r:id="rId8"/>
              <a:extLst>
                <a:ext uri="{FF2B5EF4-FFF2-40B4-BE49-F238E27FC236}">
                  <a16:creationId xmlns:a16="http://schemas.microsoft.com/office/drawing/2014/main" id="{7A1AD53A-11B6-3A69-A856-D27D05B752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192000" y="2523865"/>
              <a:ext cx="3169986" cy="316998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hlinkClick r:id="rId10"/>
              <a:extLst>
                <a:ext uri="{FF2B5EF4-FFF2-40B4-BE49-F238E27FC236}">
                  <a16:creationId xmlns:a16="http://schemas.microsoft.com/office/drawing/2014/main" id="{AD3E1319-E401-E523-D62C-0D256E1C7A4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575482" y="5553335"/>
              <a:ext cx="4858633" cy="220980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spd="med" advClick="0" advTm="4000">
        <p159:morph option="byObject"/>
      </p:transition>
    </mc:Choice>
    <mc:Fallback xmlns="">
      <p:transition spd="med"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anim calcmode="lin" valueType="num">
                                      <p:cBhvr>
                                        <p:cTn id="8" dur="250" fill="hold"/>
                                        <p:tgtEl>
                                          <p:spTgt spid="11"/>
                                        </p:tgtEl>
                                        <p:attrNameLst>
                                          <p:attrName>ppt_x</p:attrName>
                                        </p:attrNameLst>
                                      </p:cBhvr>
                                      <p:tavLst>
                                        <p:tav tm="0">
                                          <p:val>
                                            <p:strVal val="#ppt_x"/>
                                          </p:val>
                                        </p:tav>
                                        <p:tav tm="100000">
                                          <p:val>
                                            <p:strVal val="#ppt_x"/>
                                          </p:val>
                                        </p:tav>
                                      </p:tavLst>
                                    </p:anim>
                                    <p:anim calcmode="lin" valueType="num">
                                      <p:cBhvr>
                                        <p:cTn id="9" dur="25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50"/>
                                        <p:tgtEl>
                                          <p:spTgt spid="5"/>
                                        </p:tgtEl>
                                      </p:cBhvr>
                                    </p:animEffect>
                                    <p:anim calcmode="lin" valueType="num">
                                      <p:cBhvr>
                                        <p:cTn id="13" dur="250" fill="hold"/>
                                        <p:tgtEl>
                                          <p:spTgt spid="5"/>
                                        </p:tgtEl>
                                        <p:attrNameLst>
                                          <p:attrName>ppt_x</p:attrName>
                                        </p:attrNameLst>
                                      </p:cBhvr>
                                      <p:tavLst>
                                        <p:tav tm="0">
                                          <p:val>
                                            <p:strVal val="#ppt_x"/>
                                          </p:val>
                                        </p:tav>
                                        <p:tav tm="100000">
                                          <p:val>
                                            <p:strVal val="#ppt_x"/>
                                          </p:val>
                                        </p:tav>
                                      </p:tavLst>
                                    </p:anim>
                                    <p:anim calcmode="lin" valueType="num">
                                      <p:cBhvr>
                                        <p:cTn id="14" dur="25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22"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250"/>
                                        <p:tgtEl>
                                          <p:spTgt spid="12"/>
                                        </p:tgtEl>
                                      </p:cBhvr>
                                    </p:animEffect>
                                  </p:childTnLst>
                                </p:cTn>
                              </p:par>
                              <p:par>
                                <p:cTn id="19" presetID="42"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250"/>
                                        <p:tgtEl>
                                          <p:spTgt spid="8"/>
                                        </p:tgtEl>
                                      </p:cBhvr>
                                    </p:animEffect>
                                    <p:anim calcmode="lin" valueType="num">
                                      <p:cBhvr>
                                        <p:cTn id="22" dur="250" fill="hold"/>
                                        <p:tgtEl>
                                          <p:spTgt spid="8"/>
                                        </p:tgtEl>
                                        <p:attrNameLst>
                                          <p:attrName>ppt_x</p:attrName>
                                        </p:attrNameLst>
                                      </p:cBhvr>
                                      <p:tavLst>
                                        <p:tav tm="0">
                                          <p:val>
                                            <p:strVal val="#ppt_x"/>
                                          </p:val>
                                        </p:tav>
                                        <p:tav tm="100000">
                                          <p:val>
                                            <p:strVal val="#ppt_x"/>
                                          </p:val>
                                        </p:tav>
                                      </p:tavLst>
                                    </p:anim>
                                    <p:anim calcmode="lin" valueType="num">
                                      <p:cBhvr>
                                        <p:cTn id="23" dur="250" fill="hold"/>
                                        <p:tgtEl>
                                          <p:spTgt spid="8"/>
                                        </p:tgtEl>
                                        <p:attrNameLst>
                                          <p:attrName>ppt_y</p:attrName>
                                        </p:attrNameLst>
                                      </p:cBhvr>
                                      <p:tavLst>
                                        <p:tav tm="0">
                                          <p:val>
                                            <p:strVal val="#ppt_y+.1"/>
                                          </p:val>
                                        </p:tav>
                                        <p:tav tm="100000">
                                          <p:val>
                                            <p:strVal val="#ppt_y"/>
                                          </p:val>
                                        </p:tav>
                                      </p:tavLst>
                                    </p:anim>
                                  </p:childTnLst>
                                </p:cTn>
                              </p:par>
                              <p:par>
                                <p:cTn id="24" presetID="16" presetClass="entr" presetSubtype="37"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outVertical)">
                                      <p:cBhvr>
                                        <p:cTn id="26" dur="500"/>
                                        <p:tgtEl>
                                          <p:spTgt spid="7"/>
                                        </p:tgtEl>
                                      </p:cBhvr>
                                    </p:animEffect>
                                  </p:childTnLst>
                                </p:cTn>
                              </p:par>
                              <p:par>
                                <p:cTn id="27" presetID="53" presetClass="entr" presetSubtype="16" fill="hold" nodeType="withEffect">
                                  <p:stCondLst>
                                    <p:cond delay="0"/>
                                  </p:stCondLst>
                                  <p:childTnLst>
                                    <p:set>
                                      <p:cBhvr>
                                        <p:cTn id="28" dur="1" fill="hold">
                                          <p:stCondLst>
                                            <p:cond delay="0"/>
                                          </p:stCondLst>
                                        </p:cTn>
                                        <p:tgtEl>
                                          <p:spTgt spid="2"/>
                                        </p:tgtEl>
                                        <p:attrNameLst>
                                          <p:attrName>style.visibility</p:attrName>
                                        </p:attrNameLst>
                                      </p:cBhvr>
                                      <p:to>
                                        <p:strVal val="visible"/>
                                      </p:to>
                                    </p:set>
                                    <p:anim calcmode="lin" valueType="num">
                                      <p:cBhvr>
                                        <p:cTn id="29" dur="250" fill="hold"/>
                                        <p:tgtEl>
                                          <p:spTgt spid="2"/>
                                        </p:tgtEl>
                                        <p:attrNameLst>
                                          <p:attrName>ppt_w</p:attrName>
                                        </p:attrNameLst>
                                      </p:cBhvr>
                                      <p:tavLst>
                                        <p:tav tm="0">
                                          <p:val>
                                            <p:fltVal val="0"/>
                                          </p:val>
                                        </p:tav>
                                        <p:tav tm="100000">
                                          <p:val>
                                            <p:strVal val="#ppt_w"/>
                                          </p:val>
                                        </p:tav>
                                      </p:tavLst>
                                    </p:anim>
                                    <p:anim calcmode="lin" valueType="num">
                                      <p:cBhvr>
                                        <p:cTn id="30" dur="250" fill="hold"/>
                                        <p:tgtEl>
                                          <p:spTgt spid="2"/>
                                        </p:tgtEl>
                                        <p:attrNameLst>
                                          <p:attrName>ppt_h</p:attrName>
                                        </p:attrNameLst>
                                      </p:cBhvr>
                                      <p:tavLst>
                                        <p:tav tm="0">
                                          <p:val>
                                            <p:fltVal val="0"/>
                                          </p:val>
                                        </p:tav>
                                        <p:tav tm="100000">
                                          <p:val>
                                            <p:strVal val="#ppt_h"/>
                                          </p:val>
                                        </p:tav>
                                      </p:tavLst>
                                    </p:anim>
                                    <p:animEffect transition="in" filter="fade">
                                      <p:cBhvr>
                                        <p:cTn id="31"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4"/>
          <p:cNvGrpSpPr/>
          <p:nvPr/>
        </p:nvGrpSpPr>
        <p:grpSpPr>
          <a:xfrm>
            <a:off x="0" y="-523805"/>
            <a:ext cx="18288000" cy="1552505"/>
            <a:chOff x="0" y="0"/>
            <a:chExt cx="4816593" cy="408890"/>
          </a:xfrm>
        </p:grpSpPr>
        <p:sp>
          <p:nvSpPr>
            <p:cNvPr id="5" name="Freeform 5"/>
            <p:cNvSpPr/>
            <p:nvPr/>
          </p:nvSpPr>
          <p:spPr>
            <a:xfrm>
              <a:off x="0" y="0"/>
              <a:ext cx="4816592" cy="408890"/>
            </a:xfrm>
            <a:custGeom>
              <a:avLst/>
              <a:gdLst/>
              <a:ahLst/>
              <a:cxnLst/>
              <a:rect l="l" t="t" r="r" b="b"/>
              <a:pathLst>
                <a:path w="4816592" h="408890">
                  <a:moveTo>
                    <a:pt x="0" y="0"/>
                  </a:moveTo>
                  <a:lnTo>
                    <a:pt x="4816592" y="0"/>
                  </a:lnTo>
                  <a:lnTo>
                    <a:pt x="4816592" y="408890"/>
                  </a:lnTo>
                  <a:lnTo>
                    <a:pt x="0" y="408890"/>
                  </a:lnTo>
                  <a:close/>
                </a:path>
              </a:pathLst>
            </a:custGeom>
            <a:solidFill>
              <a:srgbClr val="33444E"/>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grpSp>
        <p:nvGrpSpPr>
          <p:cNvPr id="8" name="Group 8"/>
          <p:cNvGrpSpPr/>
          <p:nvPr/>
        </p:nvGrpSpPr>
        <p:grpSpPr>
          <a:xfrm>
            <a:off x="9978044" y="1533103"/>
            <a:ext cx="8305796" cy="2362125"/>
            <a:chOff x="0" y="0"/>
            <a:chExt cx="2408296" cy="622124"/>
          </a:xfrm>
        </p:grpSpPr>
        <p:sp>
          <p:nvSpPr>
            <p:cNvPr id="9" name="Freeform 9"/>
            <p:cNvSpPr/>
            <p:nvPr/>
          </p:nvSpPr>
          <p:spPr>
            <a:xfrm>
              <a:off x="0" y="0"/>
              <a:ext cx="2408296" cy="622124"/>
            </a:xfrm>
            <a:custGeom>
              <a:avLst/>
              <a:gdLst/>
              <a:ahLst/>
              <a:cxnLst/>
              <a:rect l="l" t="t" r="r" b="b"/>
              <a:pathLst>
                <a:path w="2408296" h="622124">
                  <a:moveTo>
                    <a:pt x="0" y="0"/>
                  </a:moveTo>
                  <a:lnTo>
                    <a:pt x="2408296" y="0"/>
                  </a:lnTo>
                  <a:lnTo>
                    <a:pt x="2408296" y="622124"/>
                  </a:lnTo>
                  <a:lnTo>
                    <a:pt x="0" y="622124"/>
                  </a:lnTo>
                  <a:close/>
                </a:path>
              </a:pathLst>
            </a:custGeom>
            <a:solidFill>
              <a:srgbClr val="FFFFFF">
                <a:alpha val="87843"/>
              </a:srgbClr>
            </a:solidFill>
          </p:spPr>
        </p:sp>
        <p:sp>
          <p:nvSpPr>
            <p:cNvPr id="10" name="TextBox 10"/>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1" name="TextBox 11"/>
          <p:cNvSpPr txBox="1"/>
          <p:nvPr/>
        </p:nvSpPr>
        <p:spPr>
          <a:xfrm>
            <a:off x="9372600" y="4668980"/>
            <a:ext cx="7886700" cy="1034869"/>
          </a:xfrm>
          <a:prstGeom prst="rect">
            <a:avLst/>
          </a:prstGeom>
        </p:spPr>
        <p:txBody>
          <a:bodyPr wrap="square" lIns="0" tIns="0" rIns="0" bIns="0" rtlCol="0" anchor="t">
            <a:spAutoFit/>
          </a:bodyPr>
          <a:lstStyle/>
          <a:p>
            <a:pPr algn="r">
              <a:lnSpc>
                <a:spcPts val="3999"/>
              </a:lnSpc>
            </a:pPr>
            <a:r>
              <a:rPr lang="en-US" sz="3999" dirty="0">
                <a:solidFill>
                  <a:srgbClr val="FDC300"/>
                </a:solidFill>
                <a:latin typeface="Arial" panose="020B0604020202020204" pitchFamily="34" charset="0"/>
                <a:cs typeface="Arial" panose="020B0604020202020204" pitchFamily="34" charset="0"/>
              </a:rPr>
              <a:t>Understanding NetSuite And Amazon Integration</a:t>
            </a:r>
          </a:p>
        </p:txBody>
      </p:sp>
      <p:sp>
        <p:nvSpPr>
          <p:cNvPr id="12" name="TextBox 12"/>
          <p:cNvSpPr txBox="1"/>
          <p:nvPr/>
        </p:nvSpPr>
        <p:spPr>
          <a:xfrm>
            <a:off x="6743700" y="6928267"/>
            <a:ext cx="10515600" cy="1879104"/>
          </a:xfrm>
          <a:prstGeom prst="rect">
            <a:avLst/>
          </a:prstGeom>
        </p:spPr>
        <p:txBody>
          <a:bodyPr wrap="square" lIns="0" tIns="0" rIns="0" bIns="0" rtlCol="0" anchor="t">
            <a:spAutoFit/>
          </a:bodyPr>
          <a:lstStyle/>
          <a:p>
            <a:pPr algn="r">
              <a:lnSpc>
                <a:spcPct val="150000"/>
              </a:lnSpc>
            </a:pPr>
            <a:r>
              <a:rPr lang="en-US" sz="2100" dirty="0">
                <a:solidFill>
                  <a:srgbClr val="06619F"/>
                </a:solidFill>
                <a:latin typeface="Arial" panose="020B0604020202020204" pitchFamily="34" charset="0"/>
                <a:cs typeface="Arial" panose="020B0604020202020204" pitchFamily="34" charset="0"/>
              </a:rPr>
              <a:t>NetSuite Amazon Integration allows you to streamline order and Inventory management. You can sync your Amazon Seller Central and NetSuite accounts effortlessly. It lets you easily manage orders and inventory availability while ensuring accurate and up-to-date data across multiple Amazon marketplaces. </a:t>
            </a:r>
          </a:p>
        </p:txBody>
      </p:sp>
      <p:sp>
        <p:nvSpPr>
          <p:cNvPr id="13" name="Freeform 13"/>
          <p:cNvSpPr/>
          <p:nvPr/>
        </p:nvSpPr>
        <p:spPr>
          <a:xfrm flipH="1">
            <a:off x="10195732" y="6133766"/>
            <a:ext cx="7068071" cy="167064"/>
          </a:xfrm>
          <a:custGeom>
            <a:avLst/>
            <a:gdLst/>
            <a:ahLst/>
            <a:cxnLst/>
            <a:rect l="l" t="t" r="r" b="b"/>
            <a:pathLst>
              <a:path w="7068071" h="167064">
                <a:moveTo>
                  <a:pt x="7068071" y="0"/>
                </a:moveTo>
                <a:lnTo>
                  <a:pt x="0" y="0"/>
                </a:lnTo>
                <a:lnTo>
                  <a:pt x="0" y="167063"/>
                </a:lnTo>
                <a:lnTo>
                  <a:pt x="7068071" y="167063"/>
                </a:lnTo>
                <a:lnTo>
                  <a:pt x="7068071"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5" name="Freeform 15"/>
          <p:cNvSpPr/>
          <p:nvPr/>
        </p:nvSpPr>
        <p:spPr>
          <a:xfrm>
            <a:off x="15998398" y="1028700"/>
            <a:ext cx="1260902" cy="947564"/>
          </a:xfrm>
          <a:custGeom>
            <a:avLst/>
            <a:gdLst/>
            <a:ahLst/>
            <a:cxnLst/>
            <a:rect l="l" t="t" r="r" b="b"/>
            <a:pathLst>
              <a:path w="1260902" h="947564">
                <a:moveTo>
                  <a:pt x="0" y="0"/>
                </a:moveTo>
                <a:lnTo>
                  <a:pt x="1260902" y="0"/>
                </a:lnTo>
                <a:lnTo>
                  <a:pt x="1260902" y="947564"/>
                </a:lnTo>
                <a:lnTo>
                  <a:pt x="0" y="947564"/>
                </a:lnTo>
                <a:lnTo>
                  <a:pt x="0" y="0"/>
                </a:lnTo>
                <a:close/>
              </a:path>
            </a:pathLst>
          </a:custGeom>
          <a:blipFill>
            <a:blip r:embed="rId4"/>
            <a:stretch>
              <a:fillRect l="-37651" t="-63286" r="-34678" b="-66029"/>
            </a:stretch>
          </a:blipFill>
        </p:spPr>
      </p:sp>
      <p:pic>
        <p:nvPicPr>
          <p:cNvPr id="2" name="Picture 4">
            <a:hlinkClick r:id="rId5"/>
            <a:extLst>
              <a:ext uri="{FF2B5EF4-FFF2-40B4-BE49-F238E27FC236}">
                <a16:creationId xmlns:a16="http://schemas.microsoft.com/office/drawing/2014/main" id="{9023F8D1-617C-80FF-B04E-3C07F824C57D}"/>
              </a:ext>
            </a:extLst>
          </p:cNvPr>
          <p:cNvPicPr>
            <a:picLocks noChangeAspect="1" noChangeArrowheads="1"/>
          </p:cNvPicPr>
          <p:nvPr/>
        </p:nvPicPr>
        <p:blipFill>
          <a:blip r:embed="rId6">
            <a:alphaModFix amt="66000"/>
            <a:duotone>
              <a:schemeClr val="accent1">
                <a:shade val="45000"/>
                <a:satMod val="135000"/>
              </a:schemeClr>
              <a:prstClr val="white"/>
            </a:duotone>
            <a:extLst>
              <a:ext uri="{BEBA8EAE-BF5A-486C-A8C5-ECC9F3942E4B}">
                <a14:imgProps xmlns:a14="http://schemas.microsoft.com/office/drawing/2010/main">
                  <a14:imgLayer r:embed="rId7">
                    <a14:imgEffect>
                      <a14:sharpenSoften amount="49000"/>
                    </a14:imgEffect>
                    <a14:imgEffect>
                      <a14:brightnessContrast bright="7000"/>
                    </a14:imgEffect>
                  </a14:imgLayer>
                </a14:imgProps>
              </a:ext>
              <a:ext uri="{28A0092B-C50C-407E-A947-70E740481C1C}">
                <a14:useLocalDpi xmlns:a14="http://schemas.microsoft.com/office/drawing/2010/main" val="0"/>
              </a:ext>
            </a:extLst>
          </a:blip>
          <a:srcRect/>
          <a:stretch>
            <a:fillRect/>
          </a:stretch>
        </p:blipFill>
        <p:spPr bwMode="auto">
          <a:xfrm>
            <a:off x="762000" y="1602929"/>
            <a:ext cx="7103577" cy="314917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med" advClick="0" advTm="6000">
        <p159:morph option="byObject"/>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right)">
                                      <p:cBhvr>
                                        <p:cTn id="10" dur="500"/>
                                        <p:tgtEl>
                                          <p:spTgt spid="8"/>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anim calcmode="lin" valueType="num">
                                      <p:cBhvr>
                                        <p:cTn id="14" dur="500" fill="hold"/>
                                        <p:tgtEl>
                                          <p:spTgt spid="12"/>
                                        </p:tgtEl>
                                        <p:attrNameLst>
                                          <p:attrName>ppt_x</p:attrName>
                                        </p:attrNameLst>
                                      </p:cBhvr>
                                      <p:tavLst>
                                        <p:tav tm="0">
                                          <p:val>
                                            <p:strVal val="#ppt_x"/>
                                          </p:val>
                                        </p:tav>
                                        <p:tav tm="100000">
                                          <p:val>
                                            <p:strVal val="#ppt_x"/>
                                          </p:val>
                                        </p:tav>
                                      </p:tavLst>
                                    </p:anim>
                                    <p:anim calcmode="lin" valueType="num">
                                      <p:cBhvr>
                                        <p:cTn id="15" dur="500" fill="hold"/>
                                        <p:tgtEl>
                                          <p:spTgt spid="12"/>
                                        </p:tgtEl>
                                        <p:attrNameLst>
                                          <p:attrName>ppt_y</p:attrName>
                                        </p:attrNameLst>
                                      </p:cBhvr>
                                      <p:tavLst>
                                        <p:tav tm="0">
                                          <p:val>
                                            <p:strVal val="#ppt_y+.1"/>
                                          </p:val>
                                        </p:tav>
                                        <p:tav tm="100000">
                                          <p:val>
                                            <p:strVal val="#ppt_y"/>
                                          </p:val>
                                        </p:tav>
                                      </p:tavLst>
                                    </p:anim>
                                  </p:childTnLst>
                                </p:cTn>
                              </p:par>
                              <p:par>
                                <p:cTn id="16" presetID="16" presetClass="entr" presetSubtype="37"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outVertical)">
                                      <p:cBhvr>
                                        <p:cTn id="18" dur="500"/>
                                        <p:tgtEl>
                                          <p:spTgt spid="13"/>
                                        </p:tgtEl>
                                      </p:cBhvr>
                                    </p:animEffect>
                                  </p:childTnLst>
                                </p:cTn>
                              </p:par>
                              <p:par>
                                <p:cTn id="19" presetID="55"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1000" fill="hold"/>
                                        <p:tgtEl>
                                          <p:spTgt spid="2"/>
                                        </p:tgtEl>
                                        <p:attrNameLst>
                                          <p:attrName>ppt_w</p:attrName>
                                        </p:attrNameLst>
                                      </p:cBhvr>
                                      <p:tavLst>
                                        <p:tav tm="0">
                                          <p:val>
                                            <p:strVal val="#ppt_w*0.70"/>
                                          </p:val>
                                        </p:tav>
                                        <p:tav tm="100000">
                                          <p:val>
                                            <p:strVal val="#ppt_w"/>
                                          </p:val>
                                        </p:tav>
                                      </p:tavLst>
                                    </p:anim>
                                    <p:anim calcmode="lin" valueType="num">
                                      <p:cBhvr>
                                        <p:cTn id="22" dur="1000" fill="hold"/>
                                        <p:tgtEl>
                                          <p:spTgt spid="2"/>
                                        </p:tgtEl>
                                        <p:attrNameLst>
                                          <p:attrName>ppt_h</p:attrName>
                                        </p:attrNameLst>
                                      </p:cBhvr>
                                      <p:tavLst>
                                        <p:tav tm="0">
                                          <p:val>
                                            <p:strVal val="#ppt_h"/>
                                          </p:val>
                                        </p:tav>
                                        <p:tav tm="100000">
                                          <p:val>
                                            <p:strVal val="#ppt_h"/>
                                          </p:val>
                                        </p:tav>
                                      </p:tavLst>
                                    </p:anim>
                                    <p:animEffect transition="in" filter="fade">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A510E69D-19DD-81D9-8EA3-EB3296F5E9D6}"/>
              </a:ext>
            </a:extLst>
          </p:cNvPr>
          <p:cNvGrpSpPr/>
          <p:nvPr/>
        </p:nvGrpSpPr>
        <p:grpSpPr>
          <a:xfrm>
            <a:off x="1131583" y="2094808"/>
            <a:ext cx="4072828" cy="2378104"/>
            <a:chOff x="1131583" y="1511063"/>
            <a:chExt cx="4072828" cy="3308251"/>
          </a:xfrm>
        </p:grpSpPr>
        <p:grpSp>
          <p:nvGrpSpPr>
            <p:cNvPr id="7" name="Group 7"/>
            <p:cNvGrpSpPr/>
            <p:nvPr/>
          </p:nvGrpSpPr>
          <p:grpSpPr>
            <a:xfrm>
              <a:off x="1131583" y="1511063"/>
              <a:ext cx="4072828" cy="3308251"/>
              <a:chOff x="0" y="0"/>
              <a:chExt cx="1072679" cy="871309"/>
            </a:xfrm>
          </p:grpSpPr>
          <p:sp>
            <p:nvSpPr>
              <p:cNvPr id="8" name="Freeform 8"/>
              <p:cNvSpPr/>
              <p:nvPr/>
            </p:nvSpPr>
            <p:spPr>
              <a:xfrm>
                <a:off x="0" y="0"/>
                <a:ext cx="1072679" cy="871309"/>
              </a:xfrm>
              <a:custGeom>
                <a:avLst/>
                <a:gdLst/>
                <a:ahLst/>
                <a:cxnLst/>
                <a:rect l="l" t="t" r="r" b="b"/>
                <a:pathLst>
                  <a:path w="1072679" h="871309">
                    <a:moveTo>
                      <a:pt x="0" y="0"/>
                    </a:moveTo>
                    <a:lnTo>
                      <a:pt x="1072679" y="0"/>
                    </a:lnTo>
                    <a:lnTo>
                      <a:pt x="1072679" y="871309"/>
                    </a:lnTo>
                    <a:lnTo>
                      <a:pt x="0" y="871309"/>
                    </a:lnTo>
                    <a:close/>
                  </a:path>
                </a:pathLst>
              </a:custGeom>
              <a:solidFill>
                <a:srgbClr val="33444E">
                  <a:alpha val="85882"/>
                </a:srgbClr>
              </a:solidFill>
            </p:spPr>
          </p:sp>
          <p:sp>
            <p:nvSpPr>
              <p:cNvPr id="9" name="TextBox 9"/>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600"/>
              </a:p>
            </p:txBody>
          </p:sp>
        </p:grpSp>
        <p:sp>
          <p:nvSpPr>
            <p:cNvPr id="10" name="TextBox 10"/>
            <p:cNvSpPr txBox="1"/>
            <p:nvPr/>
          </p:nvSpPr>
          <p:spPr>
            <a:xfrm>
              <a:off x="1243947" y="2438270"/>
              <a:ext cx="3539527" cy="1662054"/>
            </a:xfrm>
            <a:prstGeom prst="rect">
              <a:avLst/>
            </a:prstGeom>
          </p:spPr>
          <p:txBody>
            <a:bodyPr wrap="square" lIns="0" tIns="0" rIns="0" bIns="0" rtlCol="0" anchor="t">
              <a:spAutoFit/>
            </a:bodyPr>
            <a:lstStyle/>
            <a:p>
              <a:pPr algn="ctr">
                <a:lnSpc>
                  <a:spcPts val="3150"/>
                </a:lnSpc>
              </a:pPr>
              <a:r>
                <a:rPr lang="en-US" sz="2000" dirty="0">
                  <a:solidFill>
                    <a:srgbClr val="FFFFFF"/>
                  </a:solidFill>
                  <a:latin typeface="Canva Sans"/>
                </a:rPr>
                <a:t>Automated integration between NetSuite and Amazon.</a:t>
              </a:r>
            </a:p>
          </p:txBody>
        </p:sp>
      </p:grpSp>
      <p:grpSp>
        <p:nvGrpSpPr>
          <p:cNvPr id="28" name="Group 27">
            <a:extLst>
              <a:ext uri="{FF2B5EF4-FFF2-40B4-BE49-F238E27FC236}">
                <a16:creationId xmlns:a16="http://schemas.microsoft.com/office/drawing/2014/main" id="{777112C8-1D9B-3018-3C9F-45B650C82C50}"/>
              </a:ext>
            </a:extLst>
          </p:cNvPr>
          <p:cNvGrpSpPr/>
          <p:nvPr/>
        </p:nvGrpSpPr>
        <p:grpSpPr>
          <a:xfrm>
            <a:off x="1131583" y="5653501"/>
            <a:ext cx="4072828" cy="2351908"/>
            <a:chOff x="1131583" y="5056657"/>
            <a:chExt cx="4072828" cy="3308251"/>
          </a:xfrm>
        </p:grpSpPr>
        <p:grpSp>
          <p:nvGrpSpPr>
            <p:cNvPr id="4" name="Group 4"/>
            <p:cNvGrpSpPr/>
            <p:nvPr/>
          </p:nvGrpSpPr>
          <p:grpSpPr>
            <a:xfrm>
              <a:off x="1131583" y="5056657"/>
              <a:ext cx="4072828" cy="3308251"/>
              <a:chOff x="0" y="0"/>
              <a:chExt cx="1072679" cy="871309"/>
            </a:xfrm>
          </p:grpSpPr>
          <p:sp>
            <p:nvSpPr>
              <p:cNvPr id="5" name="Freeform 5"/>
              <p:cNvSpPr/>
              <p:nvPr/>
            </p:nvSpPr>
            <p:spPr>
              <a:xfrm>
                <a:off x="0" y="0"/>
                <a:ext cx="1072679" cy="871309"/>
              </a:xfrm>
              <a:custGeom>
                <a:avLst/>
                <a:gdLst/>
                <a:ahLst/>
                <a:cxnLst/>
                <a:rect l="l" t="t" r="r" b="b"/>
                <a:pathLst>
                  <a:path w="1072679" h="871309">
                    <a:moveTo>
                      <a:pt x="0" y="0"/>
                    </a:moveTo>
                    <a:lnTo>
                      <a:pt x="1072679" y="0"/>
                    </a:lnTo>
                    <a:lnTo>
                      <a:pt x="1072679" y="871309"/>
                    </a:lnTo>
                    <a:lnTo>
                      <a:pt x="0" y="871309"/>
                    </a:lnTo>
                    <a:close/>
                  </a:path>
                </a:pathLst>
              </a:custGeom>
              <a:solidFill>
                <a:srgbClr val="33444E">
                  <a:alpha val="85882"/>
                </a:srgbClr>
              </a:solidFill>
            </p:spPr>
            <p:txBody>
              <a:bodyPr/>
              <a:lstStyle/>
              <a:p>
                <a:endParaRPr lang="en-US" dirty="0"/>
              </a:p>
            </p:txBody>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600"/>
              </a:p>
            </p:txBody>
          </p:sp>
        </p:grpSp>
        <p:sp>
          <p:nvSpPr>
            <p:cNvPr id="11" name="TextBox 11"/>
            <p:cNvSpPr txBox="1"/>
            <p:nvPr/>
          </p:nvSpPr>
          <p:spPr>
            <a:xfrm>
              <a:off x="1364982" y="6155307"/>
              <a:ext cx="3606030" cy="784382"/>
            </a:xfrm>
            <a:prstGeom prst="rect">
              <a:avLst/>
            </a:prstGeom>
          </p:spPr>
          <p:txBody>
            <a:bodyPr wrap="square" lIns="0" tIns="0" rIns="0" bIns="0" rtlCol="0" anchor="t">
              <a:spAutoFit/>
            </a:bodyPr>
            <a:lstStyle/>
            <a:p>
              <a:pPr algn="ctr">
                <a:lnSpc>
                  <a:spcPts val="3150"/>
                </a:lnSpc>
              </a:pPr>
              <a:r>
                <a:rPr lang="en-US" sz="2000" dirty="0">
                  <a:solidFill>
                    <a:srgbClr val="FFFFFF"/>
                  </a:solidFill>
                  <a:latin typeface="Canva Sans"/>
                </a:rPr>
                <a:t>Support for both FBM and FBA listings and transactions.</a:t>
              </a:r>
            </a:p>
          </p:txBody>
        </p:sp>
      </p:grpSp>
      <p:grpSp>
        <p:nvGrpSpPr>
          <p:cNvPr id="29" name="Group 28">
            <a:extLst>
              <a:ext uri="{FF2B5EF4-FFF2-40B4-BE49-F238E27FC236}">
                <a16:creationId xmlns:a16="http://schemas.microsoft.com/office/drawing/2014/main" id="{7B257E67-2DC1-089B-9478-7941459B822E}"/>
              </a:ext>
            </a:extLst>
          </p:cNvPr>
          <p:cNvGrpSpPr/>
          <p:nvPr/>
        </p:nvGrpSpPr>
        <p:grpSpPr>
          <a:xfrm>
            <a:off x="13083589" y="2094808"/>
            <a:ext cx="4072828" cy="2378104"/>
            <a:chOff x="13083589" y="1629734"/>
            <a:chExt cx="4072828" cy="3308251"/>
          </a:xfrm>
        </p:grpSpPr>
        <p:grpSp>
          <p:nvGrpSpPr>
            <p:cNvPr id="16" name="Group 16"/>
            <p:cNvGrpSpPr/>
            <p:nvPr/>
          </p:nvGrpSpPr>
          <p:grpSpPr>
            <a:xfrm>
              <a:off x="13083589" y="1629734"/>
              <a:ext cx="4072828" cy="3308251"/>
              <a:chOff x="0" y="0"/>
              <a:chExt cx="1072679" cy="871309"/>
            </a:xfrm>
          </p:grpSpPr>
          <p:sp>
            <p:nvSpPr>
              <p:cNvPr id="17" name="Freeform 17"/>
              <p:cNvSpPr/>
              <p:nvPr/>
            </p:nvSpPr>
            <p:spPr>
              <a:xfrm>
                <a:off x="0" y="0"/>
                <a:ext cx="1072679" cy="871309"/>
              </a:xfrm>
              <a:custGeom>
                <a:avLst/>
                <a:gdLst/>
                <a:ahLst/>
                <a:cxnLst/>
                <a:rect l="l" t="t" r="r" b="b"/>
                <a:pathLst>
                  <a:path w="1072679" h="871309">
                    <a:moveTo>
                      <a:pt x="0" y="0"/>
                    </a:moveTo>
                    <a:lnTo>
                      <a:pt x="1072679" y="0"/>
                    </a:lnTo>
                    <a:lnTo>
                      <a:pt x="1072679" y="871309"/>
                    </a:lnTo>
                    <a:lnTo>
                      <a:pt x="0" y="871309"/>
                    </a:lnTo>
                    <a:close/>
                  </a:path>
                </a:pathLst>
              </a:custGeom>
              <a:solidFill>
                <a:srgbClr val="33444E">
                  <a:alpha val="85882"/>
                </a:srgbClr>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600"/>
              </a:p>
            </p:txBody>
          </p:sp>
        </p:grpSp>
        <p:sp>
          <p:nvSpPr>
            <p:cNvPr id="19" name="TextBox 19"/>
            <p:cNvSpPr txBox="1"/>
            <p:nvPr/>
          </p:nvSpPr>
          <p:spPr>
            <a:xfrm>
              <a:off x="13450665" y="2556941"/>
              <a:ext cx="3338677" cy="784382"/>
            </a:xfrm>
            <a:prstGeom prst="rect">
              <a:avLst/>
            </a:prstGeom>
          </p:spPr>
          <p:txBody>
            <a:bodyPr lIns="0" tIns="0" rIns="0" bIns="0" rtlCol="0" anchor="t">
              <a:spAutoFit/>
            </a:bodyPr>
            <a:lstStyle/>
            <a:p>
              <a:pPr algn="ctr">
                <a:lnSpc>
                  <a:spcPts val="3150"/>
                </a:lnSpc>
              </a:pPr>
              <a:r>
                <a:rPr lang="en-US" sz="2000" dirty="0">
                  <a:solidFill>
                    <a:srgbClr val="FFFFFF"/>
                  </a:solidFill>
                  <a:latin typeface="Canva Sans"/>
                </a:rPr>
                <a:t>Customizable to align with your business processes</a:t>
              </a:r>
            </a:p>
          </p:txBody>
        </p:sp>
      </p:grpSp>
      <p:sp>
        <p:nvSpPr>
          <p:cNvPr id="21" name="Freeform 21"/>
          <p:cNvSpPr/>
          <p:nvPr/>
        </p:nvSpPr>
        <p:spPr>
          <a:xfrm>
            <a:off x="6200987" y="3591099"/>
            <a:ext cx="6018722" cy="3149510"/>
          </a:xfrm>
          <a:custGeom>
            <a:avLst/>
            <a:gdLst/>
            <a:ahLst/>
            <a:cxnLst/>
            <a:rect l="l" t="t" r="r" b="b"/>
            <a:pathLst>
              <a:path w="1854023" h="871309">
                <a:moveTo>
                  <a:pt x="0" y="0"/>
                </a:moveTo>
                <a:lnTo>
                  <a:pt x="1854023" y="0"/>
                </a:lnTo>
                <a:lnTo>
                  <a:pt x="1854023" y="871309"/>
                </a:lnTo>
                <a:lnTo>
                  <a:pt x="0" y="871309"/>
                </a:lnTo>
                <a:close/>
              </a:path>
            </a:pathLst>
          </a:custGeom>
          <a:solidFill>
            <a:srgbClr val="FDC300">
              <a:alpha val="64000"/>
            </a:srgbClr>
          </a:solidFill>
        </p:spPr>
      </p:sp>
      <p:sp>
        <p:nvSpPr>
          <p:cNvPr id="23" name="TextBox 23"/>
          <p:cNvSpPr txBox="1"/>
          <p:nvPr/>
        </p:nvSpPr>
        <p:spPr>
          <a:xfrm>
            <a:off x="6299170" y="4022848"/>
            <a:ext cx="5762506" cy="2067617"/>
          </a:xfrm>
          <a:prstGeom prst="rect">
            <a:avLst/>
          </a:prstGeom>
        </p:spPr>
        <p:txBody>
          <a:bodyPr lIns="0" tIns="0" rIns="0" bIns="0" rtlCol="0" anchor="t">
            <a:spAutoFit/>
          </a:bodyPr>
          <a:lstStyle/>
          <a:p>
            <a:pPr algn="ctr">
              <a:lnSpc>
                <a:spcPts val="5599"/>
              </a:lnSpc>
            </a:pPr>
            <a:r>
              <a:rPr lang="en-US" sz="2800" b="1" dirty="0">
                <a:solidFill>
                  <a:srgbClr val="33444E"/>
                </a:solidFill>
                <a:latin typeface="Canva Sans"/>
              </a:rPr>
              <a:t>Benefits Of Integrating NetSuite With Amazon For Sales And Customer Experience</a:t>
            </a:r>
          </a:p>
        </p:txBody>
      </p:sp>
      <p:grpSp>
        <p:nvGrpSpPr>
          <p:cNvPr id="30" name="Group 29">
            <a:extLst>
              <a:ext uri="{FF2B5EF4-FFF2-40B4-BE49-F238E27FC236}">
                <a16:creationId xmlns:a16="http://schemas.microsoft.com/office/drawing/2014/main" id="{D6E3807F-79A9-887A-83D6-83FAD54CE5FB}"/>
              </a:ext>
            </a:extLst>
          </p:cNvPr>
          <p:cNvGrpSpPr/>
          <p:nvPr/>
        </p:nvGrpSpPr>
        <p:grpSpPr>
          <a:xfrm>
            <a:off x="13083589" y="5653501"/>
            <a:ext cx="4072828" cy="2351908"/>
            <a:chOff x="13083589" y="5175329"/>
            <a:chExt cx="4072828" cy="3308251"/>
          </a:xfrm>
        </p:grpSpPr>
        <p:grpSp>
          <p:nvGrpSpPr>
            <p:cNvPr id="13" name="Group 13"/>
            <p:cNvGrpSpPr/>
            <p:nvPr/>
          </p:nvGrpSpPr>
          <p:grpSpPr>
            <a:xfrm>
              <a:off x="13083589" y="5175329"/>
              <a:ext cx="4072828" cy="3308251"/>
              <a:chOff x="0" y="0"/>
              <a:chExt cx="1072679" cy="871309"/>
            </a:xfrm>
          </p:grpSpPr>
          <p:sp>
            <p:nvSpPr>
              <p:cNvPr id="14" name="Freeform 14"/>
              <p:cNvSpPr/>
              <p:nvPr/>
            </p:nvSpPr>
            <p:spPr>
              <a:xfrm>
                <a:off x="0" y="0"/>
                <a:ext cx="1072679" cy="871309"/>
              </a:xfrm>
              <a:custGeom>
                <a:avLst/>
                <a:gdLst/>
                <a:ahLst/>
                <a:cxnLst/>
                <a:rect l="l" t="t" r="r" b="b"/>
                <a:pathLst>
                  <a:path w="1072679" h="871309">
                    <a:moveTo>
                      <a:pt x="0" y="0"/>
                    </a:moveTo>
                    <a:lnTo>
                      <a:pt x="1072679" y="0"/>
                    </a:lnTo>
                    <a:lnTo>
                      <a:pt x="1072679" y="871309"/>
                    </a:lnTo>
                    <a:lnTo>
                      <a:pt x="0" y="871309"/>
                    </a:lnTo>
                    <a:close/>
                  </a:path>
                </a:pathLst>
              </a:custGeom>
              <a:solidFill>
                <a:srgbClr val="33444E">
                  <a:alpha val="85882"/>
                </a:srgbClr>
              </a:solidFill>
            </p:spPr>
          </p:sp>
          <p:sp>
            <p:nvSpPr>
              <p:cNvPr id="15" name="TextBox 15"/>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sz="1600"/>
              </a:p>
            </p:txBody>
          </p:sp>
        </p:grpSp>
        <p:sp>
          <p:nvSpPr>
            <p:cNvPr id="24" name="TextBox 24"/>
            <p:cNvSpPr txBox="1"/>
            <p:nvPr/>
          </p:nvSpPr>
          <p:spPr>
            <a:xfrm>
              <a:off x="13643848" y="6155307"/>
              <a:ext cx="2952311" cy="777087"/>
            </a:xfrm>
            <a:prstGeom prst="rect">
              <a:avLst/>
            </a:prstGeom>
          </p:spPr>
          <p:txBody>
            <a:bodyPr lIns="0" tIns="0" rIns="0" bIns="0" rtlCol="0" anchor="t">
              <a:spAutoFit/>
            </a:bodyPr>
            <a:lstStyle/>
            <a:p>
              <a:pPr algn="ctr">
                <a:lnSpc>
                  <a:spcPts val="3150"/>
                </a:lnSpc>
              </a:pPr>
              <a:r>
                <a:rPr lang="en-US" sz="2000" dirty="0">
                  <a:solidFill>
                    <a:srgbClr val="FFFFFF"/>
                  </a:solidFill>
                  <a:latin typeface="Canva Sans"/>
                </a:rPr>
                <a:t>Optional post-go-live support is available.</a:t>
              </a:r>
            </a:p>
          </p:txBody>
        </p:sp>
      </p:grpSp>
      <p:sp>
        <p:nvSpPr>
          <p:cNvPr id="25" name="Freeform 25"/>
          <p:cNvSpPr/>
          <p:nvPr/>
        </p:nvSpPr>
        <p:spPr>
          <a:xfrm>
            <a:off x="15998398" y="1028700"/>
            <a:ext cx="1260902" cy="947564"/>
          </a:xfrm>
          <a:custGeom>
            <a:avLst/>
            <a:gdLst/>
            <a:ahLst/>
            <a:cxnLst/>
            <a:rect l="l" t="t" r="r" b="b"/>
            <a:pathLst>
              <a:path w="1260902" h="947564">
                <a:moveTo>
                  <a:pt x="0" y="0"/>
                </a:moveTo>
                <a:lnTo>
                  <a:pt x="1260902" y="0"/>
                </a:lnTo>
                <a:lnTo>
                  <a:pt x="1260902" y="947564"/>
                </a:lnTo>
                <a:lnTo>
                  <a:pt x="0" y="947564"/>
                </a:lnTo>
                <a:lnTo>
                  <a:pt x="0" y="0"/>
                </a:lnTo>
                <a:close/>
              </a:path>
            </a:pathLst>
          </a:custGeom>
          <a:blipFill>
            <a:blip r:embed="rId2"/>
            <a:stretch>
              <a:fillRect l="-37651" t="-63286" r="-34678" b="-66029"/>
            </a:stretch>
          </a:blipFill>
        </p:spPr>
      </p:sp>
      <p:pic>
        <p:nvPicPr>
          <p:cNvPr id="3076" name="Picture 4">
            <a:extLst>
              <a:ext uri="{FF2B5EF4-FFF2-40B4-BE49-F238E27FC236}">
                <a16:creationId xmlns:a16="http://schemas.microsoft.com/office/drawing/2014/main" id="{168220B4-1053-2B95-64A7-7C4D9E303E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50" t="21711" r="2898" b="23133"/>
          <a:stretch/>
        </p:blipFill>
        <p:spPr bwMode="auto">
          <a:xfrm>
            <a:off x="6299170" y="1150186"/>
            <a:ext cx="5680849" cy="1328564"/>
          </a:xfrm>
          <a:prstGeom prst="rect">
            <a:avLst/>
          </a:prstGeom>
          <a:noFill/>
          <a:extLst>
            <a:ext uri="{909E8E84-426E-40DD-AFC4-6F175D3DCCD1}">
              <a14:hiddenFill xmlns:a14="http://schemas.microsoft.com/office/drawing/2010/main">
                <a:solidFill>
                  <a:srgbClr val="FFFFFF"/>
                </a:solidFill>
              </a14:hiddenFill>
            </a:ext>
          </a:extLst>
        </p:spPr>
      </p:pic>
      <p:sp>
        <p:nvSpPr>
          <p:cNvPr id="33" name="Arrow: Down 32">
            <a:extLst>
              <a:ext uri="{FF2B5EF4-FFF2-40B4-BE49-F238E27FC236}">
                <a16:creationId xmlns:a16="http://schemas.microsoft.com/office/drawing/2014/main" id="{B6C888F3-C746-6B3A-424D-BEFD01E0FF21}"/>
              </a:ext>
            </a:extLst>
          </p:cNvPr>
          <p:cNvSpPr/>
          <p:nvPr/>
        </p:nvSpPr>
        <p:spPr>
          <a:xfrm rot="14355528">
            <a:off x="11950253" y="2846717"/>
            <a:ext cx="914400" cy="1258335"/>
          </a:xfrm>
          <a:prstGeom prst="downArrow">
            <a:avLst/>
          </a:prstGeom>
          <a:solidFill>
            <a:srgbClr val="33444E">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rrow: Down 33">
            <a:extLst>
              <a:ext uri="{FF2B5EF4-FFF2-40B4-BE49-F238E27FC236}">
                <a16:creationId xmlns:a16="http://schemas.microsoft.com/office/drawing/2014/main" id="{7D620775-3796-F2A6-6BCB-56A42993A306}"/>
              </a:ext>
            </a:extLst>
          </p:cNvPr>
          <p:cNvSpPr/>
          <p:nvPr/>
        </p:nvSpPr>
        <p:spPr>
          <a:xfrm rot="17532751">
            <a:off x="11931108" y="6111441"/>
            <a:ext cx="914400" cy="1258335"/>
          </a:xfrm>
          <a:prstGeom prst="downArrow">
            <a:avLst/>
          </a:prstGeom>
          <a:solidFill>
            <a:srgbClr val="33444E">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rrow: Down 34">
            <a:extLst>
              <a:ext uri="{FF2B5EF4-FFF2-40B4-BE49-F238E27FC236}">
                <a16:creationId xmlns:a16="http://schemas.microsoft.com/office/drawing/2014/main" id="{61057A15-E6C8-A1B4-E576-1B16E3C7D3EC}"/>
              </a:ext>
            </a:extLst>
          </p:cNvPr>
          <p:cNvSpPr/>
          <p:nvPr/>
        </p:nvSpPr>
        <p:spPr>
          <a:xfrm rot="7342619">
            <a:off x="5519365" y="2779394"/>
            <a:ext cx="914400" cy="1258335"/>
          </a:xfrm>
          <a:prstGeom prst="downArrow">
            <a:avLst/>
          </a:prstGeom>
          <a:solidFill>
            <a:srgbClr val="33444E">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rrow: Down 35">
            <a:extLst>
              <a:ext uri="{FF2B5EF4-FFF2-40B4-BE49-F238E27FC236}">
                <a16:creationId xmlns:a16="http://schemas.microsoft.com/office/drawing/2014/main" id="{1CF2187C-709E-DA4D-2519-C4A29133D53F}"/>
              </a:ext>
            </a:extLst>
          </p:cNvPr>
          <p:cNvSpPr/>
          <p:nvPr/>
        </p:nvSpPr>
        <p:spPr>
          <a:xfrm rot="3486921">
            <a:off x="5522062" y="6084205"/>
            <a:ext cx="914400" cy="1258335"/>
          </a:xfrm>
          <a:prstGeom prst="downArrow">
            <a:avLst/>
          </a:prstGeom>
          <a:solidFill>
            <a:srgbClr val="33444E">
              <a:alpha val="8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spd="med" advClick="0" advTm="7000">
        <p159:morph option="byObject"/>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up)">
                                      <p:cBhvr>
                                        <p:cTn id="7" dur="250"/>
                                        <p:tgtEl>
                                          <p:spTgt spid="23"/>
                                        </p:tgtEl>
                                      </p:cBhvr>
                                    </p:animEffect>
                                  </p:childTnLst>
                                </p:cTn>
                              </p:par>
                            </p:childTnLst>
                          </p:cTn>
                        </p:par>
                        <p:par>
                          <p:cTn id="8" fill="hold">
                            <p:stCondLst>
                              <p:cond delay="250"/>
                            </p:stCondLst>
                            <p:childTnLst>
                              <p:par>
                                <p:cTn id="9" presetID="47"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250"/>
                                        <p:tgtEl>
                                          <p:spTgt spid="27"/>
                                        </p:tgtEl>
                                      </p:cBhvr>
                                    </p:animEffect>
                                    <p:anim calcmode="lin" valueType="num">
                                      <p:cBhvr>
                                        <p:cTn id="12" dur="250" fill="hold"/>
                                        <p:tgtEl>
                                          <p:spTgt spid="27"/>
                                        </p:tgtEl>
                                        <p:attrNameLst>
                                          <p:attrName>ppt_x</p:attrName>
                                        </p:attrNameLst>
                                      </p:cBhvr>
                                      <p:tavLst>
                                        <p:tav tm="0">
                                          <p:val>
                                            <p:strVal val="#ppt_x"/>
                                          </p:val>
                                        </p:tav>
                                        <p:tav tm="100000">
                                          <p:val>
                                            <p:strVal val="#ppt_x"/>
                                          </p:val>
                                        </p:tav>
                                      </p:tavLst>
                                    </p:anim>
                                    <p:anim calcmode="lin" valueType="num">
                                      <p:cBhvr>
                                        <p:cTn id="13" dur="250" fill="hold"/>
                                        <p:tgtEl>
                                          <p:spTgt spid="27"/>
                                        </p:tgtEl>
                                        <p:attrNameLst>
                                          <p:attrName>ppt_y</p:attrName>
                                        </p:attrNameLst>
                                      </p:cBhvr>
                                      <p:tavLst>
                                        <p:tav tm="0">
                                          <p:val>
                                            <p:strVal val="#ppt_y-.1"/>
                                          </p:val>
                                        </p:tav>
                                        <p:tav tm="100000">
                                          <p:val>
                                            <p:strVal val="#ppt_y"/>
                                          </p:val>
                                        </p:tav>
                                      </p:tavLst>
                                    </p:anim>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250"/>
                                        <p:tgtEl>
                                          <p:spTgt spid="29"/>
                                        </p:tgtEl>
                                      </p:cBhvr>
                                    </p:animEffect>
                                    <p:anim calcmode="lin" valueType="num">
                                      <p:cBhvr>
                                        <p:cTn id="18" dur="250" fill="hold"/>
                                        <p:tgtEl>
                                          <p:spTgt spid="29"/>
                                        </p:tgtEl>
                                        <p:attrNameLst>
                                          <p:attrName>ppt_x</p:attrName>
                                        </p:attrNameLst>
                                      </p:cBhvr>
                                      <p:tavLst>
                                        <p:tav tm="0">
                                          <p:val>
                                            <p:strVal val="#ppt_x"/>
                                          </p:val>
                                        </p:tav>
                                        <p:tav tm="100000">
                                          <p:val>
                                            <p:strVal val="#ppt_x"/>
                                          </p:val>
                                        </p:tav>
                                      </p:tavLst>
                                    </p:anim>
                                    <p:anim calcmode="lin" valueType="num">
                                      <p:cBhvr>
                                        <p:cTn id="19" dur="250" fill="hold"/>
                                        <p:tgtEl>
                                          <p:spTgt spid="29"/>
                                        </p:tgtEl>
                                        <p:attrNameLst>
                                          <p:attrName>ppt_y</p:attrName>
                                        </p:attrNameLst>
                                      </p:cBhvr>
                                      <p:tavLst>
                                        <p:tav tm="0">
                                          <p:val>
                                            <p:strVal val="#ppt_y-.1"/>
                                          </p:val>
                                        </p:tav>
                                        <p:tav tm="100000">
                                          <p:val>
                                            <p:strVal val="#ppt_y"/>
                                          </p:val>
                                        </p:tav>
                                      </p:tavLst>
                                    </p:anim>
                                  </p:childTnLst>
                                </p:cTn>
                              </p:par>
                            </p:childTnLst>
                          </p:cTn>
                        </p:par>
                        <p:par>
                          <p:cTn id="20" fill="hold">
                            <p:stCondLst>
                              <p:cond delay="750"/>
                            </p:stCondLst>
                            <p:childTnLst>
                              <p:par>
                                <p:cTn id="21" presetID="42" presetClass="entr" presetSubtype="0"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250"/>
                                        <p:tgtEl>
                                          <p:spTgt spid="28"/>
                                        </p:tgtEl>
                                      </p:cBhvr>
                                    </p:animEffect>
                                    <p:anim calcmode="lin" valueType="num">
                                      <p:cBhvr>
                                        <p:cTn id="24" dur="250" fill="hold"/>
                                        <p:tgtEl>
                                          <p:spTgt spid="28"/>
                                        </p:tgtEl>
                                        <p:attrNameLst>
                                          <p:attrName>ppt_x</p:attrName>
                                        </p:attrNameLst>
                                      </p:cBhvr>
                                      <p:tavLst>
                                        <p:tav tm="0">
                                          <p:val>
                                            <p:strVal val="#ppt_x"/>
                                          </p:val>
                                        </p:tav>
                                        <p:tav tm="100000">
                                          <p:val>
                                            <p:strVal val="#ppt_x"/>
                                          </p:val>
                                        </p:tav>
                                      </p:tavLst>
                                    </p:anim>
                                    <p:anim calcmode="lin" valueType="num">
                                      <p:cBhvr>
                                        <p:cTn id="25" dur="250" fill="hold"/>
                                        <p:tgtEl>
                                          <p:spTgt spid="28"/>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anim calcmode="lin" valueType="num">
                                      <p:cBhvr>
                                        <p:cTn id="30" dur="250" fill="hold"/>
                                        <p:tgtEl>
                                          <p:spTgt spid="30"/>
                                        </p:tgtEl>
                                        <p:attrNameLst>
                                          <p:attrName>ppt_x</p:attrName>
                                        </p:attrNameLst>
                                      </p:cBhvr>
                                      <p:tavLst>
                                        <p:tav tm="0">
                                          <p:val>
                                            <p:strVal val="#ppt_x"/>
                                          </p:val>
                                        </p:tav>
                                        <p:tav tm="100000">
                                          <p:val>
                                            <p:strVal val="#ppt_x"/>
                                          </p:val>
                                        </p:tav>
                                      </p:tavLst>
                                    </p:anim>
                                    <p:anim calcmode="lin" valueType="num">
                                      <p:cBhvr>
                                        <p:cTn id="31" dur="250" fill="hold"/>
                                        <p:tgtEl>
                                          <p:spTgt spid="30"/>
                                        </p:tgtEl>
                                        <p:attrNameLst>
                                          <p:attrName>ppt_y</p:attrName>
                                        </p:attrNameLst>
                                      </p:cBhvr>
                                      <p:tavLst>
                                        <p:tav tm="0">
                                          <p:val>
                                            <p:strVal val="#ppt_y+.1"/>
                                          </p:val>
                                        </p:tav>
                                        <p:tav tm="100000">
                                          <p:val>
                                            <p:strVal val="#ppt_y"/>
                                          </p:val>
                                        </p:tav>
                                      </p:tavLst>
                                    </p:anim>
                                  </p:childTnLst>
                                </p:cTn>
                              </p:par>
                              <p:par>
                                <p:cTn id="32" presetID="22" presetClass="entr" presetSubtype="1" fill="hold" nodeType="withEffect">
                                  <p:stCondLst>
                                    <p:cond delay="0"/>
                                  </p:stCondLst>
                                  <p:childTnLst>
                                    <p:set>
                                      <p:cBhvr>
                                        <p:cTn id="33" dur="1" fill="hold">
                                          <p:stCondLst>
                                            <p:cond delay="0"/>
                                          </p:stCondLst>
                                        </p:cTn>
                                        <p:tgtEl>
                                          <p:spTgt spid="3076"/>
                                        </p:tgtEl>
                                        <p:attrNameLst>
                                          <p:attrName>style.visibility</p:attrName>
                                        </p:attrNameLst>
                                      </p:cBhvr>
                                      <p:to>
                                        <p:strVal val="visible"/>
                                      </p:to>
                                    </p:set>
                                    <p:animEffect transition="in" filter="wipe(up)">
                                      <p:cBhvr>
                                        <p:cTn id="34" dur="500"/>
                                        <p:tgtEl>
                                          <p:spTgt spid="3076"/>
                                        </p:tgtEl>
                                      </p:cBhvr>
                                    </p:animEffect>
                                  </p:childTnLst>
                                </p:cTn>
                              </p:par>
                            </p:childTnLst>
                          </p:cTn>
                        </p:par>
                        <p:par>
                          <p:cTn id="35" fill="hold">
                            <p:stCondLst>
                              <p:cond delay="1500"/>
                            </p:stCondLst>
                            <p:childTnLst>
                              <p:par>
                                <p:cTn id="36" presetID="22" presetClass="entr" presetSubtype="2" fill="hold" grpId="0"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right)">
                                      <p:cBhvr>
                                        <p:cTn id="38" dur="500"/>
                                        <p:tgtEl>
                                          <p:spTgt spid="36"/>
                                        </p:tgtEl>
                                      </p:cBhvr>
                                    </p:animEffect>
                                  </p:childTnLst>
                                </p:cTn>
                              </p:par>
                            </p:childTnLst>
                          </p:cTn>
                        </p:par>
                        <p:par>
                          <p:cTn id="39" fill="hold">
                            <p:stCondLst>
                              <p:cond delay="2000"/>
                            </p:stCondLst>
                            <p:childTnLst>
                              <p:par>
                                <p:cTn id="40" presetID="22" presetClass="entr" presetSubtype="8" fill="hold" grpId="0" nodeType="afterEffect">
                                  <p:stCondLst>
                                    <p:cond delay="0"/>
                                  </p:stCondLst>
                                  <p:childTnLst>
                                    <p:set>
                                      <p:cBhvr>
                                        <p:cTn id="41" dur="1" fill="hold">
                                          <p:stCondLst>
                                            <p:cond delay="0"/>
                                          </p:stCondLst>
                                        </p:cTn>
                                        <p:tgtEl>
                                          <p:spTgt spid="34"/>
                                        </p:tgtEl>
                                        <p:attrNameLst>
                                          <p:attrName>style.visibility</p:attrName>
                                        </p:attrNameLst>
                                      </p:cBhvr>
                                      <p:to>
                                        <p:strVal val="visible"/>
                                      </p:to>
                                    </p:set>
                                    <p:animEffect transition="in" filter="wipe(left)">
                                      <p:cBhvr>
                                        <p:cTn id="42" dur="500"/>
                                        <p:tgtEl>
                                          <p:spTgt spid="34"/>
                                        </p:tgtEl>
                                      </p:cBhvr>
                                    </p:animEffect>
                                  </p:childTnLst>
                                </p:cTn>
                              </p:par>
                            </p:childTnLst>
                          </p:cTn>
                        </p:par>
                        <p:par>
                          <p:cTn id="43" fill="hold">
                            <p:stCondLst>
                              <p:cond delay="2500"/>
                            </p:stCondLst>
                            <p:childTnLst>
                              <p:par>
                                <p:cTn id="44" presetID="22" presetClass="entr" presetSubtype="8"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wipe(left)">
                                      <p:cBhvr>
                                        <p:cTn id="46" dur="500"/>
                                        <p:tgtEl>
                                          <p:spTgt spid="33"/>
                                        </p:tgtEl>
                                      </p:cBhvr>
                                    </p:animEffect>
                                  </p:childTnLst>
                                </p:cTn>
                              </p:par>
                            </p:childTnLst>
                          </p:cTn>
                        </p:par>
                        <p:par>
                          <p:cTn id="47" fill="hold">
                            <p:stCondLst>
                              <p:cond delay="3000"/>
                            </p:stCondLst>
                            <p:childTnLst>
                              <p:par>
                                <p:cTn id="48" presetID="22" presetClass="entr" presetSubtype="2"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right)">
                                      <p:cBhvr>
                                        <p:cTn id="5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3"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4728" b="4728"/>
          <a:stretch>
            <a:fillRect/>
          </a:stretch>
        </p:blipFill>
        <p:spPr>
          <a:xfrm>
            <a:off x="0" y="0"/>
            <a:ext cx="18288000" cy="10287000"/>
          </a:xfrm>
          <a:prstGeom prst="rect">
            <a:avLst/>
          </a:prstGeom>
        </p:spPr>
      </p:pic>
      <p:grpSp>
        <p:nvGrpSpPr>
          <p:cNvPr id="5" name="Group 5"/>
          <p:cNvGrpSpPr/>
          <p:nvPr/>
        </p:nvGrpSpPr>
        <p:grpSpPr>
          <a:xfrm>
            <a:off x="0" y="-413039"/>
            <a:ext cx="3402551" cy="11113078"/>
            <a:chOff x="0" y="0"/>
            <a:chExt cx="896145" cy="2926901"/>
          </a:xfrm>
        </p:grpSpPr>
        <p:sp>
          <p:nvSpPr>
            <p:cNvPr id="6" name="Freeform 6"/>
            <p:cNvSpPr/>
            <p:nvPr/>
          </p:nvSpPr>
          <p:spPr>
            <a:xfrm>
              <a:off x="0" y="0"/>
              <a:ext cx="896145" cy="2926901"/>
            </a:xfrm>
            <a:custGeom>
              <a:avLst/>
              <a:gdLst/>
              <a:ahLst/>
              <a:cxnLst/>
              <a:rect l="l" t="t" r="r" b="b"/>
              <a:pathLst>
                <a:path w="896145" h="2926901">
                  <a:moveTo>
                    <a:pt x="0" y="0"/>
                  </a:moveTo>
                  <a:lnTo>
                    <a:pt x="896145" y="0"/>
                  </a:lnTo>
                  <a:lnTo>
                    <a:pt x="896145" y="2926901"/>
                  </a:lnTo>
                  <a:lnTo>
                    <a:pt x="0" y="2926901"/>
                  </a:lnTo>
                  <a:close/>
                </a:path>
              </a:pathLst>
            </a:custGeom>
            <a:solidFill>
              <a:srgbClr val="33444E"/>
            </a:solidFill>
          </p:spPr>
        </p:sp>
        <p:sp>
          <p:nvSpPr>
            <p:cNvPr id="7" name="TextBox 7"/>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8" name="Freeform 8"/>
          <p:cNvSpPr/>
          <p:nvPr/>
        </p:nvSpPr>
        <p:spPr>
          <a:xfrm>
            <a:off x="-169428" y="-971673"/>
            <a:ext cx="18626856" cy="9173726"/>
          </a:xfrm>
          <a:custGeom>
            <a:avLst/>
            <a:gdLst/>
            <a:ahLst/>
            <a:cxnLst/>
            <a:rect l="l" t="t" r="r" b="b"/>
            <a:pathLst>
              <a:path w="18626856" h="9173726">
                <a:moveTo>
                  <a:pt x="0" y="0"/>
                </a:moveTo>
                <a:lnTo>
                  <a:pt x="18626856" y="0"/>
                </a:lnTo>
                <a:lnTo>
                  <a:pt x="18626856" y="9173726"/>
                </a:lnTo>
                <a:lnTo>
                  <a:pt x="0" y="91737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flipH="1">
            <a:off x="4474000" y="2596591"/>
            <a:ext cx="7315200" cy="172905"/>
          </a:xfrm>
          <a:custGeom>
            <a:avLst/>
            <a:gdLst/>
            <a:ahLst/>
            <a:cxnLst/>
            <a:rect l="l" t="t" r="r" b="b"/>
            <a:pathLst>
              <a:path w="7315200" h="172905">
                <a:moveTo>
                  <a:pt x="7315200" y="0"/>
                </a:moveTo>
                <a:lnTo>
                  <a:pt x="0" y="0"/>
                </a:lnTo>
                <a:lnTo>
                  <a:pt x="0" y="172905"/>
                </a:lnTo>
                <a:lnTo>
                  <a:pt x="7315200" y="172905"/>
                </a:lnTo>
                <a:lnTo>
                  <a:pt x="731520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TextBox 10"/>
          <p:cNvSpPr txBox="1"/>
          <p:nvPr/>
        </p:nvSpPr>
        <p:spPr>
          <a:xfrm>
            <a:off x="4474000" y="1664273"/>
            <a:ext cx="8546744" cy="636165"/>
          </a:xfrm>
          <a:prstGeom prst="rect">
            <a:avLst/>
          </a:prstGeom>
        </p:spPr>
        <p:txBody>
          <a:bodyPr lIns="0" tIns="0" rIns="0" bIns="0" rtlCol="0" anchor="t">
            <a:spAutoFit/>
          </a:bodyPr>
          <a:lstStyle/>
          <a:p>
            <a:pPr algn="just">
              <a:lnSpc>
                <a:spcPts val="4800"/>
              </a:lnSpc>
            </a:pPr>
            <a:r>
              <a:rPr lang="en-US" sz="4800" dirty="0">
                <a:solidFill>
                  <a:srgbClr val="FFFFFF"/>
                </a:solidFill>
                <a:latin typeface="Arial" panose="020B0604020202020204" pitchFamily="34" charset="0"/>
                <a:cs typeface="Arial" panose="020B0604020202020204" pitchFamily="34" charset="0"/>
              </a:rPr>
              <a:t>Features And Capabilities</a:t>
            </a:r>
          </a:p>
        </p:txBody>
      </p:sp>
      <p:grpSp>
        <p:nvGrpSpPr>
          <p:cNvPr id="17" name="Group 16">
            <a:extLst>
              <a:ext uri="{FF2B5EF4-FFF2-40B4-BE49-F238E27FC236}">
                <a16:creationId xmlns:a16="http://schemas.microsoft.com/office/drawing/2014/main" id="{57EB381D-A565-1B98-0557-DE210162E512}"/>
              </a:ext>
            </a:extLst>
          </p:cNvPr>
          <p:cNvGrpSpPr/>
          <p:nvPr/>
        </p:nvGrpSpPr>
        <p:grpSpPr>
          <a:xfrm>
            <a:off x="3845277" y="3064771"/>
            <a:ext cx="11220612" cy="6302593"/>
            <a:chOff x="3845277" y="3064771"/>
            <a:chExt cx="11220612" cy="6302593"/>
          </a:xfrm>
        </p:grpSpPr>
        <p:grpSp>
          <p:nvGrpSpPr>
            <p:cNvPr id="11" name="Group 11"/>
            <p:cNvGrpSpPr/>
            <p:nvPr/>
          </p:nvGrpSpPr>
          <p:grpSpPr>
            <a:xfrm>
              <a:off x="3845277" y="3064771"/>
              <a:ext cx="11220612" cy="6302593"/>
              <a:chOff x="0" y="0"/>
              <a:chExt cx="2955223" cy="1659942"/>
            </a:xfrm>
          </p:grpSpPr>
          <p:sp>
            <p:nvSpPr>
              <p:cNvPr id="12" name="Freeform 12"/>
              <p:cNvSpPr/>
              <p:nvPr/>
            </p:nvSpPr>
            <p:spPr>
              <a:xfrm>
                <a:off x="0" y="0"/>
                <a:ext cx="2955223" cy="1659942"/>
              </a:xfrm>
              <a:custGeom>
                <a:avLst/>
                <a:gdLst/>
                <a:ahLst/>
                <a:cxnLst/>
                <a:rect l="l" t="t" r="r" b="b"/>
                <a:pathLst>
                  <a:path w="2955223" h="1659942">
                    <a:moveTo>
                      <a:pt x="0" y="0"/>
                    </a:moveTo>
                    <a:lnTo>
                      <a:pt x="2955223" y="0"/>
                    </a:lnTo>
                    <a:lnTo>
                      <a:pt x="2955223" y="1659942"/>
                    </a:lnTo>
                    <a:lnTo>
                      <a:pt x="0" y="1659942"/>
                    </a:lnTo>
                    <a:close/>
                  </a:path>
                </a:pathLst>
              </a:custGeom>
              <a:solidFill>
                <a:srgbClr val="33444E">
                  <a:alpha val="88627"/>
                </a:srgbClr>
              </a:solidFill>
            </p:spPr>
          </p:sp>
          <p:sp>
            <p:nvSpPr>
              <p:cNvPr id="13" name="TextBox 13"/>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14" name="TextBox 14"/>
            <p:cNvSpPr txBox="1"/>
            <p:nvPr/>
          </p:nvSpPr>
          <p:spPr>
            <a:xfrm>
              <a:off x="4395241" y="3810938"/>
              <a:ext cx="10407010" cy="4517070"/>
            </a:xfrm>
            <a:prstGeom prst="rect">
              <a:avLst/>
            </a:prstGeom>
          </p:spPr>
          <p:txBody>
            <a:bodyPr lIns="0" tIns="0" rIns="0" bIns="0" rtlCol="0" anchor="t">
              <a:spAutoFit/>
            </a:bodyPr>
            <a:lstStyle/>
            <a:p>
              <a:pPr marL="388618" lvl="1" indent="-194309">
                <a:lnSpc>
                  <a:spcPct val="150000"/>
                </a:lnSpc>
                <a:buFont typeface="Arial"/>
                <a:buChar char="•"/>
              </a:pPr>
              <a:r>
                <a:rPr lang="en-US" sz="1799" dirty="0">
                  <a:solidFill>
                    <a:srgbClr val="FFFFFF"/>
                  </a:solidFill>
                  <a:latin typeface="Arial" panose="020B0604020202020204" pitchFamily="34" charset="0"/>
                  <a:cs typeface="Arial" panose="020B0604020202020204" pitchFamily="34" charset="0"/>
                </a:rPr>
                <a:t>Automatic transfer of orders and customer data.</a:t>
              </a:r>
            </a:p>
            <a:p>
              <a:pPr marL="388618" lvl="1" indent="-194309">
                <a:lnSpc>
                  <a:spcPct val="150000"/>
                </a:lnSpc>
                <a:buFont typeface="Arial"/>
                <a:buChar char="•"/>
              </a:pPr>
              <a:r>
                <a:rPr lang="en-US" sz="1799" dirty="0">
                  <a:solidFill>
                    <a:srgbClr val="FFFFFF"/>
                  </a:solidFill>
                  <a:latin typeface="Arial" panose="020B0604020202020204" pitchFamily="34" charset="0"/>
                  <a:cs typeface="Arial" panose="020B0604020202020204" pitchFamily="34" charset="0"/>
                </a:rPr>
                <a:t>Synchronization of order cancellations between Amazon and NetSuite.</a:t>
              </a:r>
            </a:p>
            <a:p>
              <a:pPr marL="388618" lvl="1" indent="-194309">
                <a:lnSpc>
                  <a:spcPct val="150000"/>
                </a:lnSpc>
                <a:buFont typeface="Arial"/>
                <a:buChar char="•"/>
              </a:pPr>
              <a:r>
                <a:rPr lang="en-US" sz="1799" dirty="0">
                  <a:solidFill>
                    <a:srgbClr val="FFFFFF"/>
                  </a:solidFill>
                  <a:latin typeface="Arial" panose="020B0604020202020204" pitchFamily="34" charset="0"/>
                  <a:cs typeface="Arial" panose="020B0604020202020204" pitchFamily="34" charset="0"/>
                </a:rPr>
                <a:t>Support for Fulfillment by Merchant (FBM) and Fulfillment by Amazon (FBA) order types.</a:t>
              </a:r>
            </a:p>
            <a:p>
              <a:pPr marL="388618" lvl="1" indent="-194309">
                <a:lnSpc>
                  <a:spcPct val="150000"/>
                </a:lnSpc>
                <a:buFont typeface="Arial"/>
                <a:buChar char="•"/>
              </a:pPr>
              <a:r>
                <a:rPr lang="en-US" sz="1799" dirty="0">
                  <a:solidFill>
                    <a:srgbClr val="FFFFFF"/>
                  </a:solidFill>
                  <a:latin typeface="Arial" panose="020B0604020202020204" pitchFamily="34" charset="0"/>
                  <a:cs typeface="Arial" panose="020B0604020202020204" pitchFamily="34" charset="0"/>
                </a:rPr>
                <a:t>Automatic publishing of item listings.</a:t>
              </a:r>
            </a:p>
            <a:p>
              <a:pPr marL="388618" lvl="1" indent="-194309">
                <a:lnSpc>
                  <a:spcPct val="150000"/>
                </a:lnSpc>
                <a:buFont typeface="Arial"/>
                <a:buChar char="•"/>
              </a:pPr>
              <a:r>
                <a:rPr lang="en-US" sz="1799" dirty="0">
                  <a:solidFill>
                    <a:srgbClr val="FFFFFF"/>
                  </a:solidFill>
                  <a:latin typeface="Arial" panose="020B0604020202020204" pitchFamily="34" charset="0"/>
                  <a:cs typeface="Arial" panose="020B0604020202020204" pitchFamily="34" charset="0"/>
                </a:rPr>
                <a:t>Easy delisting of items from Amazon directly within NetSuite.</a:t>
              </a:r>
            </a:p>
            <a:p>
              <a:pPr marL="388618" lvl="1" indent="-194309">
                <a:lnSpc>
                  <a:spcPct val="150000"/>
                </a:lnSpc>
                <a:buFont typeface="Arial"/>
                <a:buChar char="•"/>
              </a:pPr>
              <a:r>
                <a:rPr lang="en-US" sz="1799" dirty="0">
                  <a:solidFill>
                    <a:srgbClr val="FFFFFF"/>
                  </a:solidFill>
                  <a:latin typeface="Arial" panose="020B0604020202020204" pitchFamily="34" charset="0"/>
                  <a:cs typeface="Arial" panose="020B0604020202020204" pitchFamily="34" charset="0"/>
                </a:rPr>
                <a:t>Efficient management of inventory quantities between NetSuite and Amazon.</a:t>
              </a:r>
            </a:p>
            <a:p>
              <a:pPr marL="388618" lvl="1" indent="-194309">
                <a:lnSpc>
                  <a:spcPct val="150000"/>
                </a:lnSpc>
                <a:buFont typeface="Arial"/>
                <a:buChar char="•"/>
              </a:pPr>
              <a:r>
                <a:rPr lang="en-US" sz="1799" dirty="0">
                  <a:solidFill>
                    <a:srgbClr val="FFFFFF"/>
                  </a:solidFill>
                  <a:latin typeface="Arial" panose="020B0604020202020204" pitchFamily="34" charset="0"/>
                  <a:cs typeface="Arial" panose="020B0604020202020204" pitchFamily="34" charset="0"/>
                </a:rPr>
                <a:t>Creation of FBA transfer orders and inventory transfers from NetSuite.</a:t>
              </a:r>
            </a:p>
            <a:p>
              <a:pPr marL="388618" lvl="1" indent="-194309">
                <a:lnSpc>
                  <a:spcPct val="150000"/>
                </a:lnSpc>
                <a:buFont typeface="Arial"/>
                <a:buChar char="•"/>
              </a:pPr>
              <a:r>
                <a:rPr lang="en-US" sz="1799" dirty="0">
                  <a:solidFill>
                    <a:srgbClr val="FFFFFF"/>
                  </a:solidFill>
                  <a:latin typeface="Arial" panose="020B0604020202020204" pitchFamily="34" charset="0"/>
                  <a:cs typeface="Arial" panose="020B0604020202020204" pitchFamily="34" charset="0"/>
                </a:rPr>
                <a:t>Support for various NetSuite item types, with customization options available.</a:t>
              </a:r>
            </a:p>
            <a:p>
              <a:pPr marL="388618" lvl="1" indent="-194309">
                <a:lnSpc>
                  <a:spcPct val="150000"/>
                </a:lnSpc>
                <a:buFont typeface="Arial"/>
                <a:buChar char="•"/>
              </a:pPr>
              <a:r>
                <a:rPr lang="en-US" sz="1799" dirty="0">
                  <a:solidFill>
                    <a:srgbClr val="FFFFFF"/>
                  </a:solidFill>
                  <a:latin typeface="Arial" panose="020B0604020202020204" pitchFamily="34" charset="0"/>
                  <a:cs typeface="Arial" panose="020B0604020202020204" pitchFamily="34" charset="0"/>
                </a:rPr>
                <a:t>Comprehensive coverage of Amazon item categories.</a:t>
              </a:r>
            </a:p>
            <a:p>
              <a:pPr marL="388618" lvl="1" indent="-194309">
                <a:lnSpc>
                  <a:spcPct val="150000"/>
                </a:lnSpc>
                <a:buFont typeface="Arial"/>
                <a:buChar char="•"/>
              </a:pPr>
              <a:r>
                <a:rPr lang="en-US" sz="1799" dirty="0">
                  <a:solidFill>
                    <a:srgbClr val="FFFFFF"/>
                  </a:solidFill>
                  <a:latin typeface="Arial" panose="020B0604020202020204" pitchFamily="34" charset="0"/>
                  <a:cs typeface="Arial" panose="020B0604020202020204" pitchFamily="34" charset="0"/>
                </a:rPr>
                <a:t>Synchronization of fulfillment status, shipping data, carriers, and tracking.</a:t>
              </a:r>
            </a:p>
            <a:p>
              <a:pPr marL="388618" lvl="1" indent="-194309">
                <a:lnSpc>
                  <a:spcPct val="150000"/>
                </a:lnSpc>
                <a:buFont typeface="Arial"/>
                <a:buChar char="•"/>
              </a:pPr>
              <a:r>
                <a:rPr lang="en-US" sz="1799" dirty="0">
                  <a:solidFill>
                    <a:srgbClr val="FFFFFF"/>
                  </a:solidFill>
                  <a:latin typeface="Arial" panose="020B0604020202020204" pitchFamily="34" charset="0"/>
                  <a:cs typeface="Arial" panose="020B0604020202020204" pitchFamily="34" charset="0"/>
                </a:rPr>
                <a:t>Automatic synchronization of invoices.</a:t>
              </a:r>
            </a:p>
          </p:txBody>
        </p:sp>
      </p:grpSp>
      <p:sp>
        <p:nvSpPr>
          <p:cNvPr id="16" name="Freeform 16"/>
          <p:cNvSpPr/>
          <p:nvPr/>
        </p:nvSpPr>
        <p:spPr>
          <a:xfrm>
            <a:off x="15998398" y="1028700"/>
            <a:ext cx="1260902" cy="947564"/>
          </a:xfrm>
          <a:custGeom>
            <a:avLst/>
            <a:gdLst/>
            <a:ahLst/>
            <a:cxnLst/>
            <a:rect l="l" t="t" r="r" b="b"/>
            <a:pathLst>
              <a:path w="1260902" h="947564">
                <a:moveTo>
                  <a:pt x="0" y="0"/>
                </a:moveTo>
                <a:lnTo>
                  <a:pt x="1260902" y="0"/>
                </a:lnTo>
                <a:lnTo>
                  <a:pt x="1260902" y="947564"/>
                </a:lnTo>
                <a:lnTo>
                  <a:pt x="0" y="947564"/>
                </a:lnTo>
                <a:lnTo>
                  <a:pt x="0" y="0"/>
                </a:lnTo>
                <a:close/>
              </a:path>
            </a:pathLst>
          </a:custGeom>
          <a:blipFill>
            <a:blip r:embed="rId7"/>
            <a:stretch>
              <a:fillRect l="-37651" t="-63286" r="-34678" b="-66029"/>
            </a:stretch>
          </a:blipFill>
        </p:spPr>
      </p:sp>
      <p:sp>
        <p:nvSpPr>
          <p:cNvPr id="4" name="Freeform 3">
            <a:extLst>
              <a:ext uri="{FF2B5EF4-FFF2-40B4-BE49-F238E27FC236}">
                <a16:creationId xmlns:a16="http://schemas.microsoft.com/office/drawing/2014/main" id="{08215D12-3F30-C154-6F01-F8299B2A9498}"/>
              </a:ext>
            </a:extLst>
          </p:cNvPr>
          <p:cNvSpPr/>
          <p:nvPr/>
        </p:nvSpPr>
        <p:spPr>
          <a:xfrm>
            <a:off x="1599951" y="4722105"/>
            <a:ext cx="994365" cy="994365"/>
          </a:xfrm>
          <a:custGeom>
            <a:avLst/>
            <a:gdLst/>
            <a:ahLst/>
            <a:cxnLst/>
            <a:rect l="l" t="t" r="r" b="b"/>
            <a:pathLst>
              <a:path w="1092824" h="1092824">
                <a:moveTo>
                  <a:pt x="0" y="0"/>
                </a:moveTo>
                <a:lnTo>
                  <a:pt x="1092824" y="0"/>
                </a:lnTo>
                <a:lnTo>
                  <a:pt x="1092824" y="1092824"/>
                </a:lnTo>
                <a:lnTo>
                  <a:pt x="0" y="10928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Freeform 4">
            <a:extLst>
              <a:ext uri="{FF2B5EF4-FFF2-40B4-BE49-F238E27FC236}">
                <a16:creationId xmlns:a16="http://schemas.microsoft.com/office/drawing/2014/main" id="{65F71DA0-491E-B138-459B-CB9A56D2D178}"/>
              </a:ext>
            </a:extLst>
          </p:cNvPr>
          <p:cNvSpPr/>
          <p:nvPr/>
        </p:nvSpPr>
        <p:spPr>
          <a:xfrm>
            <a:off x="1668019" y="8407334"/>
            <a:ext cx="1111186" cy="913401"/>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5">
            <a:extLst>
              <a:ext uri="{FF2B5EF4-FFF2-40B4-BE49-F238E27FC236}">
                <a16:creationId xmlns:a16="http://schemas.microsoft.com/office/drawing/2014/main" id="{66C7D774-7939-BD1C-0FB3-D6671886E156}"/>
              </a:ext>
            </a:extLst>
          </p:cNvPr>
          <p:cNvSpPr/>
          <p:nvPr/>
        </p:nvSpPr>
        <p:spPr>
          <a:xfrm>
            <a:off x="1639947" y="3257505"/>
            <a:ext cx="914374" cy="863520"/>
          </a:xfrm>
          <a:custGeom>
            <a:avLst/>
            <a:gdLst/>
            <a:ahLst/>
            <a:cxnLst/>
            <a:rect l="l" t="t" r="r" b="b"/>
            <a:pathLst>
              <a:path w="4107319" h="4114800">
                <a:moveTo>
                  <a:pt x="0" y="0"/>
                </a:moveTo>
                <a:lnTo>
                  <a:pt x="4107318" y="0"/>
                </a:lnTo>
                <a:lnTo>
                  <a:pt x="4107318"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6">
            <a:extLst>
              <a:ext uri="{FF2B5EF4-FFF2-40B4-BE49-F238E27FC236}">
                <a16:creationId xmlns:a16="http://schemas.microsoft.com/office/drawing/2014/main" id="{2A943BFD-5701-64D6-3A8A-8B701BBCEC13}"/>
              </a:ext>
            </a:extLst>
          </p:cNvPr>
          <p:cNvSpPr/>
          <p:nvPr/>
        </p:nvSpPr>
        <p:spPr>
          <a:xfrm>
            <a:off x="1561661" y="1477208"/>
            <a:ext cx="998112" cy="998112"/>
          </a:xfrm>
          <a:custGeom>
            <a:avLst/>
            <a:gdLst/>
            <a:ahLst/>
            <a:cxnLst/>
            <a:rect l="l" t="t" r="r" b="b"/>
            <a:pathLst>
              <a:path w="2303706" h="2303706">
                <a:moveTo>
                  <a:pt x="0" y="0"/>
                </a:moveTo>
                <a:lnTo>
                  <a:pt x="2303706" y="0"/>
                </a:lnTo>
                <a:lnTo>
                  <a:pt x="2303706" y="2303706"/>
                </a:lnTo>
                <a:lnTo>
                  <a:pt x="0" y="23037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7">
            <a:extLst>
              <a:ext uri="{FF2B5EF4-FFF2-40B4-BE49-F238E27FC236}">
                <a16:creationId xmlns:a16="http://schemas.microsoft.com/office/drawing/2014/main" id="{092B9A05-3F5D-B725-9541-CCDB44ADA626}"/>
              </a:ext>
            </a:extLst>
          </p:cNvPr>
          <p:cNvSpPr/>
          <p:nvPr/>
        </p:nvSpPr>
        <p:spPr>
          <a:xfrm rot="21353073">
            <a:off x="1596664" y="6490873"/>
            <a:ext cx="1143000" cy="1143000"/>
          </a:xfrm>
          <a:custGeom>
            <a:avLst/>
            <a:gdLst/>
            <a:ahLst/>
            <a:cxnLst/>
            <a:rect l="l" t="t" r="r" b="b"/>
            <a:pathLst>
              <a:path w="2593481" h="2593481">
                <a:moveTo>
                  <a:pt x="0" y="0"/>
                </a:moveTo>
                <a:lnTo>
                  <a:pt x="2593482" y="0"/>
                </a:lnTo>
                <a:lnTo>
                  <a:pt x="2593482" y="2593481"/>
                </a:lnTo>
                <a:lnTo>
                  <a:pt x="0" y="259348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Tree>
  </p:cSld>
  <p:clrMapOvr>
    <a:masterClrMapping/>
  </p:clrMapOvr>
  <mc:AlternateContent xmlns:mc="http://schemas.openxmlformats.org/markup-compatibility/2006" xmlns:p159="http://schemas.microsoft.com/office/powerpoint/2015/09/main">
    <mc:Choice Requires="p159">
      <p:transition spd="med" advClick="0" advTm="6000">
        <p159:morph option="byObject"/>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edge">
                                      <p:cBhvr>
                                        <p:cTn id="10" dur="500"/>
                                        <p:tgtEl>
                                          <p:spTgt spid="8"/>
                                        </p:tgtEl>
                                      </p:cBhvr>
                                    </p:animEffect>
                                  </p:childTnLst>
                                </p:cTn>
                              </p:par>
                            </p:childTnLst>
                          </p:cTn>
                        </p:par>
                        <p:par>
                          <p:cTn id="11" fill="hold">
                            <p:stCondLst>
                              <p:cond delay="500"/>
                            </p:stCondLst>
                            <p:childTnLst>
                              <p:par>
                                <p:cTn id="12" presetID="42"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anim calcmode="lin" valueType="num">
                                      <p:cBhvr>
                                        <p:cTn id="15" dur="500" fill="hold"/>
                                        <p:tgtEl>
                                          <p:spTgt spid="17"/>
                                        </p:tgtEl>
                                        <p:attrNameLst>
                                          <p:attrName>ppt_x</p:attrName>
                                        </p:attrNameLst>
                                      </p:cBhvr>
                                      <p:tavLst>
                                        <p:tav tm="0">
                                          <p:val>
                                            <p:strVal val="#ppt_x"/>
                                          </p:val>
                                        </p:tav>
                                        <p:tav tm="100000">
                                          <p:val>
                                            <p:strVal val="#ppt_x"/>
                                          </p:val>
                                        </p:tav>
                                      </p:tavLst>
                                    </p:anim>
                                    <p:anim calcmode="lin" valueType="num">
                                      <p:cBhvr>
                                        <p:cTn id="16" dur="500" fill="hold"/>
                                        <p:tgtEl>
                                          <p:spTgt spid="17"/>
                                        </p:tgtEl>
                                        <p:attrNameLst>
                                          <p:attrName>ppt_y</p:attrName>
                                        </p:attrNameLst>
                                      </p:cBhvr>
                                      <p:tavLst>
                                        <p:tav tm="0">
                                          <p:val>
                                            <p:strVal val="#ppt_y+.1"/>
                                          </p:val>
                                        </p:tav>
                                        <p:tav tm="100000">
                                          <p:val>
                                            <p:strVal val="#ppt_y"/>
                                          </p:val>
                                        </p:tav>
                                      </p:tavLst>
                                    </p:anim>
                                  </p:childTnLst>
                                </p:cTn>
                              </p:par>
                              <p:par>
                                <p:cTn id="17" presetID="16" presetClass="entr" presetSubtype="2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250"/>
                                        <p:tgtEl>
                                          <p:spTgt spid="10"/>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 calcmode="lin" valueType="num">
                                      <p:cBhvr>
                                        <p:cTn id="27" dur="500" fill="hold"/>
                                        <p:tgtEl>
                                          <p:spTgt spid="19"/>
                                        </p:tgtEl>
                                        <p:attrNameLst>
                                          <p:attrName>style.rotation</p:attrName>
                                        </p:attrNameLst>
                                      </p:cBhvr>
                                      <p:tavLst>
                                        <p:tav tm="0">
                                          <p:val>
                                            <p:fltVal val="360"/>
                                          </p:val>
                                        </p:tav>
                                        <p:tav tm="100000">
                                          <p:val>
                                            <p:fltVal val="0"/>
                                          </p:val>
                                        </p:tav>
                                      </p:tavLst>
                                    </p:anim>
                                    <p:animEffect transition="in" filter="fade">
                                      <p:cBhvr>
                                        <p:cTn id="28" dur="500"/>
                                        <p:tgtEl>
                                          <p:spTgt spid="19"/>
                                        </p:tgtEl>
                                      </p:cBhvr>
                                    </p:animEffect>
                                  </p:childTnLst>
                                </p:cTn>
                              </p:par>
                            </p:childTnLst>
                          </p:cTn>
                        </p:par>
                        <p:par>
                          <p:cTn id="29" fill="hold">
                            <p:stCondLst>
                              <p:cond delay="1000"/>
                            </p:stCondLst>
                            <p:childTnLst>
                              <p:par>
                                <p:cTn id="30" presetID="49" presetClass="entr" presetSubtype="0" decel="10000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 calcmode="lin" valueType="num">
                                      <p:cBhvr>
                                        <p:cTn id="34" dur="500" fill="hold"/>
                                        <p:tgtEl>
                                          <p:spTgt spid="18"/>
                                        </p:tgtEl>
                                        <p:attrNameLst>
                                          <p:attrName>style.rotation</p:attrName>
                                        </p:attrNameLst>
                                      </p:cBhvr>
                                      <p:tavLst>
                                        <p:tav tm="0">
                                          <p:val>
                                            <p:fltVal val="360"/>
                                          </p:val>
                                        </p:tav>
                                        <p:tav tm="100000">
                                          <p:val>
                                            <p:fltVal val="0"/>
                                          </p:val>
                                        </p:tav>
                                      </p:tavLst>
                                    </p:anim>
                                    <p:animEffect transition="in" filter="fade">
                                      <p:cBhvr>
                                        <p:cTn id="35" dur="500"/>
                                        <p:tgtEl>
                                          <p:spTgt spid="18"/>
                                        </p:tgtEl>
                                      </p:cBhvr>
                                    </p:animEffect>
                                  </p:childTnLst>
                                </p:cTn>
                              </p:par>
                            </p:childTnLst>
                          </p:cTn>
                        </p:par>
                        <p:par>
                          <p:cTn id="36" fill="hold">
                            <p:stCondLst>
                              <p:cond delay="1500"/>
                            </p:stCondLst>
                            <p:childTnLst>
                              <p:par>
                                <p:cTn id="37" presetID="49" presetClass="entr" presetSubtype="0" decel="100000" fill="hold" nodeType="after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 calcmode="lin" valueType="num">
                                      <p:cBhvr>
                                        <p:cTn id="41" dur="500" fill="hold"/>
                                        <p:tgtEl>
                                          <p:spTgt spid="4"/>
                                        </p:tgtEl>
                                        <p:attrNameLst>
                                          <p:attrName>style.rotation</p:attrName>
                                        </p:attrNameLst>
                                      </p:cBhvr>
                                      <p:tavLst>
                                        <p:tav tm="0">
                                          <p:val>
                                            <p:fltVal val="360"/>
                                          </p:val>
                                        </p:tav>
                                        <p:tav tm="100000">
                                          <p:val>
                                            <p:fltVal val="0"/>
                                          </p:val>
                                        </p:tav>
                                      </p:tavLst>
                                    </p:anim>
                                    <p:animEffect transition="in" filter="fade">
                                      <p:cBhvr>
                                        <p:cTn id="42" dur="500"/>
                                        <p:tgtEl>
                                          <p:spTgt spid="4"/>
                                        </p:tgtEl>
                                      </p:cBhvr>
                                    </p:animEffect>
                                  </p:childTnLst>
                                </p:cTn>
                              </p:par>
                            </p:childTnLst>
                          </p:cTn>
                        </p:par>
                        <p:par>
                          <p:cTn id="43" fill="hold">
                            <p:stCondLst>
                              <p:cond delay="2000"/>
                            </p:stCondLst>
                            <p:childTnLst>
                              <p:par>
                                <p:cTn id="44" presetID="49" presetClass="entr" presetSubtype="0" decel="100000" fill="hold"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 calcmode="lin" valueType="num">
                                      <p:cBhvr>
                                        <p:cTn id="48" dur="500" fill="hold"/>
                                        <p:tgtEl>
                                          <p:spTgt spid="20"/>
                                        </p:tgtEl>
                                        <p:attrNameLst>
                                          <p:attrName>style.rotation</p:attrName>
                                        </p:attrNameLst>
                                      </p:cBhvr>
                                      <p:tavLst>
                                        <p:tav tm="0">
                                          <p:val>
                                            <p:fltVal val="360"/>
                                          </p:val>
                                        </p:tav>
                                        <p:tav tm="100000">
                                          <p:val>
                                            <p:fltVal val="0"/>
                                          </p:val>
                                        </p:tav>
                                      </p:tavLst>
                                    </p:anim>
                                    <p:animEffect transition="in" filter="fade">
                                      <p:cBhvr>
                                        <p:cTn id="49" dur="500"/>
                                        <p:tgtEl>
                                          <p:spTgt spid="20"/>
                                        </p:tgtEl>
                                      </p:cBhvr>
                                    </p:animEffect>
                                  </p:childTnLst>
                                </p:cTn>
                              </p:par>
                            </p:childTnLst>
                          </p:cTn>
                        </p:par>
                        <p:par>
                          <p:cTn id="50" fill="hold">
                            <p:stCondLst>
                              <p:cond delay="2500"/>
                            </p:stCondLst>
                            <p:childTnLst>
                              <p:par>
                                <p:cTn id="51" presetID="49" presetClass="entr" presetSubtype="0" decel="10000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500" fill="hold"/>
                                        <p:tgtEl>
                                          <p:spTgt spid="15"/>
                                        </p:tgtEl>
                                        <p:attrNameLst>
                                          <p:attrName>ppt_w</p:attrName>
                                        </p:attrNameLst>
                                      </p:cBhvr>
                                      <p:tavLst>
                                        <p:tav tm="0">
                                          <p:val>
                                            <p:fltVal val="0"/>
                                          </p:val>
                                        </p:tav>
                                        <p:tav tm="100000">
                                          <p:val>
                                            <p:strVal val="#ppt_w"/>
                                          </p:val>
                                        </p:tav>
                                      </p:tavLst>
                                    </p:anim>
                                    <p:anim calcmode="lin" valueType="num">
                                      <p:cBhvr>
                                        <p:cTn id="54" dur="500" fill="hold"/>
                                        <p:tgtEl>
                                          <p:spTgt spid="15"/>
                                        </p:tgtEl>
                                        <p:attrNameLst>
                                          <p:attrName>ppt_h</p:attrName>
                                        </p:attrNameLst>
                                      </p:cBhvr>
                                      <p:tavLst>
                                        <p:tav tm="0">
                                          <p:val>
                                            <p:fltVal val="0"/>
                                          </p:val>
                                        </p:tav>
                                        <p:tav tm="100000">
                                          <p:val>
                                            <p:strVal val="#ppt_h"/>
                                          </p:val>
                                        </p:tav>
                                      </p:tavLst>
                                    </p:anim>
                                    <p:anim calcmode="lin" valueType="num">
                                      <p:cBhvr>
                                        <p:cTn id="55" dur="500" fill="hold"/>
                                        <p:tgtEl>
                                          <p:spTgt spid="15"/>
                                        </p:tgtEl>
                                        <p:attrNameLst>
                                          <p:attrName>style.rotation</p:attrName>
                                        </p:attrNameLst>
                                      </p:cBhvr>
                                      <p:tavLst>
                                        <p:tav tm="0">
                                          <p:val>
                                            <p:fltVal val="360"/>
                                          </p:val>
                                        </p:tav>
                                        <p:tav tm="100000">
                                          <p:val>
                                            <p:fltVal val="0"/>
                                          </p:val>
                                        </p:tav>
                                      </p:tavLst>
                                    </p:anim>
                                    <p:animEffect transition="in" filter="fad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4">
            <a:hlinkClick r:id="rId3"/>
            <a:extLst>
              <a:ext uri="{FF2B5EF4-FFF2-40B4-BE49-F238E27FC236}">
                <a16:creationId xmlns:a16="http://schemas.microsoft.com/office/drawing/2014/main" id="{850DBF3B-78DC-97E1-EF9C-F680F3D270E9}"/>
              </a:ext>
            </a:extLst>
          </p:cNvPr>
          <p:cNvPicPr>
            <a:picLocks noChangeAspect="1" noChangeArrowheads="1"/>
          </p:cNvPicPr>
          <p:nvPr/>
        </p:nvPicPr>
        <p:blipFill>
          <a:blip r:embed="rId4">
            <a:alphaModFix amt="82000"/>
            <a:duotone>
              <a:prstClr val="black"/>
              <a:srgbClr val="D9C3A5">
                <a:tint val="50000"/>
                <a:satMod val="180000"/>
              </a:srgbClr>
            </a:duotone>
            <a:extLst>
              <a:ext uri="{BEBA8EAE-BF5A-486C-A8C5-ECC9F3942E4B}">
                <a14:imgProps xmlns:a14="http://schemas.microsoft.com/office/drawing/2010/main">
                  <a14:imgLayer r:embed="rId5">
                    <a14:imgEffect>
                      <a14:brightnessContrast bright="57000" contrast="25000"/>
                    </a14:imgEffect>
                  </a14:imgLayer>
                </a14:imgProps>
              </a:ext>
              <a:ext uri="{28A0092B-C50C-407E-A947-70E740481C1C}">
                <a14:useLocalDpi xmlns:a14="http://schemas.microsoft.com/office/drawing/2010/main" val="0"/>
              </a:ext>
            </a:extLst>
          </a:blip>
          <a:srcRect/>
          <a:stretch>
            <a:fillRect/>
          </a:stretch>
        </p:blipFill>
        <p:spPr bwMode="auto">
          <a:xfrm>
            <a:off x="13049467" y="6045553"/>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30" name="Freeform 4">
            <a:extLst>
              <a:ext uri="{FF2B5EF4-FFF2-40B4-BE49-F238E27FC236}">
                <a16:creationId xmlns:a16="http://schemas.microsoft.com/office/drawing/2014/main" id="{7AD68642-AF30-6461-4B0A-71BE5E637787}"/>
              </a:ext>
            </a:extLst>
          </p:cNvPr>
          <p:cNvSpPr/>
          <p:nvPr/>
        </p:nvSpPr>
        <p:spPr>
          <a:xfrm>
            <a:off x="2990616" y="2927454"/>
            <a:ext cx="6470609" cy="4432092"/>
          </a:xfrm>
          <a:custGeom>
            <a:avLst/>
            <a:gdLst/>
            <a:ahLst/>
            <a:cxnLst/>
            <a:rect l="l" t="t" r="r" b="b"/>
            <a:pathLst>
              <a:path w="7673108" h="7673108">
                <a:moveTo>
                  <a:pt x="0" y="0"/>
                </a:moveTo>
                <a:lnTo>
                  <a:pt x="7673108" y="0"/>
                </a:lnTo>
                <a:lnTo>
                  <a:pt x="7673108" y="7673108"/>
                </a:lnTo>
                <a:lnTo>
                  <a:pt x="0" y="7673108"/>
                </a:lnTo>
                <a:lnTo>
                  <a:pt x="0" y="0"/>
                </a:lnTo>
                <a:close/>
              </a:path>
            </a:pathLst>
          </a:custGeom>
          <a:blipFill>
            <a:blip r:embed="rId6">
              <a:alphaModFix amt="96000"/>
              <a:extLst>
                <a:ext uri="{96DAC541-7B7A-43D3-8B79-37D633B846F1}">
                  <asvg:svgBlip xmlns:asvg="http://schemas.microsoft.com/office/drawing/2016/SVG/main" r:embed="rId7"/>
                </a:ext>
              </a:extLst>
            </a:blip>
            <a:stretch>
              <a:fillRect/>
            </a:stretch>
          </a:blipFill>
        </p:spPr>
      </p:sp>
      <p:grpSp>
        <p:nvGrpSpPr>
          <p:cNvPr id="3" name="Group 3"/>
          <p:cNvGrpSpPr/>
          <p:nvPr/>
        </p:nvGrpSpPr>
        <p:grpSpPr>
          <a:xfrm>
            <a:off x="1084053" y="3388821"/>
            <a:ext cx="1398920" cy="1045798"/>
            <a:chOff x="0" y="0"/>
            <a:chExt cx="6350000" cy="6350000"/>
          </a:xfrm>
          <a:solidFill>
            <a:srgbClr val="F5CFD1"/>
          </a:solidFill>
        </p:grpSpPr>
        <p:sp>
          <p:nvSpPr>
            <p:cNvPr id="4" name="Freeform 4"/>
            <p:cNvSpPr/>
            <p:nvPr/>
          </p:nvSpPr>
          <p:spPr>
            <a:xfrm>
              <a:off x="14167" y="0"/>
              <a:ext cx="6321665" cy="6350000"/>
            </a:xfrm>
            <a:prstGeom prst="roundRect">
              <a:avLst/>
            </a:prstGeom>
            <a:grpFill/>
          </p:spPr>
        </p:sp>
      </p:grpSp>
      <p:grpSp>
        <p:nvGrpSpPr>
          <p:cNvPr id="5" name="Group 5"/>
          <p:cNvGrpSpPr/>
          <p:nvPr/>
        </p:nvGrpSpPr>
        <p:grpSpPr>
          <a:xfrm>
            <a:off x="1024605" y="5900337"/>
            <a:ext cx="1398920" cy="1045798"/>
            <a:chOff x="0" y="0"/>
            <a:chExt cx="6350000" cy="6350000"/>
          </a:xfrm>
          <a:solidFill>
            <a:srgbClr val="F5CFD1"/>
          </a:solidFill>
        </p:grpSpPr>
        <p:sp>
          <p:nvSpPr>
            <p:cNvPr id="6" name="Freeform 6"/>
            <p:cNvSpPr/>
            <p:nvPr/>
          </p:nvSpPr>
          <p:spPr>
            <a:xfrm>
              <a:off x="14167" y="0"/>
              <a:ext cx="6321665" cy="6350000"/>
            </a:xfrm>
            <a:prstGeom prst="roundRect">
              <a:avLst/>
            </a:prstGeom>
            <a:grpFill/>
          </p:spPr>
        </p:sp>
      </p:grpSp>
      <p:grpSp>
        <p:nvGrpSpPr>
          <p:cNvPr id="7" name="Group 7"/>
          <p:cNvGrpSpPr/>
          <p:nvPr/>
        </p:nvGrpSpPr>
        <p:grpSpPr>
          <a:xfrm>
            <a:off x="1048247" y="4644579"/>
            <a:ext cx="1398920" cy="1045798"/>
            <a:chOff x="0" y="0"/>
            <a:chExt cx="6350000" cy="6350000"/>
          </a:xfrm>
          <a:solidFill>
            <a:srgbClr val="F5CFD1"/>
          </a:solidFill>
        </p:grpSpPr>
        <p:sp>
          <p:nvSpPr>
            <p:cNvPr id="8" name="Freeform 8"/>
            <p:cNvSpPr/>
            <p:nvPr/>
          </p:nvSpPr>
          <p:spPr>
            <a:xfrm>
              <a:off x="14167" y="0"/>
              <a:ext cx="6321665" cy="6350000"/>
            </a:xfrm>
            <a:prstGeom prst="roundRect">
              <a:avLst/>
            </a:prstGeom>
            <a:grpFill/>
          </p:spPr>
        </p:sp>
      </p:grpSp>
      <p:sp>
        <p:nvSpPr>
          <p:cNvPr id="9" name="Freeform 9"/>
          <p:cNvSpPr/>
          <p:nvPr/>
        </p:nvSpPr>
        <p:spPr>
          <a:xfrm>
            <a:off x="1321133" y="6052997"/>
            <a:ext cx="774396" cy="762354"/>
          </a:xfrm>
          <a:custGeom>
            <a:avLst/>
            <a:gdLst/>
            <a:ahLst/>
            <a:cxnLst/>
            <a:rect l="l" t="t" r="r" b="b"/>
            <a:pathLst>
              <a:path w="663876" h="770320">
                <a:moveTo>
                  <a:pt x="0" y="0"/>
                </a:moveTo>
                <a:lnTo>
                  <a:pt x="663876" y="0"/>
                </a:lnTo>
                <a:lnTo>
                  <a:pt x="663876" y="770320"/>
                </a:lnTo>
                <a:lnTo>
                  <a:pt x="0" y="7703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458030" y="4796768"/>
            <a:ext cx="547886" cy="672254"/>
          </a:xfrm>
          <a:custGeom>
            <a:avLst/>
            <a:gdLst/>
            <a:ahLst/>
            <a:cxnLst/>
            <a:rect l="l" t="t" r="r" b="b"/>
            <a:pathLst>
              <a:path w="611352" h="679280">
                <a:moveTo>
                  <a:pt x="0" y="0"/>
                </a:moveTo>
                <a:lnTo>
                  <a:pt x="611351" y="0"/>
                </a:lnTo>
                <a:lnTo>
                  <a:pt x="611351" y="679279"/>
                </a:lnTo>
                <a:lnTo>
                  <a:pt x="0" y="67927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475613" y="3512196"/>
            <a:ext cx="589936" cy="651464"/>
          </a:xfrm>
          <a:custGeom>
            <a:avLst/>
            <a:gdLst/>
            <a:ahLst/>
            <a:cxnLst/>
            <a:rect l="l" t="t" r="r" b="b"/>
            <a:pathLst>
              <a:path w="658272" h="658272">
                <a:moveTo>
                  <a:pt x="0" y="0"/>
                </a:moveTo>
                <a:lnTo>
                  <a:pt x="658272" y="0"/>
                </a:lnTo>
                <a:lnTo>
                  <a:pt x="658272" y="658272"/>
                </a:lnTo>
                <a:lnTo>
                  <a:pt x="0" y="65827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5" name="TextBox 15"/>
          <p:cNvSpPr txBox="1"/>
          <p:nvPr/>
        </p:nvSpPr>
        <p:spPr>
          <a:xfrm>
            <a:off x="1046452" y="1120176"/>
            <a:ext cx="13792200" cy="616964"/>
          </a:xfrm>
          <a:prstGeom prst="rect">
            <a:avLst/>
          </a:prstGeom>
        </p:spPr>
        <p:txBody>
          <a:bodyPr wrap="square" lIns="0" tIns="0" rIns="0" bIns="0" rtlCol="0" anchor="t">
            <a:spAutoFit/>
          </a:bodyPr>
          <a:lstStyle/>
          <a:p>
            <a:pPr>
              <a:lnSpc>
                <a:spcPts val="5241"/>
              </a:lnSpc>
            </a:pPr>
            <a:r>
              <a:rPr lang="en-US" sz="4001" b="1" dirty="0">
                <a:solidFill>
                  <a:srgbClr val="33444E"/>
                </a:solidFill>
                <a:latin typeface="Arial" panose="020B0604020202020204" pitchFamily="34" charset="0"/>
                <a:cs typeface="Arial" panose="020B0604020202020204" pitchFamily="34" charset="0"/>
              </a:rPr>
              <a:t>Enhancing Sales Through NetSuite Amazon Integration</a:t>
            </a:r>
          </a:p>
        </p:txBody>
      </p:sp>
      <p:grpSp>
        <p:nvGrpSpPr>
          <p:cNvPr id="16" name="Group 16"/>
          <p:cNvGrpSpPr/>
          <p:nvPr/>
        </p:nvGrpSpPr>
        <p:grpSpPr>
          <a:xfrm>
            <a:off x="3570885" y="3518205"/>
            <a:ext cx="5428158" cy="984702"/>
            <a:chOff x="0" y="-47625"/>
            <a:chExt cx="9368632" cy="1312936"/>
          </a:xfrm>
        </p:grpSpPr>
        <p:sp>
          <p:nvSpPr>
            <p:cNvPr id="17" name="TextBox 17"/>
            <p:cNvSpPr txBox="1"/>
            <p:nvPr/>
          </p:nvSpPr>
          <p:spPr>
            <a:xfrm>
              <a:off x="0" y="-47625"/>
              <a:ext cx="8550556" cy="436957"/>
            </a:xfrm>
            <a:prstGeom prst="rect">
              <a:avLst/>
            </a:prstGeom>
          </p:spPr>
          <p:txBody>
            <a:bodyPr lIns="0" tIns="0" rIns="0" bIns="0" rtlCol="0" anchor="t">
              <a:spAutoFit/>
            </a:bodyPr>
            <a:lstStyle/>
            <a:p>
              <a:pPr>
                <a:lnSpc>
                  <a:spcPts val="2801"/>
                </a:lnSpc>
              </a:pPr>
              <a:r>
                <a:rPr lang="en-US" sz="2000" b="1" dirty="0">
                  <a:solidFill>
                    <a:srgbClr val="33444E"/>
                  </a:solidFill>
                  <a:latin typeface="Arial" panose="020B0604020202020204" pitchFamily="34" charset="0"/>
                  <a:cs typeface="Arial" panose="020B0604020202020204" pitchFamily="34" charset="0"/>
                </a:rPr>
                <a:t>Centralized Order Management</a:t>
              </a:r>
            </a:p>
          </p:txBody>
        </p:sp>
        <p:sp>
          <p:nvSpPr>
            <p:cNvPr id="18" name="TextBox 18"/>
            <p:cNvSpPr txBox="1"/>
            <p:nvPr/>
          </p:nvSpPr>
          <p:spPr>
            <a:xfrm>
              <a:off x="36404" y="477062"/>
              <a:ext cx="9332228" cy="788249"/>
            </a:xfrm>
            <a:prstGeom prst="rect">
              <a:avLst/>
            </a:prstGeom>
          </p:spPr>
          <p:txBody>
            <a:bodyPr lIns="0" tIns="0" rIns="0" bIns="0" rtlCol="0" anchor="t">
              <a:spAutoFit/>
            </a:bodyPr>
            <a:lstStyle/>
            <a:p>
              <a:pPr>
                <a:lnSpc>
                  <a:spcPts val="2394"/>
                </a:lnSpc>
              </a:pPr>
              <a:r>
                <a:rPr lang="en-US" dirty="0">
                  <a:solidFill>
                    <a:srgbClr val="13224B"/>
                  </a:solidFill>
                  <a:latin typeface="Arial" panose="020B0604020202020204" pitchFamily="34" charset="0"/>
                  <a:cs typeface="Arial" panose="020B0604020202020204" pitchFamily="34" charset="0"/>
                </a:rPr>
                <a:t>Streamline order processing by managing all orders from Amazon within NetSuite.</a:t>
              </a:r>
            </a:p>
          </p:txBody>
        </p:sp>
      </p:grpSp>
      <p:grpSp>
        <p:nvGrpSpPr>
          <p:cNvPr id="19" name="Group 19"/>
          <p:cNvGrpSpPr/>
          <p:nvPr/>
        </p:nvGrpSpPr>
        <p:grpSpPr>
          <a:xfrm>
            <a:off x="3570885" y="4667826"/>
            <a:ext cx="5428158" cy="676926"/>
            <a:chOff x="0" y="-47625"/>
            <a:chExt cx="9368632" cy="902568"/>
          </a:xfrm>
        </p:grpSpPr>
        <p:sp>
          <p:nvSpPr>
            <p:cNvPr id="20" name="TextBox 20"/>
            <p:cNvSpPr txBox="1"/>
            <p:nvPr/>
          </p:nvSpPr>
          <p:spPr>
            <a:xfrm>
              <a:off x="0" y="-47625"/>
              <a:ext cx="8550556" cy="436957"/>
            </a:xfrm>
            <a:prstGeom prst="rect">
              <a:avLst/>
            </a:prstGeom>
          </p:spPr>
          <p:txBody>
            <a:bodyPr lIns="0" tIns="0" rIns="0" bIns="0" rtlCol="0" anchor="t">
              <a:spAutoFit/>
            </a:bodyPr>
            <a:lstStyle/>
            <a:p>
              <a:pPr>
                <a:lnSpc>
                  <a:spcPts val="2801"/>
                </a:lnSpc>
                <a:spcBef>
                  <a:spcPct val="0"/>
                </a:spcBef>
              </a:pPr>
              <a:r>
                <a:rPr lang="en-US" sz="2000" b="1" dirty="0">
                  <a:solidFill>
                    <a:srgbClr val="33444E"/>
                  </a:solidFill>
                  <a:latin typeface="Arial" panose="020B0604020202020204" pitchFamily="34" charset="0"/>
                  <a:cs typeface="Arial" panose="020B0604020202020204" pitchFamily="34" charset="0"/>
                </a:rPr>
                <a:t>Optimized Inventory Management</a:t>
              </a:r>
            </a:p>
          </p:txBody>
        </p:sp>
        <p:sp>
          <p:nvSpPr>
            <p:cNvPr id="21" name="TextBox 21"/>
            <p:cNvSpPr txBox="1"/>
            <p:nvPr/>
          </p:nvSpPr>
          <p:spPr>
            <a:xfrm>
              <a:off x="36404" y="477062"/>
              <a:ext cx="9332228" cy="377881"/>
            </a:xfrm>
            <a:prstGeom prst="rect">
              <a:avLst/>
            </a:prstGeom>
          </p:spPr>
          <p:txBody>
            <a:bodyPr lIns="0" tIns="0" rIns="0" bIns="0" rtlCol="0" anchor="t">
              <a:spAutoFit/>
            </a:bodyPr>
            <a:lstStyle/>
            <a:p>
              <a:pPr>
                <a:lnSpc>
                  <a:spcPts val="2394"/>
                </a:lnSpc>
              </a:pPr>
              <a:r>
                <a:rPr lang="en-US" dirty="0">
                  <a:solidFill>
                    <a:srgbClr val="13224B"/>
                  </a:solidFill>
                  <a:latin typeface="Arial" panose="020B0604020202020204" pitchFamily="34" charset="0"/>
                  <a:cs typeface="Arial" panose="020B0604020202020204" pitchFamily="34" charset="0"/>
                </a:rPr>
                <a:t>Gain better control over inventory levels and availability.</a:t>
              </a:r>
            </a:p>
          </p:txBody>
        </p:sp>
      </p:grpSp>
      <p:grpSp>
        <p:nvGrpSpPr>
          <p:cNvPr id="22" name="Group 22"/>
          <p:cNvGrpSpPr/>
          <p:nvPr/>
        </p:nvGrpSpPr>
        <p:grpSpPr>
          <a:xfrm>
            <a:off x="3570885" y="5857372"/>
            <a:ext cx="5428158" cy="676926"/>
            <a:chOff x="0" y="-47625"/>
            <a:chExt cx="9368632" cy="902568"/>
          </a:xfrm>
        </p:grpSpPr>
        <p:sp>
          <p:nvSpPr>
            <p:cNvPr id="23" name="TextBox 23"/>
            <p:cNvSpPr txBox="1"/>
            <p:nvPr/>
          </p:nvSpPr>
          <p:spPr>
            <a:xfrm>
              <a:off x="0" y="-47625"/>
              <a:ext cx="8550556" cy="436957"/>
            </a:xfrm>
            <a:prstGeom prst="rect">
              <a:avLst/>
            </a:prstGeom>
          </p:spPr>
          <p:txBody>
            <a:bodyPr lIns="0" tIns="0" rIns="0" bIns="0" rtlCol="0" anchor="t">
              <a:spAutoFit/>
            </a:bodyPr>
            <a:lstStyle/>
            <a:p>
              <a:pPr>
                <a:lnSpc>
                  <a:spcPts val="2801"/>
                </a:lnSpc>
                <a:spcBef>
                  <a:spcPct val="0"/>
                </a:spcBef>
              </a:pPr>
              <a:r>
                <a:rPr lang="en-US" sz="2000" b="1" dirty="0">
                  <a:solidFill>
                    <a:srgbClr val="33444E"/>
                  </a:solidFill>
                  <a:latin typeface="Arial" panose="020B0604020202020204" pitchFamily="34" charset="0"/>
                  <a:cs typeface="Arial" panose="020B0604020202020204" pitchFamily="34" charset="0"/>
                </a:rPr>
                <a:t>Pricing and Promotions</a:t>
              </a:r>
            </a:p>
          </p:txBody>
        </p:sp>
        <p:sp>
          <p:nvSpPr>
            <p:cNvPr id="24" name="TextBox 24"/>
            <p:cNvSpPr txBox="1"/>
            <p:nvPr/>
          </p:nvSpPr>
          <p:spPr>
            <a:xfrm>
              <a:off x="36404" y="477062"/>
              <a:ext cx="9332228" cy="377881"/>
            </a:xfrm>
            <a:prstGeom prst="rect">
              <a:avLst/>
            </a:prstGeom>
          </p:spPr>
          <p:txBody>
            <a:bodyPr lIns="0" tIns="0" rIns="0" bIns="0" rtlCol="0" anchor="t">
              <a:spAutoFit/>
            </a:bodyPr>
            <a:lstStyle/>
            <a:p>
              <a:pPr>
                <a:lnSpc>
                  <a:spcPts val="2394"/>
                </a:lnSpc>
              </a:pPr>
              <a:r>
                <a:rPr lang="en-US" dirty="0">
                  <a:solidFill>
                    <a:srgbClr val="13224B"/>
                  </a:solidFill>
                  <a:latin typeface="Arial" panose="020B0604020202020204" pitchFamily="34" charset="0"/>
                  <a:cs typeface="Arial" panose="020B0604020202020204" pitchFamily="34" charset="0"/>
                </a:rPr>
                <a:t>Easily manage pricing and promotional activities on Amazon.</a:t>
              </a:r>
            </a:p>
          </p:txBody>
        </p:sp>
      </p:grpSp>
      <p:sp>
        <p:nvSpPr>
          <p:cNvPr id="28" name="Freeform 28"/>
          <p:cNvSpPr/>
          <p:nvPr/>
        </p:nvSpPr>
        <p:spPr>
          <a:xfrm>
            <a:off x="15998399" y="1028701"/>
            <a:ext cx="1260902" cy="947564"/>
          </a:xfrm>
          <a:custGeom>
            <a:avLst/>
            <a:gdLst/>
            <a:ahLst/>
            <a:cxnLst/>
            <a:rect l="l" t="t" r="r" b="b"/>
            <a:pathLst>
              <a:path w="1260902" h="947564">
                <a:moveTo>
                  <a:pt x="0" y="0"/>
                </a:moveTo>
                <a:lnTo>
                  <a:pt x="1260902" y="0"/>
                </a:lnTo>
                <a:lnTo>
                  <a:pt x="1260902" y="947564"/>
                </a:lnTo>
                <a:lnTo>
                  <a:pt x="0" y="947564"/>
                </a:lnTo>
                <a:lnTo>
                  <a:pt x="0" y="0"/>
                </a:lnTo>
                <a:close/>
              </a:path>
            </a:pathLst>
          </a:custGeom>
          <a:blipFill>
            <a:blip r:embed="rId14"/>
            <a:stretch>
              <a:fillRect l="-37651" t="-63286" r="-34678" b="-66029"/>
            </a:stretch>
          </a:blipFill>
        </p:spPr>
      </p:sp>
      <p:pic>
        <p:nvPicPr>
          <p:cNvPr id="2050" name="Picture 2" descr="Free Young female in gray sweater sitting at wooden desk with laptop and bottle of milk near white bowl while browsing internet on laptop during free time at home Stock Photo">
            <a:extLst>
              <a:ext uri="{FF2B5EF4-FFF2-40B4-BE49-F238E27FC236}">
                <a16:creationId xmlns:a16="http://schemas.microsoft.com/office/drawing/2014/main" id="{65A3FEF7-284A-9292-C35D-AF5FD42C21C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254451" y="3835608"/>
            <a:ext cx="2954728" cy="44320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Men Working in a Warehouse Stock Photo">
            <a:extLst>
              <a:ext uri="{FF2B5EF4-FFF2-40B4-BE49-F238E27FC236}">
                <a16:creationId xmlns:a16="http://schemas.microsoft.com/office/drawing/2014/main" id="{6F40B9F4-B67C-D54F-343D-15C2DD0075E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413012" y="2212341"/>
            <a:ext cx="2693844" cy="40407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ree stock photo of analysis, anonymous, background Stock Photo">
            <a:extLst>
              <a:ext uri="{FF2B5EF4-FFF2-40B4-BE49-F238E27FC236}">
                <a16:creationId xmlns:a16="http://schemas.microsoft.com/office/drawing/2014/main" id="{078F5F0E-7704-1C30-9A29-E88FF3921C9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4794754" y="2780164"/>
            <a:ext cx="2977781" cy="52944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spd="med" advClick="0" advTm="7000">
        <p159:morph option="byObject"/>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42"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250"/>
                                        <p:tgtEl>
                                          <p:spTgt spid="30"/>
                                        </p:tgtEl>
                                      </p:cBhvr>
                                    </p:animEffect>
                                    <p:anim calcmode="lin" valueType="num">
                                      <p:cBhvr>
                                        <p:cTn id="11" dur="250" fill="hold"/>
                                        <p:tgtEl>
                                          <p:spTgt spid="30"/>
                                        </p:tgtEl>
                                        <p:attrNameLst>
                                          <p:attrName>ppt_x</p:attrName>
                                        </p:attrNameLst>
                                      </p:cBhvr>
                                      <p:tavLst>
                                        <p:tav tm="0">
                                          <p:val>
                                            <p:strVal val="#ppt_x"/>
                                          </p:val>
                                        </p:tav>
                                        <p:tav tm="100000">
                                          <p:val>
                                            <p:strVal val="#ppt_x"/>
                                          </p:val>
                                        </p:tav>
                                      </p:tavLst>
                                    </p:anim>
                                    <p:anim calcmode="lin" valueType="num">
                                      <p:cBhvr>
                                        <p:cTn id="12" dur="250" fill="hold"/>
                                        <p:tgtEl>
                                          <p:spTgt spid="30"/>
                                        </p:tgtEl>
                                        <p:attrNameLst>
                                          <p:attrName>ppt_y</p:attrName>
                                        </p:attrNameLst>
                                      </p:cBhvr>
                                      <p:tavLst>
                                        <p:tav tm="0">
                                          <p:val>
                                            <p:strVal val="#ppt_y+.1"/>
                                          </p:val>
                                        </p:tav>
                                        <p:tav tm="100000">
                                          <p:val>
                                            <p:strVal val="#ppt_y"/>
                                          </p:val>
                                        </p:tav>
                                      </p:tavLst>
                                    </p:anim>
                                  </p:childTnLst>
                                </p:cTn>
                              </p:par>
                              <p:par>
                                <p:cTn id="13" presetID="22" presetClass="entr" presetSubtype="4"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250" fill="hold"/>
                                        <p:tgtEl>
                                          <p:spTgt spid="3"/>
                                        </p:tgtEl>
                                        <p:attrNameLst>
                                          <p:attrName>ppt_w</p:attrName>
                                        </p:attrNameLst>
                                      </p:cBhvr>
                                      <p:tavLst>
                                        <p:tav tm="0">
                                          <p:val>
                                            <p:fltVal val="0"/>
                                          </p:val>
                                        </p:tav>
                                        <p:tav tm="100000">
                                          <p:val>
                                            <p:strVal val="#ppt_w"/>
                                          </p:val>
                                        </p:tav>
                                      </p:tavLst>
                                    </p:anim>
                                    <p:anim calcmode="lin" valueType="num">
                                      <p:cBhvr>
                                        <p:cTn id="19" dur="250" fill="hold"/>
                                        <p:tgtEl>
                                          <p:spTgt spid="3"/>
                                        </p:tgtEl>
                                        <p:attrNameLst>
                                          <p:attrName>ppt_h</p:attrName>
                                        </p:attrNameLst>
                                      </p:cBhvr>
                                      <p:tavLst>
                                        <p:tav tm="0">
                                          <p:val>
                                            <p:fltVal val="0"/>
                                          </p:val>
                                        </p:tav>
                                        <p:tav tm="100000">
                                          <p:val>
                                            <p:strVal val="#ppt_h"/>
                                          </p:val>
                                        </p:tav>
                                      </p:tavLst>
                                    </p:anim>
                                    <p:animEffect transition="in" filter="fade">
                                      <p:cBhvr>
                                        <p:cTn id="20" dur="250"/>
                                        <p:tgtEl>
                                          <p:spTgt spid="3"/>
                                        </p:tgtEl>
                                      </p:cBhvr>
                                    </p:animEffect>
                                  </p:childTnLst>
                                </p:cTn>
                              </p:par>
                              <p:par>
                                <p:cTn id="21" presetID="2" presetClass="entr" presetSubtype="12"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0-#ppt_w/2"/>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4"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par>
                                <p:cTn id="29" presetID="53" presetClass="entr" presetSubtype="16"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250" fill="hold"/>
                                        <p:tgtEl>
                                          <p:spTgt spid="7"/>
                                        </p:tgtEl>
                                        <p:attrNameLst>
                                          <p:attrName>ppt_w</p:attrName>
                                        </p:attrNameLst>
                                      </p:cBhvr>
                                      <p:tavLst>
                                        <p:tav tm="0">
                                          <p:val>
                                            <p:fltVal val="0"/>
                                          </p:val>
                                        </p:tav>
                                        <p:tav tm="100000">
                                          <p:val>
                                            <p:strVal val="#ppt_w"/>
                                          </p:val>
                                        </p:tav>
                                      </p:tavLst>
                                    </p:anim>
                                    <p:anim calcmode="lin" valueType="num">
                                      <p:cBhvr>
                                        <p:cTn id="32" dur="250" fill="hold"/>
                                        <p:tgtEl>
                                          <p:spTgt spid="7"/>
                                        </p:tgtEl>
                                        <p:attrNameLst>
                                          <p:attrName>ppt_h</p:attrName>
                                        </p:attrNameLst>
                                      </p:cBhvr>
                                      <p:tavLst>
                                        <p:tav tm="0">
                                          <p:val>
                                            <p:fltVal val="0"/>
                                          </p:val>
                                        </p:tav>
                                        <p:tav tm="100000">
                                          <p:val>
                                            <p:strVal val="#ppt_h"/>
                                          </p:val>
                                        </p:tav>
                                      </p:tavLst>
                                    </p:anim>
                                    <p:animEffect transition="in" filter="fade">
                                      <p:cBhvr>
                                        <p:cTn id="33" dur="250"/>
                                        <p:tgtEl>
                                          <p:spTgt spid="7"/>
                                        </p:tgtEl>
                                      </p:cBhvr>
                                    </p:animEffect>
                                  </p:childTnLst>
                                </p:cTn>
                              </p:par>
                              <p:par>
                                <p:cTn id="34" presetID="2" presetClass="entr" presetSubtype="12"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500" fill="hold"/>
                                        <p:tgtEl>
                                          <p:spTgt spid="10"/>
                                        </p:tgtEl>
                                        <p:attrNameLst>
                                          <p:attrName>ppt_x</p:attrName>
                                        </p:attrNameLst>
                                      </p:cBhvr>
                                      <p:tavLst>
                                        <p:tav tm="0">
                                          <p:val>
                                            <p:strVal val="0-#ppt_w/2"/>
                                          </p:val>
                                        </p:tav>
                                        <p:tav tm="100000">
                                          <p:val>
                                            <p:strVal val="#ppt_x"/>
                                          </p:val>
                                        </p:tav>
                                      </p:tavLst>
                                    </p:anim>
                                    <p:anim calcmode="lin" valueType="num">
                                      <p:cBhvr additive="base">
                                        <p:cTn id="37" dur="500" fill="hold"/>
                                        <p:tgtEl>
                                          <p:spTgt spid="10"/>
                                        </p:tgtEl>
                                        <p:attrNameLst>
                                          <p:attrName>ppt_y</p:attrName>
                                        </p:attrNameLst>
                                      </p:cBhvr>
                                      <p:tavLst>
                                        <p:tav tm="0">
                                          <p:val>
                                            <p:strVal val="1+#ppt_h/2"/>
                                          </p:val>
                                        </p:tav>
                                        <p:tav tm="100000">
                                          <p:val>
                                            <p:strVal val="#ppt_y"/>
                                          </p:val>
                                        </p:tav>
                                      </p:tavLst>
                                    </p:anim>
                                  </p:childTnLst>
                                </p:cTn>
                              </p:par>
                            </p:childTnLst>
                          </p:cTn>
                        </p:par>
                        <p:par>
                          <p:cTn id="38" fill="hold">
                            <p:stCondLst>
                              <p:cond delay="1000"/>
                            </p:stCondLst>
                            <p:childTnLst>
                              <p:par>
                                <p:cTn id="39" presetID="22" presetClass="entr" presetSubtype="4"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down)">
                                      <p:cBhvr>
                                        <p:cTn id="41" dur="500"/>
                                        <p:tgtEl>
                                          <p:spTgt spid="22"/>
                                        </p:tgtEl>
                                      </p:cBhvr>
                                    </p:animEffect>
                                  </p:childTnLst>
                                </p:cTn>
                              </p:par>
                              <p:par>
                                <p:cTn id="42" presetID="53" presetClass="entr" presetSubtype="16" fill="hold" nodeType="with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50" fill="hold"/>
                                        <p:tgtEl>
                                          <p:spTgt spid="5"/>
                                        </p:tgtEl>
                                        <p:attrNameLst>
                                          <p:attrName>ppt_w</p:attrName>
                                        </p:attrNameLst>
                                      </p:cBhvr>
                                      <p:tavLst>
                                        <p:tav tm="0">
                                          <p:val>
                                            <p:fltVal val="0"/>
                                          </p:val>
                                        </p:tav>
                                        <p:tav tm="100000">
                                          <p:val>
                                            <p:strVal val="#ppt_w"/>
                                          </p:val>
                                        </p:tav>
                                      </p:tavLst>
                                    </p:anim>
                                    <p:anim calcmode="lin" valueType="num">
                                      <p:cBhvr>
                                        <p:cTn id="45" dur="250" fill="hold"/>
                                        <p:tgtEl>
                                          <p:spTgt spid="5"/>
                                        </p:tgtEl>
                                        <p:attrNameLst>
                                          <p:attrName>ppt_h</p:attrName>
                                        </p:attrNameLst>
                                      </p:cBhvr>
                                      <p:tavLst>
                                        <p:tav tm="0">
                                          <p:val>
                                            <p:fltVal val="0"/>
                                          </p:val>
                                        </p:tav>
                                        <p:tav tm="100000">
                                          <p:val>
                                            <p:strVal val="#ppt_h"/>
                                          </p:val>
                                        </p:tav>
                                      </p:tavLst>
                                    </p:anim>
                                    <p:animEffect transition="in" filter="fade">
                                      <p:cBhvr>
                                        <p:cTn id="46" dur="250"/>
                                        <p:tgtEl>
                                          <p:spTgt spid="5"/>
                                        </p:tgtEl>
                                      </p:cBhvr>
                                    </p:animEffect>
                                  </p:childTnLst>
                                </p:cTn>
                              </p:par>
                              <p:par>
                                <p:cTn id="47" presetID="2" presetClass="entr" presetSubtype="12" fill="hold" nodeType="withEffect">
                                  <p:stCondLst>
                                    <p:cond delay="0"/>
                                  </p:stCondLst>
                                  <p:childTnLst>
                                    <p:set>
                                      <p:cBhvr>
                                        <p:cTn id="48" dur="1" fill="hold">
                                          <p:stCondLst>
                                            <p:cond delay="0"/>
                                          </p:stCondLst>
                                        </p:cTn>
                                        <p:tgtEl>
                                          <p:spTgt spid="9"/>
                                        </p:tgtEl>
                                        <p:attrNameLst>
                                          <p:attrName>style.visibility</p:attrName>
                                        </p:attrNameLst>
                                      </p:cBhvr>
                                      <p:to>
                                        <p:strVal val="visible"/>
                                      </p:to>
                                    </p:set>
                                    <p:anim calcmode="lin" valueType="num">
                                      <p:cBhvr additive="base">
                                        <p:cTn id="49" dur="500" fill="hold"/>
                                        <p:tgtEl>
                                          <p:spTgt spid="9"/>
                                        </p:tgtEl>
                                        <p:attrNameLst>
                                          <p:attrName>ppt_x</p:attrName>
                                        </p:attrNameLst>
                                      </p:cBhvr>
                                      <p:tavLst>
                                        <p:tav tm="0">
                                          <p:val>
                                            <p:strVal val="0-#ppt_w/2"/>
                                          </p:val>
                                        </p:tav>
                                        <p:tav tm="100000">
                                          <p:val>
                                            <p:strVal val="#ppt_x"/>
                                          </p:val>
                                        </p:tav>
                                      </p:tavLst>
                                    </p:anim>
                                    <p:anim calcmode="lin" valueType="num">
                                      <p:cBhvr additive="base">
                                        <p:cTn id="50" dur="500" fill="hold"/>
                                        <p:tgtEl>
                                          <p:spTgt spid="9"/>
                                        </p:tgtEl>
                                        <p:attrNameLst>
                                          <p:attrName>ppt_y</p:attrName>
                                        </p:attrNameLst>
                                      </p:cBhvr>
                                      <p:tavLst>
                                        <p:tav tm="0">
                                          <p:val>
                                            <p:strVal val="1+#ppt_h/2"/>
                                          </p:val>
                                        </p:tav>
                                        <p:tav tm="100000">
                                          <p:val>
                                            <p:strVal val="#ppt_y"/>
                                          </p:val>
                                        </p:tav>
                                      </p:tavLst>
                                    </p:anim>
                                  </p:childTnLst>
                                </p:cTn>
                              </p:par>
                              <p:par>
                                <p:cTn id="51" presetID="47" presetClass="entr" presetSubtype="0" fill="hold" nodeType="withEffect">
                                  <p:stCondLst>
                                    <p:cond delay="0"/>
                                  </p:stCondLst>
                                  <p:childTnLst>
                                    <p:set>
                                      <p:cBhvr>
                                        <p:cTn id="52" dur="1" fill="hold">
                                          <p:stCondLst>
                                            <p:cond delay="0"/>
                                          </p:stCondLst>
                                        </p:cTn>
                                        <p:tgtEl>
                                          <p:spTgt spid="2052"/>
                                        </p:tgtEl>
                                        <p:attrNameLst>
                                          <p:attrName>style.visibility</p:attrName>
                                        </p:attrNameLst>
                                      </p:cBhvr>
                                      <p:to>
                                        <p:strVal val="visible"/>
                                      </p:to>
                                    </p:set>
                                    <p:animEffect transition="in" filter="fade">
                                      <p:cBhvr>
                                        <p:cTn id="53" dur="250"/>
                                        <p:tgtEl>
                                          <p:spTgt spid="2052"/>
                                        </p:tgtEl>
                                      </p:cBhvr>
                                    </p:animEffect>
                                    <p:anim calcmode="lin" valueType="num">
                                      <p:cBhvr>
                                        <p:cTn id="54" dur="250" fill="hold"/>
                                        <p:tgtEl>
                                          <p:spTgt spid="2052"/>
                                        </p:tgtEl>
                                        <p:attrNameLst>
                                          <p:attrName>ppt_x</p:attrName>
                                        </p:attrNameLst>
                                      </p:cBhvr>
                                      <p:tavLst>
                                        <p:tav tm="0">
                                          <p:val>
                                            <p:strVal val="#ppt_x"/>
                                          </p:val>
                                        </p:tav>
                                        <p:tav tm="100000">
                                          <p:val>
                                            <p:strVal val="#ppt_x"/>
                                          </p:val>
                                        </p:tav>
                                      </p:tavLst>
                                    </p:anim>
                                    <p:anim calcmode="lin" valueType="num">
                                      <p:cBhvr>
                                        <p:cTn id="55" dur="250" fill="hold"/>
                                        <p:tgtEl>
                                          <p:spTgt spid="2052"/>
                                        </p:tgtEl>
                                        <p:attrNameLst>
                                          <p:attrName>ppt_y</p:attrName>
                                        </p:attrNameLst>
                                      </p:cBhvr>
                                      <p:tavLst>
                                        <p:tav tm="0">
                                          <p:val>
                                            <p:strVal val="#ppt_y-.1"/>
                                          </p:val>
                                        </p:tav>
                                        <p:tav tm="100000">
                                          <p:val>
                                            <p:strVal val="#ppt_y"/>
                                          </p:val>
                                        </p:tav>
                                      </p:tavLst>
                                    </p:anim>
                                  </p:childTnLst>
                                </p:cTn>
                              </p:par>
                              <p:par>
                                <p:cTn id="56" presetID="47" presetClass="entr" presetSubtype="0" fill="hold" nodeType="withEffect">
                                  <p:stCondLst>
                                    <p:cond delay="0"/>
                                  </p:stCondLst>
                                  <p:childTnLst>
                                    <p:set>
                                      <p:cBhvr>
                                        <p:cTn id="57" dur="1" fill="hold">
                                          <p:stCondLst>
                                            <p:cond delay="0"/>
                                          </p:stCondLst>
                                        </p:cTn>
                                        <p:tgtEl>
                                          <p:spTgt spid="2054"/>
                                        </p:tgtEl>
                                        <p:attrNameLst>
                                          <p:attrName>style.visibility</p:attrName>
                                        </p:attrNameLst>
                                      </p:cBhvr>
                                      <p:to>
                                        <p:strVal val="visible"/>
                                      </p:to>
                                    </p:set>
                                    <p:animEffect transition="in" filter="fade">
                                      <p:cBhvr>
                                        <p:cTn id="58" dur="250"/>
                                        <p:tgtEl>
                                          <p:spTgt spid="2054"/>
                                        </p:tgtEl>
                                      </p:cBhvr>
                                    </p:animEffect>
                                    <p:anim calcmode="lin" valueType="num">
                                      <p:cBhvr>
                                        <p:cTn id="59" dur="250" fill="hold"/>
                                        <p:tgtEl>
                                          <p:spTgt spid="2054"/>
                                        </p:tgtEl>
                                        <p:attrNameLst>
                                          <p:attrName>ppt_x</p:attrName>
                                        </p:attrNameLst>
                                      </p:cBhvr>
                                      <p:tavLst>
                                        <p:tav tm="0">
                                          <p:val>
                                            <p:strVal val="#ppt_x"/>
                                          </p:val>
                                        </p:tav>
                                        <p:tav tm="100000">
                                          <p:val>
                                            <p:strVal val="#ppt_x"/>
                                          </p:val>
                                        </p:tav>
                                      </p:tavLst>
                                    </p:anim>
                                    <p:anim calcmode="lin" valueType="num">
                                      <p:cBhvr>
                                        <p:cTn id="60" dur="250" fill="hold"/>
                                        <p:tgtEl>
                                          <p:spTgt spid="2054"/>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050"/>
                                        </p:tgtEl>
                                        <p:attrNameLst>
                                          <p:attrName>style.visibility</p:attrName>
                                        </p:attrNameLst>
                                      </p:cBhvr>
                                      <p:to>
                                        <p:strVal val="visible"/>
                                      </p:to>
                                    </p:set>
                                    <p:animEffect transition="in" filter="fade">
                                      <p:cBhvr>
                                        <p:cTn id="63" dur="250"/>
                                        <p:tgtEl>
                                          <p:spTgt spid="2050"/>
                                        </p:tgtEl>
                                      </p:cBhvr>
                                    </p:animEffect>
                                    <p:anim calcmode="lin" valueType="num">
                                      <p:cBhvr>
                                        <p:cTn id="64" dur="250" fill="hold"/>
                                        <p:tgtEl>
                                          <p:spTgt spid="2050"/>
                                        </p:tgtEl>
                                        <p:attrNameLst>
                                          <p:attrName>ppt_x</p:attrName>
                                        </p:attrNameLst>
                                      </p:cBhvr>
                                      <p:tavLst>
                                        <p:tav tm="0">
                                          <p:val>
                                            <p:strVal val="#ppt_x"/>
                                          </p:val>
                                        </p:tav>
                                        <p:tav tm="100000">
                                          <p:val>
                                            <p:strVal val="#ppt_x"/>
                                          </p:val>
                                        </p:tav>
                                      </p:tavLst>
                                    </p:anim>
                                    <p:anim calcmode="lin" valueType="num">
                                      <p:cBhvr>
                                        <p:cTn id="65" dur="250" fill="hold"/>
                                        <p:tgtEl>
                                          <p:spTgt spid="205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
                                        </p:tgtEl>
                                        <p:attrNameLst>
                                          <p:attrName>style.visibility</p:attrName>
                                        </p:attrNameLst>
                                      </p:cBhvr>
                                      <p:to>
                                        <p:strVal val="visible"/>
                                      </p:to>
                                    </p:set>
                                    <p:animEffect transition="in" filter="fade">
                                      <p:cBhvr>
                                        <p:cTn id="68" dur="250"/>
                                        <p:tgtEl>
                                          <p:spTgt spid="2"/>
                                        </p:tgtEl>
                                      </p:cBhvr>
                                    </p:animEffect>
                                    <p:anim calcmode="lin" valueType="num">
                                      <p:cBhvr>
                                        <p:cTn id="69" dur="250" fill="hold"/>
                                        <p:tgtEl>
                                          <p:spTgt spid="2"/>
                                        </p:tgtEl>
                                        <p:attrNameLst>
                                          <p:attrName>ppt_x</p:attrName>
                                        </p:attrNameLst>
                                      </p:cBhvr>
                                      <p:tavLst>
                                        <p:tav tm="0">
                                          <p:val>
                                            <p:strVal val="#ppt_x"/>
                                          </p:val>
                                        </p:tav>
                                        <p:tav tm="100000">
                                          <p:val>
                                            <p:strVal val="#ppt_x"/>
                                          </p:val>
                                        </p:tav>
                                      </p:tavLst>
                                    </p:anim>
                                    <p:anim calcmode="lin" valueType="num">
                                      <p:cBhvr>
                                        <p:cTn id="70" dur="2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 in green and yellow striped shirt holding black smartphone">
            <a:extLst>
              <a:ext uri="{FF2B5EF4-FFF2-40B4-BE49-F238E27FC236}">
                <a16:creationId xmlns:a16="http://schemas.microsoft.com/office/drawing/2014/main" id="{C2F38D8A-D06E-5B75-E046-26EBEB583C19}"/>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0" y="-16625"/>
            <a:ext cx="774624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3"/>
          <p:cNvSpPr/>
          <p:nvPr/>
        </p:nvSpPr>
        <p:spPr>
          <a:xfrm rot="10800000" flipH="1">
            <a:off x="4876800" y="266699"/>
            <a:ext cx="8305800" cy="10941551"/>
          </a:xfrm>
          <a:custGeom>
            <a:avLst/>
            <a:gdLst/>
            <a:ahLst/>
            <a:cxnLst/>
            <a:rect l="l" t="t" r="r" b="b"/>
            <a:pathLst>
              <a:path w="9830561" h="10941551">
                <a:moveTo>
                  <a:pt x="9830561" y="0"/>
                </a:moveTo>
                <a:lnTo>
                  <a:pt x="0" y="0"/>
                </a:lnTo>
                <a:lnTo>
                  <a:pt x="0" y="10941551"/>
                </a:lnTo>
                <a:lnTo>
                  <a:pt x="9830561" y="10941551"/>
                </a:lnTo>
                <a:lnTo>
                  <a:pt x="9830561" y="0"/>
                </a:lnTo>
                <a:close/>
              </a:path>
            </a:pathLst>
          </a:custGeom>
          <a:blipFill>
            <a:blip r:embed="rId4">
              <a:alphaModFix/>
              <a:extLst>
                <a:ext uri="{BEBA8EAE-BF5A-486C-A8C5-ECC9F3942E4B}">
                  <a14:imgProps xmlns:a14="http://schemas.microsoft.com/office/drawing/2010/main">
                    <a14:imgLayer r:embed="rId5">
                      <a14:imgEffect>
                        <a14:sharpenSoften amount="100000"/>
                      </a14:imgEffect>
                      <a14:imgEffect>
                        <a14:saturation sat="96000"/>
                      </a14:imgEffect>
                      <a14:imgEffect>
                        <a14:brightnessContrast bright="-100000"/>
                      </a14:imgEffect>
                    </a14:imgLayer>
                  </a14:imgProps>
                </a:ext>
              </a:extLst>
            </a:blip>
            <a:stretch>
              <a:fillRect l="-9701" r="-1738"/>
            </a:stretch>
          </a:blipFill>
        </p:spPr>
      </p:sp>
      <p:sp>
        <p:nvSpPr>
          <p:cNvPr id="18" name="Freeform 4">
            <a:extLst>
              <a:ext uri="{FF2B5EF4-FFF2-40B4-BE49-F238E27FC236}">
                <a16:creationId xmlns:a16="http://schemas.microsoft.com/office/drawing/2014/main" id="{A9F51E40-124F-B28B-C60A-2A43CA6346A7}"/>
              </a:ext>
            </a:extLst>
          </p:cNvPr>
          <p:cNvSpPr/>
          <p:nvPr/>
        </p:nvSpPr>
        <p:spPr>
          <a:xfrm>
            <a:off x="6733502" y="1409700"/>
            <a:ext cx="6068098" cy="7162800"/>
          </a:xfrm>
          <a:custGeom>
            <a:avLst/>
            <a:gdLst/>
            <a:ahLst/>
            <a:cxnLst/>
            <a:rect l="l" t="t" r="r" b="b"/>
            <a:pathLst>
              <a:path w="7673108" h="7673108">
                <a:moveTo>
                  <a:pt x="0" y="0"/>
                </a:moveTo>
                <a:lnTo>
                  <a:pt x="7673108" y="0"/>
                </a:lnTo>
                <a:lnTo>
                  <a:pt x="7673108" y="7673108"/>
                </a:lnTo>
                <a:lnTo>
                  <a:pt x="0" y="7673108"/>
                </a:lnTo>
                <a:lnTo>
                  <a:pt x="0" y="0"/>
                </a:lnTo>
                <a:close/>
              </a:path>
            </a:pathLst>
          </a:custGeom>
          <a:blipFill>
            <a:blip r:embed="rId6">
              <a:alphaModFix amt="96000"/>
              <a:extLst>
                <a:ext uri="{96DAC541-7B7A-43D3-8B79-37D633B846F1}">
                  <asvg:svgBlip xmlns:asvg="http://schemas.microsoft.com/office/drawing/2016/SVG/main" r:embed="rId7"/>
                </a:ext>
              </a:extLst>
            </a:blip>
            <a:stretch>
              <a:fillRect/>
            </a:stretch>
          </a:blipFill>
        </p:spPr>
      </p:sp>
      <p:sp>
        <p:nvSpPr>
          <p:cNvPr id="5" name="TextBox 5"/>
          <p:cNvSpPr txBox="1"/>
          <p:nvPr/>
        </p:nvSpPr>
        <p:spPr>
          <a:xfrm>
            <a:off x="13115168" y="3832632"/>
            <a:ext cx="4375872" cy="3284297"/>
          </a:xfrm>
          <a:prstGeom prst="rect">
            <a:avLst/>
          </a:prstGeom>
        </p:spPr>
        <p:txBody>
          <a:bodyPr wrap="square" lIns="0" tIns="0" rIns="0" bIns="0" rtlCol="0" anchor="t">
            <a:spAutoFit/>
          </a:bodyPr>
          <a:lstStyle/>
          <a:p>
            <a:pPr algn="ctr">
              <a:lnSpc>
                <a:spcPts val="5240"/>
              </a:lnSpc>
            </a:pPr>
            <a:r>
              <a:rPr lang="en-US" sz="4000" b="1" dirty="0">
                <a:solidFill>
                  <a:srgbClr val="33444E"/>
                </a:solidFill>
                <a:latin typeface="Arial" panose="020B0604020202020204" pitchFamily="34" charset="0"/>
                <a:cs typeface="Arial" panose="020B0604020202020204" pitchFamily="34" charset="0"/>
              </a:rPr>
              <a:t>Improving Customer Experience with NetSuite Amazon Integration</a:t>
            </a:r>
          </a:p>
        </p:txBody>
      </p:sp>
      <p:grpSp>
        <p:nvGrpSpPr>
          <p:cNvPr id="19" name="Group 6">
            <a:extLst>
              <a:ext uri="{FF2B5EF4-FFF2-40B4-BE49-F238E27FC236}">
                <a16:creationId xmlns:a16="http://schemas.microsoft.com/office/drawing/2014/main" id="{324E82F0-0052-308C-60FB-D372F448C455}"/>
              </a:ext>
            </a:extLst>
          </p:cNvPr>
          <p:cNvGrpSpPr/>
          <p:nvPr/>
        </p:nvGrpSpPr>
        <p:grpSpPr>
          <a:xfrm>
            <a:off x="7037372" y="2040784"/>
            <a:ext cx="6412917" cy="1173215"/>
            <a:chOff x="0" y="-47625"/>
            <a:chExt cx="8550556" cy="1564286"/>
          </a:xfrm>
        </p:grpSpPr>
        <p:sp>
          <p:nvSpPr>
            <p:cNvPr id="20" name="TextBox 7">
              <a:extLst>
                <a:ext uri="{FF2B5EF4-FFF2-40B4-BE49-F238E27FC236}">
                  <a16:creationId xmlns:a16="http://schemas.microsoft.com/office/drawing/2014/main" id="{45208535-0979-04E8-A8CD-649DAB709C53}"/>
                </a:ext>
              </a:extLst>
            </p:cNvPr>
            <p:cNvSpPr txBox="1"/>
            <p:nvPr/>
          </p:nvSpPr>
          <p:spPr>
            <a:xfrm>
              <a:off x="0" y="-47625"/>
              <a:ext cx="8550556" cy="449784"/>
            </a:xfrm>
            <a:prstGeom prst="rect">
              <a:avLst/>
            </a:prstGeom>
          </p:spPr>
          <p:txBody>
            <a:bodyPr lIns="0" tIns="0" rIns="0" bIns="0" rtlCol="0" anchor="t">
              <a:spAutoFit/>
            </a:bodyPr>
            <a:lstStyle/>
            <a:p>
              <a:pPr>
                <a:lnSpc>
                  <a:spcPts val="2800"/>
                </a:lnSpc>
              </a:pPr>
              <a:r>
                <a:rPr lang="en-US" sz="2000" b="1" dirty="0">
                  <a:solidFill>
                    <a:srgbClr val="33444E"/>
                  </a:solidFill>
                  <a:latin typeface="Arial" panose="020B0604020202020204" pitchFamily="34" charset="0"/>
                  <a:cs typeface="Arial" panose="020B0604020202020204" pitchFamily="34" charset="0"/>
                </a:rPr>
                <a:t>Accurate Product Information</a:t>
              </a:r>
            </a:p>
          </p:txBody>
        </p:sp>
        <p:sp>
          <p:nvSpPr>
            <p:cNvPr id="21" name="TextBox 8">
              <a:extLst>
                <a:ext uri="{FF2B5EF4-FFF2-40B4-BE49-F238E27FC236}">
                  <a16:creationId xmlns:a16="http://schemas.microsoft.com/office/drawing/2014/main" id="{C71B801F-FB0A-7399-0594-20C86B894796}"/>
                </a:ext>
              </a:extLst>
            </p:cNvPr>
            <p:cNvSpPr txBox="1"/>
            <p:nvPr/>
          </p:nvSpPr>
          <p:spPr>
            <a:xfrm>
              <a:off x="36404" y="477060"/>
              <a:ext cx="6449867" cy="1039601"/>
            </a:xfrm>
            <a:prstGeom prst="rect">
              <a:avLst/>
            </a:prstGeom>
          </p:spPr>
          <p:txBody>
            <a:bodyPr wrap="square" lIns="0" tIns="0" rIns="0" bIns="0" rtlCol="0" anchor="t">
              <a:spAutoFit/>
            </a:bodyPr>
            <a:lstStyle/>
            <a:p>
              <a:pPr>
                <a:lnSpc>
                  <a:spcPct val="150000"/>
                </a:lnSpc>
              </a:pPr>
              <a:r>
                <a:rPr lang="en-US" sz="1800" dirty="0">
                  <a:solidFill>
                    <a:srgbClr val="06619F"/>
                  </a:solidFill>
                  <a:latin typeface="Arial" panose="020B0604020202020204" pitchFamily="34" charset="0"/>
                  <a:cs typeface="Arial" panose="020B0604020202020204" pitchFamily="34" charset="0"/>
                </a:rPr>
                <a:t>Ensure customers can access up-to-date and accurate product information.</a:t>
              </a:r>
            </a:p>
          </p:txBody>
        </p:sp>
      </p:grpSp>
      <p:grpSp>
        <p:nvGrpSpPr>
          <p:cNvPr id="22" name="Group 9">
            <a:extLst>
              <a:ext uri="{FF2B5EF4-FFF2-40B4-BE49-F238E27FC236}">
                <a16:creationId xmlns:a16="http://schemas.microsoft.com/office/drawing/2014/main" id="{88136949-EB38-4034-7DE9-0D9963613F9D}"/>
              </a:ext>
            </a:extLst>
          </p:cNvPr>
          <p:cNvGrpSpPr/>
          <p:nvPr/>
        </p:nvGrpSpPr>
        <p:grpSpPr>
          <a:xfrm>
            <a:off x="7058154" y="3806901"/>
            <a:ext cx="6412917" cy="676925"/>
            <a:chOff x="0" y="-47625"/>
            <a:chExt cx="8550556" cy="902566"/>
          </a:xfrm>
        </p:grpSpPr>
        <p:sp>
          <p:nvSpPr>
            <p:cNvPr id="23" name="TextBox 10">
              <a:extLst>
                <a:ext uri="{FF2B5EF4-FFF2-40B4-BE49-F238E27FC236}">
                  <a16:creationId xmlns:a16="http://schemas.microsoft.com/office/drawing/2014/main" id="{7A74A4EC-A0C9-02FF-EA79-FAC55DA55C97}"/>
                </a:ext>
              </a:extLst>
            </p:cNvPr>
            <p:cNvSpPr txBox="1"/>
            <p:nvPr/>
          </p:nvSpPr>
          <p:spPr>
            <a:xfrm>
              <a:off x="0" y="-47625"/>
              <a:ext cx="8550556" cy="449784"/>
            </a:xfrm>
            <a:prstGeom prst="rect">
              <a:avLst/>
            </a:prstGeom>
          </p:spPr>
          <p:txBody>
            <a:bodyPr lIns="0" tIns="0" rIns="0" bIns="0" rtlCol="0" anchor="t">
              <a:spAutoFit/>
            </a:bodyPr>
            <a:lstStyle/>
            <a:p>
              <a:pPr>
                <a:lnSpc>
                  <a:spcPts val="2800"/>
                </a:lnSpc>
              </a:pPr>
              <a:r>
                <a:rPr lang="en-US" sz="2000" b="1" dirty="0">
                  <a:solidFill>
                    <a:srgbClr val="33444E"/>
                  </a:solidFill>
                  <a:latin typeface="Arial" panose="020B0604020202020204" pitchFamily="34" charset="0"/>
                  <a:cs typeface="Arial" panose="020B0604020202020204" pitchFamily="34" charset="0"/>
                </a:rPr>
                <a:t>Order Tracking</a:t>
              </a:r>
            </a:p>
          </p:txBody>
        </p:sp>
        <p:sp>
          <p:nvSpPr>
            <p:cNvPr id="24" name="TextBox 11">
              <a:extLst>
                <a:ext uri="{FF2B5EF4-FFF2-40B4-BE49-F238E27FC236}">
                  <a16:creationId xmlns:a16="http://schemas.microsoft.com/office/drawing/2014/main" id="{7A71E22F-64C1-1D57-0F2F-6470CA76583A}"/>
                </a:ext>
              </a:extLst>
            </p:cNvPr>
            <p:cNvSpPr txBox="1"/>
            <p:nvPr/>
          </p:nvSpPr>
          <p:spPr>
            <a:xfrm>
              <a:off x="36403" y="477060"/>
              <a:ext cx="6449868" cy="377881"/>
            </a:xfrm>
            <a:prstGeom prst="rect">
              <a:avLst/>
            </a:prstGeom>
          </p:spPr>
          <p:txBody>
            <a:bodyPr wrap="square" lIns="0" tIns="0" rIns="0" bIns="0" rtlCol="0" anchor="t">
              <a:spAutoFit/>
            </a:bodyPr>
            <a:lstStyle/>
            <a:p>
              <a:pPr>
                <a:lnSpc>
                  <a:spcPts val="2394"/>
                </a:lnSpc>
              </a:pPr>
              <a:r>
                <a:rPr lang="en-US" sz="1800" dirty="0">
                  <a:solidFill>
                    <a:srgbClr val="06619F"/>
                  </a:solidFill>
                  <a:latin typeface="Arial" panose="020B0604020202020204" pitchFamily="34" charset="0"/>
                  <a:cs typeface="Arial" panose="020B0604020202020204" pitchFamily="34" charset="0"/>
                </a:rPr>
                <a:t>Enable customers to track their orders easily.</a:t>
              </a:r>
            </a:p>
          </p:txBody>
        </p:sp>
      </p:grpSp>
      <p:grpSp>
        <p:nvGrpSpPr>
          <p:cNvPr id="25" name="Group 12">
            <a:extLst>
              <a:ext uri="{FF2B5EF4-FFF2-40B4-BE49-F238E27FC236}">
                <a16:creationId xmlns:a16="http://schemas.microsoft.com/office/drawing/2014/main" id="{5FE162BB-010C-6BCA-FE65-247E7D708AE7}"/>
              </a:ext>
            </a:extLst>
          </p:cNvPr>
          <p:cNvGrpSpPr/>
          <p:nvPr/>
        </p:nvGrpSpPr>
        <p:grpSpPr>
          <a:xfrm>
            <a:off x="7085456" y="5076728"/>
            <a:ext cx="6412917" cy="1173215"/>
            <a:chOff x="0" y="-47625"/>
            <a:chExt cx="8550556" cy="1564286"/>
          </a:xfrm>
        </p:grpSpPr>
        <p:sp>
          <p:nvSpPr>
            <p:cNvPr id="26" name="TextBox 13">
              <a:extLst>
                <a:ext uri="{FF2B5EF4-FFF2-40B4-BE49-F238E27FC236}">
                  <a16:creationId xmlns:a16="http://schemas.microsoft.com/office/drawing/2014/main" id="{3B110316-2DE5-0CF6-2565-37D1AEFE42AB}"/>
                </a:ext>
              </a:extLst>
            </p:cNvPr>
            <p:cNvSpPr txBox="1"/>
            <p:nvPr/>
          </p:nvSpPr>
          <p:spPr>
            <a:xfrm>
              <a:off x="0" y="-47625"/>
              <a:ext cx="8550556" cy="449784"/>
            </a:xfrm>
            <a:prstGeom prst="rect">
              <a:avLst/>
            </a:prstGeom>
          </p:spPr>
          <p:txBody>
            <a:bodyPr lIns="0" tIns="0" rIns="0" bIns="0" rtlCol="0" anchor="t">
              <a:spAutoFit/>
            </a:bodyPr>
            <a:lstStyle/>
            <a:p>
              <a:pPr>
                <a:lnSpc>
                  <a:spcPts val="2800"/>
                </a:lnSpc>
              </a:pPr>
              <a:r>
                <a:rPr lang="en-US" sz="2000" b="1" dirty="0">
                  <a:solidFill>
                    <a:srgbClr val="33444E"/>
                  </a:solidFill>
                  <a:latin typeface="Arial" panose="020B0604020202020204" pitchFamily="34" charset="0"/>
                  <a:cs typeface="Arial" panose="020B0604020202020204" pitchFamily="34" charset="0"/>
                </a:rPr>
                <a:t>Enhanced Customer Support</a:t>
              </a:r>
            </a:p>
          </p:txBody>
        </p:sp>
        <p:sp>
          <p:nvSpPr>
            <p:cNvPr id="27" name="TextBox 14">
              <a:extLst>
                <a:ext uri="{FF2B5EF4-FFF2-40B4-BE49-F238E27FC236}">
                  <a16:creationId xmlns:a16="http://schemas.microsoft.com/office/drawing/2014/main" id="{CD7EF9A3-14F7-B01A-FFBB-DFEE579D1885}"/>
                </a:ext>
              </a:extLst>
            </p:cNvPr>
            <p:cNvSpPr txBox="1"/>
            <p:nvPr/>
          </p:nvSpPr>
          <p:spPr>
            <a:xfrm>
              <a:off x="36403" y="477060"/>
              <a:ext cx="6479527" cy="1039601"/>
            </a:xfrm>
            <a:prstGeom prst="rect">
              <a:avLst/>
            </a:prstGeom>
          </p:spPr>
          <p:txBody>
            <a:bodyPr wrap="square" lIns="0" tIns="0" rIns="0" bIns="0" rtlCol="0" anchor="t">
              <a:spAutoFit/>
            </a:bodyPr>
            <a:lstStyle/>
            <a:p>
              <a:pPr>
                <a:lnSpc>
                  <a:spcPct val="150000"/>
                </a:lnSpc>
              </a:pPr>
              <a:r>
                <a:rPr lang="en-US" sz="1800" dirty="0">
                  <a:solidFill>
                    <a:srgbClr val="06619F"/>
                  </a:solidFill>
                  <a:latin typeface="Arial" panose="020B0604020202020204" pitchFamily="34" charset="0"/>
                  <a:cs typeface="Arial" panose="020B0604020202020204" pitchFamily="34" charset="0"/>
                </a:rPr>
                <a:t>Streamline customer support processes by integrating Amazon order data with NetSuite.</a:t>
              </a:r>
            </a:p>
          </p:txBody>
        </p:sp>
      </p:grpSp>
      <p:grpSp>
        <p:nvGrpSpPr>
          <p:cNvPr id="28" name="Group 15">
            <a:extLst>
              <a:ext uri="{FF2B5EF4-FFF2-40B4-BE49-F238E27FC236}">
                <a16:creationId xmlns:a16="http://schemas.microsoft.com/office/drawing/2014/main" id="{C7503AA6-1047-4EFF-11C4-D898214FB59D}"/>
              </a:ext>
            </a:extLst>
          </p:cNvPr>
          <p:cNvGrpSpPr/>
          <p:nvPr/>
        </p:nvGrpSpPr>
        <p:grpSpPr>
          <a:xfrm>
            <a:off x="7037372" y="6842846"/>
            <a:ext cx="6412917" cy="1173215"/>
            <a:chOff x="0" y="-47625"/>
            <a:chExt cx="8550556" cy="1564286"/>
          </a:xfrm>
        </p:grpSpPr>
        <p:sp>
          <p:nvSpPr>
            <p:cNvPr id="29" name="TextBox 16">
              <a:extLst>
                <a:ext uri="{FF2B5EF4-FFF2-40B4-BE49-F238E27FC236}">
                  <a16:creationId xmlns:a16="http://schemas.microsoft.com/office/drawing/2014/main" id="{0C91EE32-94B1-5170-4442-B3031B618E0B}"/>
                </a:ext>
              </a:extLst>
            </p:cNvPr>
            <p:cNvSpPr txBox="1"/>
            <p:nvPr/>
          </p:nvSpPr>
          <p:spPr>
            <a:xfrm>
              <a:off x="0" y="-47625"/>
              <a:ext cx="8550556" cy="449784"/>
            </a:xfrm>
            <a:prstGeom prst="rect">
              <a:avLst/>
            </a:prstGeom>
          </p:spPr>
          <p:txBody>
            <a:bodyPr lIns="0" tIns="0" rIns="0" bIns="0" rtlCol="0" anchor="t">
              <a:spAutoFit/>
            </a:bodyPr>
            <a:lstStyle/>
            <a:p>
              <a:pPr>
                <a:lnSpc>
                  <a:spcPts val="2800"/>
                </a:lnSpc>
              </a:pPr>
              <a:r>
                <a:rPr lang="en-US" sz="2000" b="1" dirty="0">
                  <a:solidFill>
                    <a:srgbClr val="33444E"/>
                  </a:solidFill>
                  <a:latin typeface="Arial" panose="020B0604020202020204" pitchFamily="34" charset="0"/>
                  <a:cs typeface="Arial" panose="020B0604020202020204" pitchFamily="34" charset="0"/>
                </a:rPr>
                <a:t>Leveraging Feedback and Reviews</a:t>
              </a:r>
            </a:p>
          </p:txBody>
        </p:sp>
        <p:sp>
          <p:nvSpPr>
            <p:cNvPr id="30" name="TextBox 17">
              <a:extLst>
                <a:ext uri="{FF2B5EF4-FFF2-40B4-BE49-F238E27FC236}">
                  <a16:creationId xmlns:a16="http://schemas.microsoft.com/office/drawing/2014/main" id="{12F1CE0F-8E9B-A160-F4D8-B77E5DE58435}"/>
                </a:ext>
              </a:extLst>
            </p:cNvPr>
            <p:cNvSpPr txBox="1"/>
            <p:nvPr/>
          </p:nvSpPr>
          <p:spPr>
            <a:xfrm>
              <a:off x="36403" y="477060"/>
              <a:ext cx="6449868" cy="1039601"/>
            </a:xfrm>
            <a:prstGeom prst="rect">
              <a:avLst/>
            </a:prstGeom>
          </p:spPr>
          <p:txBody>
            <a:bodyPr wrap="square" lIns="0" tIns="0" rIns="0" bIns="0" rtlCol="0" anchor="t">
              <a:spAutoFit/>
            </a:bodyPr>
            <a:lstStyle/>
            <a:p>
              <a:pPr>
                <a:lnSpc>
                  <a:spcPct val="150000"/>
                </a:lnSpc>
              </a:pPr>
              <a:r>
                <a:rPr lang="en-US" sz="1800" dirty="0">
                  <a:solidFill>
                    <a:srgbClr val="06619F"/>
                  </a:solidFill>
                  <a:latin typeface="Arial" panose="020B0604020202020204" pitchFamily="34" charset="0"/>
                  <a:cs typeface="Arial" panose="020B0604020202020204" pitchFamily="34" charset="0"/>
                </a:rPr>
                <a:t>Utilize customer feedback and reviews from Amazon to gain valuable insights</a:t>
              </a:r>
              <a:r>
                <a:rPr lang="en-US" dirty="0">
                  <a:solidFill>
                    <a:srgbClr val="06619F"/>
                  </a:solidFill>
                  <a:latin typeface="Arial" panose="020B0604020202020204" pitchFamily="34" charset="0"/>
                  <a:cs typeface="Arial" panose="020B0604020202020204" pitchFamily="34" charset="0"/>
                </a:rPr>
                <a:t>.</a:t>
              </a:r>
              <a:endParaRPr lang="en-US" sz="1800" dirty="0">
                <a:solidFill>
                  <a:srgbClr val="06619F"/>
                </a:solidFill>
                <a:latin typeface="Arial" panose="020B0604020202020204" pitchFamily="34" charset="0"/>
                <a:cs typeface="Arial" panose="020B0604020202020204" pitchFamily="34" charset="0"/>
              </a:endParaRPr>
            </a:p>
          </p:txBody>
        </p:sp>
      </p:grpSp>
      <p:sp>
        <p:nvSpPr>
          <p:cNvPr id="6" name="Freeform 28">
            <a:extLst>
              <a:ext uri="{FF2B5EF4-FFF2-40B4-BE49-F238E27FC236}">
                <a16:creationId xmlns:a16="http://schemas.microsoft.com/office/drawing/2014/main" id="{3F9C44F4-C037-CF3B-9B4D-D09A59818139}"/>
              </a:ext>
            </a:extLst>
          </p:cNvPr>
          <p:cNvSpPr/>
          <p:nvPr/>
        </p:nvSpPr>
        <p:spPr>
          <a:xfrm>
            <a:off x="15998399" y="1028701"/>
            <a:ext cx="1260902" cy="947564"/>
          </a:xfrm>
          <a:custGeom>
            <a:avLst/>
            <a:gdLst/>
            <a:ahLst/>
            <a:cxnLst/>
            <a:rect l="l" t="t" r="r" b="b"/>
            <a:pathLst>
              <a:path w="1260902" h="947564">
                <a:moveTo>
                  <a:pt x="0" y="0"/>
                </a:moveTo>
                <a:lnTo>
                  <a:pt x="1260902" y="0"/>
                </a:lnTo>
                <a:lnTo>
                  <a:pt x="1260902" y="947564"/>
                </a:lnTo>
                <a:lnTo>
                  <a:pt x="0" y="947564"/>
                </a:lnTo>
                <a:lnTo>
                  <a:pt x="0" y="0"/>
                </a:lnTo>
                <a:close/>
              </a:path>
            </a:pathLst>
          </a:custGeom>
          <a:blipFill>
            <a:blip r:embed="rId8"/>
            <a:stretch>
              <a:fillRect l="-37651" t="-63286" r="-34678" b="-66029"/>
            </a:stretch>
          </a:blipFill>
        </p:spPr>
      </p:sp>
      <p:pic>
        <p:nvPicPr>
          <p:cNvPr id="4" name="Picture 3">
            <a:extLst>
              <a:ext uri="{FF2B5EF4-FFF2-40B4-BE49-F238E27FC236}">
                <a16:creationId xmlns:a16="http://schemas.microsoft.com/office/drawing/2014/main" id="{00030D73-733E-CDAE-A599-F613E6EF50D4}"/>
              </a:ext>
            </a:extLst>
          </p:cNvPr>
          <p:cNvPicPr>
            <a:picLocks noChangeAspect="1"/>
          </p:cNvPicPr>
          <p:nvPr/>
        </p:nvPicPr>
        <p:blipFill>
          <a:blip r:embed="rId9"/>
          <a:stretch>
            <a:fillRect/>
          </a:stretch>
        </p:blipFill>
        <p:spPr>
          <a:xfrm>
            <a:off x="14526346" y="2387623"/>
            <a:ext cx="1387907" cy="107312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advClick="0" advTm="7000">
        <p159:morph option="byObject"/>
      </p:transition>
    </mc:Choice>
    <mc:Fallback xmlns="">
      <p:transition spd="med"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edge">
                                      <p:cBhvr>
                                        <p:cTn id="7" dur="500"/>
                                        <p:tgtEl>
                                          <p:spTgt spid="2050"/>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50"/>
                                        <p:tgtEl>
                                          <p:spTgt spid="3"/>
                                        </p:tgtEl>
                                      </p:cBhvr>
                                    </p:animEffect>
                                    <p:anim calcmode="lin" valueType="num">
                                      <p:cBhvr>
                                        <p:cTn id="11" dur="250" fill="hold"/>
                                        <p:tgtEl>
                                          <p:spTgt spid="3"/>
                                        </p:tgtEl>
                                        <p:attrNameLst>
                                          <p:attrName>ppt_x</p:attrName>
                                        </p:attrNameLst>
                                      </p:cBhvr>
                                      <p:tavLst>
                                        <p:tav tm="0">
                                          <p:val>
                                            <p:strVal val="#ppt_x"/>
                                          </p:val>
                                        </p:tav>
                                        <p:tav tm="100000">
                                          <p:val>
                                            <p:strVal val="#ppt_x"/>
                                          </p:val>
                                        </p:tav>
                                      </p:tavLst>
                                    </p:anim>
                                    <p:anim calcmode="lin" valueType="num">
                                      <p:cBhvr>
                                        <p:cTn id="12" dur="250" fill="hold"/>
                                        <p:tgtEl>
                                          <p:spTgt spid="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anim calcmode="lin" valueType="num">
                                      <p:cBhvr>
                                        <p:cTn id="16" dur="500" fill="hold"/>
                                        <p:tgtEl>
                                          <p:spTgt spid="18"/>
                                        </p:tgtEl>
                                        <p:attrNameLst>
                                          <p:attrName>ppt_x</p:attrName>
                                        </p:attrNameLst>
                                      </p:cBhvr>
                                      <p:tavLst>
                                        <p:tav tm="0">
                                          <p:val>
                                            <p:strVal val="#ppt_x"/>
                                          </p:val>
                                        </p:tav>
                                        <p:tav tm="100000">
                                          <p:val>
                                            <p:strVal val="#ppt_x"/>
                                          </p:val>
                                        </p:tav>
                                      </p:tavLst>
                                    </p:anim>
                                    <p:anim calcmode="lin" valueType="num">
                                      <p:cBhvr>
                                        <p:cTn id="17" dur="500" fill="hold"/>
                                        <p:tgtEl>
                                          <p:spTgt spid="1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50"/>
                                        <p:tgtEl>
                                          <p:spTgt spid="5"/>
                                        </p:tgtEl>
                                      </p:cBhvr>
                                    </p:animEffect>
                                    <p:anim calcmode="lin" valueType="num">
                                      <p:cBhvr>
                                        <p:cTn id="21" dur="250" fill="hold"/>
                                        <p:tgtEl>
                                          <p:spTgt spid="5"/>
                                        </p:tgtEl>
                                        <p:attrNameLst>
                                          <p:attrName>ppt_x</p:attrName>
                                        </p:attrNameLst>
                                      </p:cBhvr>
                                      <p:tavLst>
                                        <p:tav tm="0">
                                          <p:val>
                                            <p:strVal val="#ppt_x"/>
                                          </p:val>
                                        </p:tav>
                                        <p:tav tm="100000">
                                          <p:val>
                                            <p:strVal val="#ppt_x"/>
                                          </p:val>
                                        </p:tav>
                                      </p:tavLst>
                                    </p:anim>
                                    <p:anim calcmode="lin" valueType="num">
                                      <p:cBhvr>
                                        <p:cTn id="22" dur="25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12" presetClass="entr" presetSubtype="4"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 calcmode="lin" valueType="num">
                                      <p:cBhvr additive="base">
                                        <p:cTn id="26" dur="500"/>
                                        <p:tgtEl>
                                          <p:spTgt spid="19"/>
                                        </p:tgtEl>
                                        <p:attrNameLst>
                                          <p:attrName>ppt_y</p:attrName>
                                        </p:attrNameLst>
                                      </p:cBhvr>
                                      <p:tavLst>
                                        <p:tav tm="0">
                                          <p:val>
                                            <p:strVal val="#ppt_y+#ppt_h*1.125000"/>
                                          </p:val>
                                        </p:tav>
                                        <p:tav tm="100000">
                                          <p:val>
                                            <p:strVal val="#ppt_y"/>
                                          </p:val>
                                        </p:tav>
                                      </p:tavLst>
                                    </p:anim>
                                    <p:animEffect transition="in" filter="wipe(up)">
                                      <p:cBhvr>
                                        <p:cTn id="27" dur="500"/>
                                        <p:tgtEl>
                                          <p:spTgt spid="19"/>
                                        </p:tgtEl>
                                      </p:cBhvr>
                                    </p:animEffect>
                                  </p:childTnLst>
                                </p:cTn>
                              </p:par>
                            </p:childTnLst>
                          </p:cTn>
                        </p:par>
                        <p:par>
                          <p:cTn id="28" fill="hold">
                            <p:stCondLst>
                              <p:cond delay="1000"/>
                            </p:stCondLst>
                            <p:childTnLst>
                              <p:par>
                                <p:cTn id="29" presetID="12" presetClass="entr" presetSubtype="4"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p:tgtEl>
                                          <p:spTgt spid="22"/>
                                        </p:tgtEl>
                                        <p:attrNameLst>
                                          <p:attrName>ppt_y</p:attrName>
                                        </p:attrNameLst>
                                      </p:cBhvr>
                                      <p:tavLst>
                                        <p:tav tm="0">
                                          <p:val>
                                            <p:strVal val="#ppt_y+#ppt_h*1.125000"/>
                                          </p:val>
                                        </p:tav>
                                        <p:tav tm="100000">
                                          <p:val>
                                            <p:strVal val="#ppt_y"/>
                                          </p:val>
                                        </p:tav>
                                      </p:tavLst>
                                    </p:anim>
                                    <p:animEffect transition="in" filter="wipe(up)">
                                      <p:cBhvr>
                                        <p:cTn id="32" dur="500"/>
                                        <p:tgtEl>
                                          <p:spTgt spid="22"/>
                                        </p:tgtEl>
                                      </p:cBhvr>
                                    </p:animEffect>
                                  </p:childTnLst>
                                </p:cTn>
                              </p:par>
                            </p:childTnLst>
                          </p:cTn>
                        </p:par>
                        <p:par>
                          <p:cTn id="33" fill="hold">
                            <p:stCondLst>
                              <p:cond delay="1500"/>
                            </p:stCondLst>
                            <p:childTnLst>
                              <p:par>
                                <p:cTn id="34" presetID="12" presetClass="entr" presetSubtype="4"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p:tgtEl>
                                          <p:spTgt spid="25"/>
                                        </p:tgtEl>
                                        <p:attrNameLst>
                                          <p:attrName>ppt_y</p:attrName>
                                        </p:attrNameLst>
                                      </p:cBhvr>
                                      <p:tavLst>
                                        <p:tav tm="0">
                                          <p:val>
                                            <p:strVal val="#ppt_y+#ppt_h*1.125000"/>
                                          </p:val>
                                        </p:tav>
                                        <p:tav tm="100000">
                                          <p:val>
                                            <p:strVal val="#ppt_y"/>
                                          </p:val>
                                        </p:tav>
                                      </p:tavLst>
                                    </p:anim>
                                    <p:animEffect transition="in" filter="wipe(up)">
                                      <p:cBhvr>
                                        <p:cTn id="37" dur="500"/>
                                        <p:tgtEl>
                                          <p:spTgt spid="25"/>
                                        </p:tgtEl>
                                      </p:cBhvr>
                                    </p:animEffect>
                                  </p:childTnLst>
                                </p:cTn>
                              </p:par>
                            </p:childTnLst>
                          </p:cTn>
                        </p:par>
                        <p:par>
                          <p:cTn id="38" fill="hold">
                            <p:stCondLst>
                              <p:cond delay="2000"/>
                            </p:stCondLst>
                            <p:childTnLst>
                              <p:par>
                                <p:cTn id="39" presetID="12" presetClass="entr" presetSubtype="4"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p:tgtEl>
                                          <p:spTgt spid="28"/>
                                        </p:tgtEl>
                                        <p:attrNameLst>
                                          <p:attrName>ppt_y</p:attrName>
                                        </p:attrNameLst>
                                      </p:cBhvr>
                                      <p:tavLst>
                                        <p:tav tm="0">
                                          <p:val>
                                            <p:strVal val="#ppt_y+#ppt_h*1.125000"/>
                                          </p:val>
                                        </p:tav>
                                        <p:tav tm="100000">
                                          <p:val>
                                            <p:strVal val="#ppt_y"/>
                                          </p:val>
                                        </p:tav>
                                      </p:tavLst>
                                    </p:anim>
                                    <p:animEffect transition="in" filter="wipe(up)">
                                      <p:cBhvr>
                                        <p:cTn id="42" dur="500"/>
                                        <p:tgtEl>
                                          <p:spTgt spid="28"/>
                                        </p:tgtEl>
                                      </p:cBhvr>
                                    </p:animEffect>
                                  </p:childTnLst>
                                </p:cTn>
                              </p:par>
                              <p:par>
                                <p:cTn id="43" presetID="12" presetClass="entr" presetSubtype="4"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500"/>
                                        <p:tgtEl>
                                          <p:spTgt spid="4"/>
                                        </p:tgtEl>
                                        <p:attrNameLst>
                                          <p:attrName>ppt_y</p:attrName>
                                        </p:attrNameLst>
                                      </p:cBhvr>
                                      <p:tavLst>
                                        <p:tav tm="0">
                                          <p:val>
                                            <p:strVal val="#ppt_y+#ppt_h*1.125000"/>
                                          </p:val>
                                        </p:tav>
                                        <p:tav tm="100000">
                                          <p:val>
                                            <p:strVal val="#ppt_y"/>
                                          </p:val>
                                        </p:tav>
                                      </p:tavLst>
                                    </p:anim>
                                    <p:animEffect transition="in" filter="wipe(up)">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extLst>
              <a:ext uri="{BEBA8EAE-BF5A-486C-A8C5-ECC9F3942E4B}">
                <a14:imgProps xmlns:a14="http://schemas.microsoft.com/office/drawing/2010/main">
                  <a14:imgLayer r:embed="rId3">
                    <a14:imgEffect>
                      <a14:sharpenSoften amount="24000"/>
                    </a14:imgEffect>
                    <a14:imgEffect>
                      <a14:brightnessContrast bright="-62000" contrast="-1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Freeform 3"/>
          <p:cNvSpPr/>
          <p:nvPr/>
        </p:nvSpPr>
        <p:spPr>
          <a:xfrm rot="-5400000">
            <a:off x="-3936471" y="1513322"/>
            <a:ext cx="12772565" cy="6290488"/>
          </a:xfrm>
          <a:custGeom>
            <a:avLst/>
            <a:gdLst/>
            <a:ahLst/>
            <a:cxnLst/>
            <a:rect l="l" t="t" r="r" b="b"/>
            <a:pathLst>
              <a:path w="12772565" h="6290488">
                <a:moveTo>
                  <a:pt x="0" y="0"/>
                </a:moveTo>
                <a:lnTo>
                  <a:pt x="12772565" y="0"/>
                </a:lnTo>
                <a:lnTo>
                  <a:pt x="12772565" y="6290488"/>
                </a:lnTo>
                <a:lnTo>
                  <a:pt x="0" y="629048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0" y="-523805"/>
            <a:ext cx="18288000" cy="1400105"/>
            <a:chOff x="0" y="0"/>
            <a:chExt cx="4816593" cy="368752"/>
          </a:xfrm>
        </p:grpSpPr>
        <p:sp>
          <p:nvSpPr>
            <p:cNvPr id="5" name="Freeform 5"/>
            <p:cNvSpPr/>
            <p:nvPr/>
          </p:nvSpPr>
          <p:spPr>
            <a:xfrm>
              <a:off x="0" y="0"/>
              <a:ext cx="4816592" cy="368752"/>
            </a:xfrm>
            <a:custGeom>
              <a:avLst/>
              <a:gdLst/>
              <a:ahLst/>
              <a:cxnLst/>
              <a:rect l="l" t="t" r="r" b="b"/>
              <a:pathLst>
                <a:path w="4816592" h="368752">
                  <a:moveTo>
                    <a:pt x="0" y="0"/>
                  </a:moveTo>
                  <a:lnTo>
                    <a:pt x="4816592" y="0"/>
                  </a:lnTo>
                  <a:lnTo>
                    <a:pt x="4816592" y="368752"/>
                  </a:lnTo>
                  <a:lnTo>
                    <a:pt x="0" y="368752"/>
                  </a:lnTo>
                  <a:close/>
                </a:path>
              </a:pathLst>
            </a:custGeom>
            <a:solidFill>
              <a:srgbClr val="33444E"/>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7" name="TextBox 7"/>
          <p:cNvSpPr txBox="1"/>
          <p:nvPr/>
        </p:nvSpPr>
        <p:spPr>
          <a:xfrm>
            <a:off x="1295400" y="4166715"/>
            <a:ext cx="6466562" cy="1559338"/>
          </a:xfrm>
          <a:prstGeom prst="rect">
            <a:avLst/>
          </a:prstGeom>
        </p:spPr>
        <p:txBody>
          <a:bodyPr wrap="square" lIns="0" tIns="0" rIns="0" bIns="0" rtlCol="0" anchor="t">
            <a:spAutoFit/>
          </a:bodyPr>
          <a:lstStyle/>
          <a:p>
            <a:pPr>
              <a:lnSpc>
                <a:spcPct val="150000"/>
              </a:lnSpc>
            </a:pPr>
            <a:r>
              <a:rPr lang="en-US" sz="3600" dirty="0">
                <a:solidFill>
                  <a:srgbClr val="FDC300"/>
                </a:solidFill>
                <a:latin typeface="Arial" panose="020B0604020202020204" pitchFamily="34" charset="0"/>
                <a:cs typeface="Arial" panose="020B0604020202020204" pitchFamily="34" charset="0"/>
              </a:rPr>
              <a:t>Best Practices For Successful NetSuite Amazon Integration</a:t>
            </a:r>
          </a:p>
        </p:txBody>
      </p:sp>
      <p:sp>
        <p:nvSpPr>
          <p:cNvPr id="8" name="Freeform 8"/>
          <p:cNvSpPr/>
          <p:nvPr/>
        </p:nvSpPr>
        <p:spPr>
          <a:xfrm rot="10800000" flipH="1" flipV="1">
            <a:off x="1295400" y="5852709"/>
            <a:ext cx="6290489" cy="586191"/>
          </a:xfrm>
          <a:prstGeom prst="rightArrow">
            <a:avLst/>
          </a:pr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5998398" y="1028700"/>
            <a:ext cx="1260902" cy="947564"/>
          </a:xfrm>
          <a:custGeom>
            <a:avLst/>
            <a:gdLst/>
            <a:ahLst/>
            <a:cxnLst/>
            <a:rect l="l" t="t" r="r" b="b"/>
            <a:pathLst>
              <a:path w="1260902" h="947564">
                <a:moveTo>
                  <a:pt x="0" y="0"/>
                </a:moveTo>
                <a:lnTo>
                  <a:pt x="1260902" y="0"/>
                </a:lnTo>
                <a:lnTo>
                  <a:pt x="1260902" y="947564"/>
                </a:lnTo>
                <a:lnTo>
                  <a:pt x="0" y="947564"/>
                </a:lnTo>
                <a:lnTo>
                  <a:pt x="0" y="0"/>
                </a:lnTo>
                <a:close/>
              </a:path>
            </a:pathLst>
          </a:custGeom>
          <a:blipFill>
            <a:blip r:embed="rId8"/>
            <a:stretch>
              <a:fillRect l="-37651" t="-63286" r="-34678" b="-66029"/>
            </a:stretch>
          </a:blipFill>
        </p:spPr>
      </p:sp>
      <p:grpSp>
        <p:nvGrpSpPr>
          <p:cNvPr id="29" name="Group 28">
            <a:extLst>
              <a:ext uri="{FF2B5EF4-FFF2-40B4-BE49-F238E27FC236}">
                <a16:creationId xmlns:a16="http://schemas.microsoft.com/office/drawing/2014/main" id="{8DC7054F-7083-49ED-A597-B7D812A6A0E8}"/>
              </a:ext>
            </a:extLst>
          </p:cNvPr>
          <p:cNvGrpSpPr/>
          <p:nvPr/>
        </p:nvGrpSpPr>
        <p:grpSpPr>
          <a:xfrm>
            <a:off x="8860356" y="7002924"/>
            <a:ext cx="6881673" cy="1872602"/>
            <a:chOff x="8860356" y="6905836"/>
            <a:chExt cx="6881673" cy="1872602"/>
          </a:xfrm>
        </p:grpSpPr>
        <p:sp>
          <p:nvSpPr>
            <p:cNvPr id="19" name="TextBox 9">
              <a:extLst>
                <a:ext uri="{FF2B5EF4-FFF2-40B4-BE49-F238E27FC236}">
                  <a16:creationId xmlns:a16="http://schemas.microsoft.com/office/drawing/2014/main" id="{7F78DE0D-67FC-881F-C850-5E42194ECE31}"/>
                </a:ext>
              </a:extLst>
            </p:cNvPr>
            <p:cNvSpPr txBox="1"/>
            <p:nvPr/>
          </p:nvSpPr>
          <p:spPr>
            <a:xfrm>
              <a:off x="9950829" y="7201669"/>
              <a:ext cx="4872172" cy="243656"/>
            </a:xfrm>
            <a:prstGeom prst="rect">
              <a:avLst/>
            </a:prstGeom>
          </p:spPr>
          <p:txBody>
            <a:bodyPr lIns="0" tIns="0" rIns="0" bIns="0" rtlCol="0" anchor="t">
              <a:spAutoFit/>
            </a:bodyPr>
            <a:lstStyle/>
            <a:p>
              <a:pPr>
                <a:lnSpc>
                  <a:spcPts val="1900"/>
                </a:lnSpc>
              </a:pPr>
              <a:r>
                <a:rPr lang="en-US" sz="2000" b="1" dirty="0">
                  <a:solidFill>
                    <a:srgbClr val="FDC300"/>
                  </a:solidFill>
                  <a:latin typeface="Arial" panose="020B0604020202020204" pitchFamily="34" charset="0"/>
                  <a:cs typeface="Arial" panose="020B0604020202020204" pitchFamily="34" charset="0"/>
                </a:rPr>
                <a:t>Testing, Training, and Optimization</a:t>
              </a:r>
            </a:p>
          </p:txBody>
        </p:sp>
        <p:sp>
          <p:nvSpPr>
            <p:cNvPr id="20" name="TextBox 10">
              <a:extLst>
                <a:ext uri="{FF2B5EF4-FFF2-40B4-BE49-F238E27FC236}">
                  <a16:creationId xmlns:a16="http://schemas.microsoft.com/office/drawing/2014/main" id="{AB45C754-D6BC-E5C0-D481-B05A53F0889A}"/>
                </a:ext>
              </a:extLst>
            </p:cNvPr>
            <p:cNvSpPr txBox="1"/>
            <p:nvPr/>
          </p:nvSpPr>
          <p:spPr>
            <a:xfrm>
              <a:off x="9950829" y="7650244"/>
              <a:ext cx="5791200" cy="1128194"/>
            </a:xfrm>
            <a:prstGeom prst="rect">
              <a:avLst/>
            </a:prstGeom>
          </p:spPr>
          <p:txBody>
            <a:bodyPr wrap="square" lIns="0" tIns="0" rIns="0" bIns="0" rtlCol="0" anchor="t">
              <a:spAutoFit/>
            </a:bodyPr>
            <a:lstStyle/>
            <a:p>
              <a:pPr marL="285750" indent="-285750">
                <a:lnSpc>
                  <a:spcPct val="150000"/>
                </a:lnSpc>
                <a:buFont typeface="Arial" panose="020B0604020202020204" pitchFamily="34" charset="0"/>
                <a:buChar char="•"/>
              </a:pPr>
              <a:r>
                <a:rPr lang="en-US" sz="1699" dirty="0">
                  <a:solidFill>
                    <a:schemeClr val="bg1"/>
                  </a:solidFill>
                  <a:latin typeface="Arial" panose="020B0604020202020204" pitchFamily="34" charset="0"/>
                  <a:cs typeface="Arial" panose="020B0604020202020204" pitchFamily="34" charset="0"/>
                </a:rPr>
                <a:t>Thoroughly test and validate the integration.</a:t>
              </a:r>
            </a:p>
            <a:p>
              <a:pPr marL="285750" indent="-285750">
                <a:lnSpc>
                  <a:spcPct val="150000"/>
                </a:lnSpc>
                <a:buFont typeface="Arial" panose="020B0604020202020204" pitchFamily="34" charset="0"/>
                <a:buChar char="•"/>
              </a:pPr>
              <a:r>
                <a:rPr lang="en-US" sz="1699" dirty="0">
                  <a:solidFill>
                    <a:schemeClr val="bg1"/>
                  </a:solidFill>
                  <a:latin typeface="Arial" panose="020B0604020202020204" pitchFamily="34" charset="0"/>
                  <a:cs typeface="Arial" panose="020B0604020202020204" pitchFamily="34" charset="0"/>
                </a:rPr>
                <a:t>Provide user training and ongoing support.</a:t>
              </a:r>
            </a:p>
            <a:p>
              <a:pPr marL="285750" indent="-285750">
                <a:lnSpc>
                  <a:spcPct val="150000"/>
                </a:lnSpc>
                <a:buFont typeface="Arial" panose="020B0604020202020204" pitchFamily="34" charset="0"/>
                <a:buChar char="•"/>
              </a:pPr>
              <a:r>
                <a:rPr lang="en-US" sz="1699" dirty="0">
                  <a:solidFill>
                    <a:schemeClr val="bg1"/>
                  </a:solidFill>
                  <a:latin typeface="Arial" panose="020B0604020202020204" pitchFamily="34" charset="0"/>
                  <a:cs typeface="Arial" panose="020B0604020202020204" pitchFamily="34" charset="0"/>
                </a:rPr>
                <a:t>Regularly review and optimize integration performance.</a:t>
              </a:r>
            </a:p>
          </p:txBody>
        </p:sp>
        <p:pic>
          <p:nvPicPr>
            <p:cNvPr id="22" name="Graphic 21" descr="Badge 3 outline">
              <a:extLst>
                <a:ext uri="{FF2B5EF4-FFF2-40B4-BE49-F238E27FC236}">
                  <a16:creationId xmlns:a16="http://schemas.microsoft.com/office/drawing/2014/main" id="{670E1CF4-641F-2FC1-FEA2-02569BEBBB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60356" y="6905836"/>
              <a:ext cx="914400" cy="914400"/>
            </a:xfrm>
            <a:prstGeom prst="rect">
              <a:avLst/>
            </a:prstGeom>
          </p:spPr>
        </p:pic>
      </p:grpSp>
      <p:grpSp>
        <p:nvGrpSpPr>
          <p:cNvPr id="28" name="Group 27">
            <a:extLst>
              <a:ext uri="{FF2B5EF4-FFF2-40B4-BE49-F238E27FC236}">
                <a16:creationId xmlns:a16="http://schemas.microsoft.com/office/drawing/2014/main" id="{74B5A2F6-7097-800B-51AE-D51B115465A0}"/>
              </a:ext>
            </a:extLst>
          </p:cNvPr>
          <p:cNvGrpSpPr/>
          <p:nvPr/>
        </p:nvGrpSpPr>
        <p:grpSpPr>
          <a:xfrm>
            <a:off x="8860356" y="4109770"/>
            <a:ext cx="6881673" cy="2688235"/>
            <a:chOff x="8860356" y="4367904"/>
            <a:chExt cx="6881673" cy="2688235"/>
          </a:xfrm>
        </p:grpSpPr>
        <p:sp>
          <p:nvSpPr>
            <p:cNvPr id="17" name="TextBox 9">
              <a:extLst>
                <a:ext uri="{FF2B5EF4-FFF2-40B4-BE49-F238E27FC236}">
                  <a16:creationId xmlns:a16="http://schemas.microsoft.com/office/drawing/2014/main" id="{A01A90D8-CF0F-8710-CDA6-A1693CD463F0}"/>
                </a:ext>
              </a:extLst>
            </p:cNvPr>
            <p:cNvSpPr txBox="1"/>
            <p:nvPr/>
          </p:nvSpPr>
          <p:spPr>
            <a:xfrm>
              <a:off x="9950829" y="4694925"/>
              <a:ext cx="4872172" cy="243656"/>
            </a:xfrm>
            <a:prstGeom prst="rect">
              <a:avLst/>
            </a:prstGeom>
          </p:spPr>
          <p:txBody>
            <a:bodyPr lIns="0" tIns="0" rIns="0" bIns="0" rtlCol="0" anchor="t">
              <a:spAutoFit/>
            </a:bodyPr>
            <a:lstStyle/>
            <a:p>
              <a:pPr>
                <a:lnSpc>
                  <a:spcPts val="1900"/>
                </a:lnSpc>
              </a:pPr>
              <a:r>
                <a:rPr lang="en-US" sz="2000" b="1" dirty="0">
                  <a:solidFill>
                    <a:srgbClr val="FDC300"/>
                  </a:solidFill>
                  <a:latin typeface="Arial" panose="020B0604020202020204" pitchFamily="34" charset="0"/>
                  <a:cs typeface="Arial" panose="020B0604020202020204" pitchFamily="34" charset="0"/>
                </a:rPr>
                <a:t>Integration Execution</a:t>
              </a:r>
            </a:p>
          </p:txBody>
        </p:sp>
        <p:sp>
          <p:nvSpPr>
            <p:cNvPr id="18" name="TextBox 10">
              <a:extLst>
                <a:ext uri="{FF2B5EF4-FFF2-40B4-BE49-F238E27FC236}">
                  <a16:creationId xmlns:a16="http://schemas.microsoft.com/office/drawing/2014/main" id="{7E8BB8F3-D12D-FA76-2F2C-828ED2EB4CC8}"/>
                </a:ext>
              </a:extLst>
            </p:cNvPr>
            <p:cNvSpPr txBox="1"/>
            <p:nvPr/>
          </p:nvSpPr>
          <p:spPr>
            <a:xfrm>
              <a:off x="9950829" y="5143500"/>
              <a:ext cx="5791200" cy="1912639"/>
            </a:xfrm>
            <a:prstGeom prst="rect">
              <a:avLst/>
            </a:prstGeom>
          </p:spPr>
          <p:txBody>
            <a:bodyPr wrap="square" lIns="0" tIns="0" rIns="0" bIns="0" rtlCol="0" anchor="t">
              <a:spAutoFit/>
            </a:bodyPr>
            <a:lstStyle/>
            <a:p>
              <a:pPr marL="285750" indent="-285750">
                <a:lnSpc>
                  <a:spcPct val="150000"/>
                </a:lnSpc>
                <a:buFont typeface="Arial" panose="020B0604020202020204" pitchFamily="34" charset="0"/>
                <a:buChar char="•"/>
              </a:pPr>
              <a:r>
                <a:rPr lang="en-US" sz="1699" dirty="0">
                  <a:solidFill>
                    <a:schemeClr val="bg1"/>
                  </a:solidFill>
                  <a:latin typeface="Arial" panose="020B0604020202020204" pitchFamily="34" charset="0"/>
                  <a:cs typeface="Arial" panose="020B0604020202020204" pitchFamily="34" charset="0"/>
                </a:rPr>
                <a:t>Automate order processing from Amazon to NetSuite.</a:t>
              </a:r>
            </a:p>
            <a:p>
              <a:pPr marL="285750" indent="-285750">
                <a:lnSpc>
                  <a:spcPct val="150000"/>
                </a:lnSpc>
                <a:buFont typeface="Arial" panose="020B0604020202020204" pitchFamily="34" charset="0"/>
                <a:buChar char="•"/>
              </a:pPr>
              <a:r>
                <a:rPr lang="en-US" sz="1699" dirty="0">
                  <a:solidFill>
                    <a:schemeClr val="bg1"/>
                  </a:solidFill>
                  <a:latin typeface="Arial" panose="020B0604020202020204" pitchFamily="34" charset="0"/>
                  <a:cs typeface="Arial" panose="020B0604020202020204" pitchFamily="34" charset="0"/>
                </a:rPr>
                <a:t>Sync inventory levels between NetSuite and Amazon.</a:t>
              </a:r>
            </a:p>
            <a:p>
              <a:pPr marL="285750" indent="-285750">
                <a:lnSpc>
                  <a:spcPct val="150000"/>
                </a:lnSpc>
                <a:buFont typeface="Arial" panose="020B0604020202020204" pitchFamily="34" charset="0"/>
                <a:buChar char="•"/>
              </a:pPr>
              <a:r>
                <a:rPr lang="en-US" sz="1699" dirty="0">
                  <a:solidFill>
                    <a:schemeClr val="bg1"/>
                  </a:solidFill>
                  <a:latin typeface="Arial" panose="020B0604020202020204" pitchFamily="34" charset="0"/>
                  <a:cs typeface="Arial" panose="020B0604020202020204" pitchFamily="34" charset="0"/>
                </a:rPr>
                <a:t>Ensure pricing consistency across sales channels.</a:t>
              </a:r>
            </a:p>
            <a:p>
              <a:pPr marL="285750" indent="-285750">
                <a:lnSpc>
                  <a:spcPct val="150000"/>
                </a:lnSpc>
                <a:buFont typeface="Arial" panose="020B0604020202020204" pitchFamily="34" charset="0"/>
                <a:buChar char="•"/>
              </a:pPr>
              <a:r>
                <a:rPr lang="en-US" sz="1699" dirty="0">
                  <a:solidFill>
                    <a:schemeClr val="bg1"/>
                  </a:solidFill>
                  <a:latin typeface="Arial" panose="020B0604020202020204" pitchFamily="34" charset="0"/>
                  <a:cs typeface="Arial" panose="020B0604020202020204" pitchFamily="34" charset="0"/>
                </a:rPr>
                <a:t>Monitor and reconcile financial data.</a:t>
              </a:r>
            </a:p>
            <a:p>
              <a:pPr marL="285750" indent="-285750">
                <a:lnSpc>
                  <a:spcPct val="150000"/>
                </a:lnSpc>
                <a:buFont typeface="Arial" panose="020B0604020202020204" pitchFamily="34" charset="0"/>
                <a:buChar char="•"/>
              </a:pPr>
              <a:r>
                <a:rPr lang="en-US" sz="1699" dirty="0">
                  <a:solidFill>
                    <a:schemeClr val="bg1"/>
                  </a:solidFill>
                  <a:latin typeface="Arial" panose="020B0604020202020204" pitchFamily="34" charset="0"/>
                  <a:cs typeface="Arial" panose="020B0604020202020204" pitchFamily="34" charset="0"/>
                </a:rPr>
                <a:t>Implement error handling and logging.</a:t>
              </a:r>
            </a:p>
          </p:txBody>
        </p:sp>
        <p:pic>
          <p:nvPicPr>
            <p:cNvPr id="24" name="Graphic 23" descr="Badge outline">
              <a:extLst>
                <a:ext uri="{FF2B5EF4-FFF2-40B4-BE49-F238E27FC236}">
                  <a16:creationId xmlns:a16="http://schemas.microsoft.com/office/drawing/2014/main" id="{D3942B35-19E4-CB2C-8DC1-2B2FE941026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60356" y="4367904"/>
              <a:ext cx="914400" cy="914400"/>
            </a:xfrm>
            <a:prstGeom prst="rect">
              <a:avLst/>
            </a:prstGeom>
          </p:spPr>
        </p:pic>
      </p:grpSp>
      <p:grpSp>
        <p:nvGrpSpPr>
          <p:cNvPr id="27" name="Group 26">
            <a:extLst>
              <a:ext uri="{FF2B5EF4-FFF2-40B4-BE49-F238E27FC236}">
                <a16:creationId xmlns:a16="http://schemas.microsoft.com/office/drawing/2014/main" id="{56BDA500-AE20-BBCD-873C-5D2EDAFD5C13}"/>
              </a:ext>
            </a:extLst>
          </p:cNvPr>
          <p:cNvGrpSpPr/>
          <p:nvPr/>
        </p:nvGrpSpPr>
        <p:grpSpPr>
          <a:xfrm>
            <a:off x="8860356" y="1742328"/>
            <a:ext cx="6881673" cy="2225871"/>
            <a:chOff x="8860356" y="2239078"/>
            <a:chExt cx="6881673" cy="2225871"/>
          </a:xfrm>
        </p:grpSpPr>
        <p:sp>
          <p:nvSpPr>
            <p:cNvPr id="2" name="TextBox 9">
              <a:extLst>
                <a:ext uri="{FF2B5EF4-FFF2-40B4-BE49-F238E27FC236}">
                  <a16:creationId xmlns:a16="http://schemas.microsoft.com/office/drawing/2014/main" id="{CB397BC9-30D7-F99B-F3BC-A7182E4271AB}"/>
                </a:ext>
              </a:extLst>
            </p:cNvPr>
            <p:cNvSpPr txBox="1"/>
            <p:nvPr/>
          </p:nvSpPr>
          <p:spPr>
            <a:xfrm>
              <a:off x="9950829" y="2495958"/>
              <a:ext cx="4872172" cy="243656"/>
            </a:xfrm>
            <a:prstGeom prst="rect">
              <a:avLst/>
            </a:prstGeom>
          </p:spPr>
          <p:txBody>
            <a:bodyPr lIns="0" tIns="0" rIns="0" bIns="0" rtlCol="0" anchor="t">
              <a:spAutoFit/>
            </a:bodyPr>
            <a:lstStyle/>
            <a:p>
              <a:pPr>
                <a:lnSpc>
                  <a:spcPts val="1900"/>
                </a:lnSpc>
              </a:pPr>
              <a:r>
                <a:rPr lang="en-US" sz="2000" b="1" dirty="0">
                  <a:solidFill>
                    <a:srgbClr val="FDC300"/>
                  </a:solidFill>
                  <a:latin typeface="Arial" panose="020B0604020202020204" pitchFamily="34" charset="0"/>
                  <a:cs typeface="Arial" panose="020B0604020202020204" pitchFamily="34" charset="0"/>
                </a:rPr>
                <a:t>Planning and Setup</a:t>
              </a:r>
            </a:p>
          </p:txBody>
        </p:sp>
        <p:sp>
          <p:nvSpPr>
            <p:cNvPr id="14" name="TextBox 10">
              <a:extLst>
                <a:ext uri="{FF2B5EF4-FFF2-40B4-BE49-F238E27FC236}">
                  <a16:creationId xmlns:a16="http://schemas.microsoft.com/office/drawing/2014/main" id="{E2156FF8-E588-3543-F3CA-BB022D14CE62}"/>
                </a:ext>
              </a:extLst>
            </p:cNvPr>
            <p:cNvSpPr txBox="1"/>
            <p:nvPr/>
          </p:nvSpPr>
          <p:spPr>
            <a:xfrm>
              <a:off x="9950829" y="2944533"/>
              <a:ext cx="5791200" cy="1520416"/>
            </a:xfrm>
            <a:prstGeom prst="rect">
              <a:avLst/>
            </a:prstGeom>
          </p:spPr>
          <p:txBody>
            <a:bodyPr wrap="square" lIns="0" tIns="0" rIns="0" bIns="0" rtlCol="0" anchor="t">
              <a:spAutoFit/>
            </a:bodyPr>
            <a:lstStyle/>
            <a:p>
              <a:pPr marL="285750" indent="-285750">
                <a:lnSpc>
                  <a:spcPct val="150000"/>
                </a:lnSpc>
                <a:buFont typeface="Arial" panose="020B0604020202020204" pitchFamily="34" charset="0"/>
                <a:buChar char="•"/>
              </a:pPr>
              <a:r>
                <a:rPr lang="en-US" sz="1699" dirty="0">
                  <a:solidFill>
                    <a:schemeClr val="bg1"/>
                  </a:solidFill>
                  <a:latin typeface="Arial" panose="020B0604020202020204" pitchFamily="34" charset="0"/>
                  <a:cs typeface="Arial" panose="020B0604020202020204" pitchFamily="34" charset="0"/>
                </a:rPr>
                <a:t>Define integration objectives and goals.</a:t>
              </a:r>
            </a:p>
            <a:p>
              <a:pPr marL="285750" indent="-285750">
                <a:lnSpc>
                  <a:spcPct val="150000"/>
                </a:lnSpc>
                <a:buFont typeface="Arial" panose="020B0604020202020204" pitchFamily="34" charset="0"/>
                <a:buChar char="•"/>
              </a:pPr>
              <a:r>
                <a:rPr lang="en-US" sz="1699" dirty="0">
                  <a:solidFill>
                    <a:schemeClr val="bg1"/>
                  </a:solidFill>
                  <a:latin typeface="Arial" panose="020B0604020202020204" pitchFamily="34" charset="0"/>
                  <a:cs typeface="Arial" panose="020B0604020202020204" pitchFamily="34" charset="0"/>
                </a:rPr>
                <a:t>Familiarize yourself with Amazon Marketplace APIs.</a:t>
              </a:r>
            </a:p>
            <a:p>
              <a:pPr marL="285750" indent="-285750">
                <a:lnSpc>
                  <a:spcPct val="150000"/>
                </a:lnSpc>
                <a:buFont typeface="Arial" panose="020B0604020202020204" pitchFamily="34" charset="0"/>
                <a:buChar char="•"/>
              </a:pPr>
              <a:r>
                <a:rPr lang="en-US" sz="1699" dirty="0">
                  <a:solidFill>
                    <a:schemeClr val="bg1"/>
                  </a:solidFill>
                  <a:latin typeface="Arial" panose="020B0604020202020204" pitchFamily="34" charset="0"/>
                  <a:cs typeface="Arial" panose="020B0604020202020204" pitchFamily="34" charset="0"/>
                </a:rPr>
                <a:t>Choose a reliable integration solution.</a:t>
              </a:r>
            </a:p>
            <a:p>
              <a:pPr marL="285750" indent="-285750">
                <a:lnSpc>
                  <a:spcPct val="150000"/>
                </a:lnSpc>
                <a:buFont typeface="Arial" panose="020B0604020202020204" pitchFamily="34" charset="0"/>
                <a:buChar char="•"/>
              </a:pPr>
              <a:r>
                <a:rPr lang="en-US" sz="1699" dirty="0">
                  <a:solidFill>
                    <a:schemeClr val="bg1"/>
                  </a:solidFill>
                  <a:latin typeface="Arial" panose="020B0604020202020204" pitchFamily="34" charset="0"/>
                  <a:cs typeface="Arial" panose="020B0604020202020204" pitchFamily="34" charset="0"/>
                </a:rPr>
                <a:t>Map data between systems.</a:t>
              </a:r>
            </a:p>
          </p:txBody>
        </p:sp>
        <p:pic>
          <p:nvPicPr>
            <p:cNvPr id="26" name="Graphic 25" descr="Badge 1 outline">
              <a:extLst>
                <a:ext uri="{FF2B5EF4-FFF2-40B4-BE49-F238E27FC236}">
                  <a16:creationId xmlns:a16="http://schemas.microsoft.com/office/drawing/2014/main" id="{DAD6F8CA-C650-8EF0-D45D-266C0DDD0B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60356" y="2239078"/>
              <a:ext cx="914400" cy="914400"/>
            </a:xfrm>
            <a:prstGeom prst="rect">
              <a:avLst/>
            </a:prstGeom>
          </p:spPr>
        </p:pic>
      </p:grpSp>
    </p:spTree>
  </p:cSld>
  <p:clrMapOvr>
    <a:masterClrMapping/>
  </p:clrMapOvr>
  <mc:AlternateContent xmlns:mc="http://schemas.openxmlformats.org/markup-compatibility/2006" xmlns:p159="http://schemas.microsoft.com/office/powerpoint/2015/09/main">
    <mc:Choice Requires="p159">
      <p:transition spd="med" advClick="0" advTm="6000">
        <p159:morph option="byObject"/>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42"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anim calcmode="lin" valueType="num">
                                      <p:cBhvr>
                                        <p:cTn id="14" dur="500" fill="hold"/>
                                        <p:tgtEl>
                                          <p:spTgt spid="27"/>
                                        </p:tgtEl>
                                        <p:attrNameLst>
                                          <p:attrName>ppt_x</p:attrName>
                                        </p:attrNameLst>
                                      </p:cBhvr>
                                      <p:tavLst>
                                        <p:tav tm="0">
                                          <p:val>
                                            <p:strVal val="#ppt_x"/>
                                          </p:val>
                                        </p:tav>
                                        <p:tav tm="100000">
                                          <p:val>
                                            <p:strVal val="#ppt_x"/>
                                          </p:val>
                                        </p:tav>
                                      </p:tavLst>
                                    </p:anim>
                                    <p:anim calcmode="lin" valueType="num">
                                      <p:cBhvr>
                                        <p:cTn id="15" dur="500" fill="hold"/>
                                        <p:tgtEl>
                                          <p:spTgt spid="27"/>
                                        </p:tgtEl>
                                        <p:attrNameLst>
                                          <p:attrName>ppt_y</p:attrName>
                                        </p:attrNameLst>
                                      </p:cBhvr>
                                      <p:tavLst>
                                        <p:tav tm="0">
                                          <p:val>
                                            <p:strVal val="#ppt_y+.1"/>
                                          </p:val>
                                        </p:tav>
                                        <p:tav tm="100000">
                                          <p:val>
                                            <p:strVal val="#ppt_y"/>
                                          </p:val>
                                        </p:tav>
                                      </p:tavLst>
                                    </p:anim>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anim calcmode="lin" valueType="num">
                                      <p:cBhvr>
                                        <p:cTn id="20" dur="500" fill="hold"/>
                                        <p:tgtEl>
                                          <p:spTgt spid="28"/>
                                        </p:tgtEl>
                                        <p:attrNameLst>
                                          <p:attrName>ppt_x</p:attrName>
                                        </p:attrNameLst>
                                      </p:cBhvr>
                                      <p:tavLst>
                                        <p:tav tm="0">
                                          <p:val>
                                            <p:strVal val="#ppt_x"/>
                                          </p:val>
                                        </p:tav>
                                        <p:tav tm="100000">
                                          <p:val>
                                            <p:strVal val="#ppt_x"/>
                                          </p:val>
                                        </p:tav>
                                      </p:tavLst>
                                    </p:anim>
                                    <p:anim calcmode="lin" valueType="num">
                                      <p:cBhvr>
                                        <p:cTn id="21" dur="500" fill="hold"/>
                                        <p:tgtEl>
                                          <p:spTgt spid="2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anim calcmode="lin" valueType="num">
                                      <p:cBhvr>
                                        <p:cTn id="26" dur="500" fill="hold"/>
                                        <p:tgtEl>
                                          <p:spTgt spid="29"/>
                                        </p:tgtEl>
                                        <p:attrNameLst>
                                          <p:attrName>ppt_x</p:attrName>
                                        </p:attrNameLst>
                                      </p:cBhvr>
                                      <p:tavLst>
                                        <p:tav tm="0">
                                          <p:val>
                                            <p:strVal val="#ppt_x"/>
                                          </p:val>
                                        </p:tav>
                                        <p:tav tm="100000">
                                          <p:val>
                                            <p:strVal val="#ppt_x"/>
                                          </p:val>
                                        </p:tav>
                                      </p:tavLst>
                                    </p:anim>
                                    <p:anim calcmode="lin" valueType="num">
                                      <p:cBhvr>
                                        <p:cTn id="27"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sp>
        <p:nvSpPr>
          <p:cNvPr id="10" name="Freeform 4">
            <a:extLst>
              <a:ext uri="{FF2B5EF4-FFF2-40B4-BE49-F238E27FC236}">
                <a16:creationId xmlns:a16="http://schemas.microsoft.com/office/drawing/2014/main" id="{1F34398A-3740-F98C-D7CD-93F1F3F66D6D}"/>
              </a:ext>
            </a:extLst>
          </p:cNvPr>
          <p:cNvSpPr/>
          <p:nvPr/>
        </p:nvSpPr>
        <p:spPr>
          <a:xfrm>
            <a:off x="685800" y="2656118"/>
            <a:ext cx="9448800" cy="6763931"/>
          </a:xfrm>
          <a:prstGeom prst="rect">
            <a:avLst/>
          </a:prstGeom>
          <a:blipFill>
            <a:blip r:embed="rId2">
              <a:alphaModFix amt="96000"/>
              <a:extLst>
                <a:ext uri="{96DAC541-7B7A-43D3-8B79-37D633B846F1}">
                  <asvg:svgBlip xmlns:asvg="http://schemas.microsoft.com/office/drawing/2016/SVG/main" r:embed="rId3"/>
                </a:ext>
              </a:extLst>
            </a:blip>
            <a:stretch>
              <a:fillRect/>
            </a:stretch>
          </a:blipFill>
          <a:ln>
            <a:noFill/>
          </a:ln>
        </p:spPr>
        <p:txBody>
          <a:bodyPr/>
          <a:lstStyle/>
          <a:p>
            <a:endParaRPr lang="en-US" dirty="0"/>
          </a:p>
        </p:txBody>
      </p:sp>
      <p:grpSp>
        <p:nvGrpSpPr>
          <p:cNvPr id="4" name="Group 4"/>
          <p:cNvGrpSpPr/>
          <p:nvPr/>
        </p:nvGrpSpPr>
        <p:grpSpPr>
          <a:xfrm>
            <a:off x="0" y="-523805"/>
            <a:ext cx="18288000" cy="1400105"/>
            <a:chOff x="0" y="0"/>
            <a:chExt cx="4816593" cy="368752"/>
          </a:xfrm>
        </p:grpSpPr>
        <p:sp>
          <p:nvSpPr>
            <p:cNvPr id="5" name="Freeform 5"/>
            <p:cNvSpPr/>
            <p:nvPr/>
          </p:nvSpPr>
          <p:spPr>
            <a:xfrm>
              <a:off x="0" y="0"/>
              <a:ext cx="4816592" cy="368752"/>
            </a:xfrm>
            <a:custGeom>
              <a:avLst/>
              <a:gdLst/>
              <a:ahLst/>
              <a:cxnLst/>
              <a:rect l="l" t="t" r="r" b="b"/>
              <a:pathLst>
                <a:path w="4816592" h="368752">
                  <a:moveTo>
                    <a:pt x="0" y="0"/>
                  </a:moveTo>
                  <a:lnTo>
                    <a:pt x="4816592" y="0"/>
                  </a:lnTo>
                  <a:lnTo>
                    <a:pt x="4816592" y="368752"/>
                  </a:lnTo>
                  <a:lnTo>
                    <a:pt x="0" y="368752"/>
                  </a:lnTo>
                  <a:close/>
                </a:path>
              </a:pathLst>
            </a:custGeom>
            <a:solidFill>
              <a:srgbClr val="33444E"/>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7" name="TextBox 7"/>
          <p:cNvSpPr txBox="1"/>
          <p:nvPr/>
        </p:nvSpPr>
        <p:spPr>
          <a:xfrm>
            <a:off x="3238498" y="1185421"/>
            <a:ext cx="11810999" cy="1231106"/>
          </a:xfrm>
          <a:prstGeom prst="rect">
            <a:avLst/>
          </a:prstGeom>
        </p:spPr>
        <p:txBody>
          <a:bodyPr wrap="square" lIns="0" tIns="0" rIns="0" bIns="0" rtlCol="0" anchor="t">
            <a:spAutoFit/>
          </a:bodyPr>
          <a:lstStyle/>
          <a:p>
            <a:pPr algn="ctr"/>
            <a:r>
              <a:rPr lang="en-US" sz="4000" b="1" dirty="0">
                <a:solidFill>
                  <a:srgbClr val="33444E"/>
                </a:solidFill>
                <a:latin typeface="Arial" panose="020B0604020202020204" pitchFamily="34" charset="0"/>
                <a:cs typeface="Arial" panose="020B0604020202020204" pitchFamily="34" charset="0"/>
              </a:rPr>
              <a:t>How Does Folio3 Help You To Overcome Those Challenges?</a:t>
            </a:r>
          </a:p>
        </p:txBody>
      </p:sp>
      <p:sp>
        <p:nvSpPr>
          <p:cNvPr id="13" name="Freeform 13"/>
          <p:cNvSpPr/>
          <p:nvPr/>
        </p:nvSpPr>
        <p:spPr>
          <a:xfrm>
            <a:off x="15998398" y="1028700"/>
            <a:ext cx="1260902" cy="947564"/>
          </a:xfrm>
          <a:custGeom>
            <a:avLst/>
            <a:gdLst/>
            <a:ahLst/>
            <a:cxnLst/>
            <a:rect l="l" t="t" r="r" b="b"/>
            <a:pathLst>
              <a:path w="1260902" h="947564">
                <a:moveTo>
                  <a:pt x="0" y="0"/>
                </a:moveTo>
                <a:lnTo>
                  <a:pt x="1260902" y="0"/>
                </a:lnTo>
                <a:lnTo>
                  <a:pt x="1260902" y="947564"/>
                </a:lnTo>
                <a:lnTo>
                  <a:pt x="0" y="947564"/>
                </a:lnTo>
                <a:lnTo>
                  <a:pt x="0" y="0"/>
                </a:lnTo>
                <a:close/>
              </a:path>
            </a:pathLst>
          </a:custGeom>
          <a:blipFill>
            <a:blip r:embed="rId4"/>
            <a:stretch>
              <a:fillRect l="-37651" t="-63286" r="-34678" b="-66029"/>
            </a:stretch>
          </a:blipFill>
        </p:spPr>
      </p:sp>
      <p:grpSp>
        <p:nvGrpSpPr>
          <p:cNvPr id="29" name="Group 28">
            <a:extLst>
              <a:ext uri="{FF2B5EF4-FFF2-40B4-BE49-F238E27FC236}">
                <a16:creationId xmlns:a16="http://schemas.microsoft.com/office/drawing/2014/main" id="{8DC7054F-7083-49ED-A597-B7D812A6A0E8}"/>
              </a:ext>
            </a:extLst>
          </p:cNvPr>
          <p:cNvGrpSpPr/>
          <p:nvPr/>
        </p:nvGrpSpPr>
        <p:grpSpPr>
          <a:xfrm>
            <a:off x="1353400" y="6843778"/>
            <a:ext cx="7138042" cy="1872602"/>
            <a:chOff x="8860356" y="6905836"/>
            <a:chExt cx="6881673" cy="1872602"/>
          </a:xfrm>
        </p:grpSpPr>
        <p:sp>
          <p:nvSpPr>
            <p:cNvPr id="19" name="TextBox 9">
              <a:extLst>
                <a:ext uri="{FF2B5EF4-FFF2-40B4-BE49-F238E27FC236}">
                  <a16:creationId xmlns:a16="http://schemas.microsoft.com/office/drawing/2014/main" id="{7F78DE0D-67FC-881F-C850-5E42194ECE31}"/>
                </a:ext>
              </a:extLst>
            </p:cNvPr>
            <p:cNvSpPr txBox="1"/>
            <p:nvPr/>
          </p:nvSpPr>
          <p:spPr>
            <a:xfrm>
              <a:off x="9950829" y="7201669"/>
              <a:ext cx="4872172" cy="243656"/>
            </a:xfrm>
            <a:prstGeom prst="rect">
              <a:avLst/>
            </a:prstGeom>
          </p:spPr>
          <p:txBody>
            <a:bodyPr lIns="0" tIns="0" rIns="0" bIns="0" rtlCol="0" anchor="t">
              <a:spAutoFit/>
            </a:bodyPr>
            <a:lstStyle/>
            <a:p>
              <a:pPr>
                <a:lnSpc>
                  <a:spcPts val="1900"/>
                </a:lnSpc>
              </a:pPr>
              <a:r>
                <a:rPr lang="en-US" sz="2000" b="1" dirty="0">
                  <a:solidFill>
                    <a:srgbClr val="4A7DEE"/>
                  </a:solidFill>
                  <a:latin typeface="Arial" panose="020B0604020202020204" pitchFamily="34" charset="0"/>
                  <a:cs typeface="Arial" panose="020B0604020202020204" pitchFamily="34" charset="0"/>
                </a:rPr>
                <a:t>Testing, Support, and Security</a:t>
              </a:r>
            </a:p>
          </p:txBody>
        </p:sp>
        <p:sp>
          <p:nvSpPr>
            <p:cNvPr id="20" name="TextBox 10">
              <a:extLst>
                <a:ext uri="{FF2B5EF4-FFF2-40B4-BE49-F238E27FC236}">
                  <a16:creationId xmlns:a16="http://schemas.microsoft.com/office/drawing/2014/main" id="{AB45C754-D6BC-E5C0-D481-B05A53F0889A}"/>
                </a:ext>
              </a:extLst>
            </p:cNvPr>
            <p:cNvSpPr txBox="1"/>
            <p:nvPr/>
          </p:nvSpPr>
          <p:spPr>
            <a:xfrm>
              <a:off x="9950829" y="7650244"/>
              <a:ext cx="5791200" cy="1128194"/>
            </a:xfrm>
            <a:prstGeom prst="rect">
              <a:avLst/>
            </a:prstGeom>
          </p:spPr>
          <p:txBody>
            <a:bodyPr wrap="square" lIns="0" tIns="0" rIns="0" bIns="0" rtlCol="0" anchor="t">
              <a:spAutoFit/>
            </a:bodyPr>
            <a:lstStyle/>
            <a:p>
              <a:pPr marL="285750" indent="-285750">
                <a:lnSpc>
                  <a:spcPct val="150000"/>
                </a:lnSpc>
                <a:buFont typeface="Arial" panose="020B0604020202020204" pitchFamily="34" charset="0"/>
                <a:buChar char="•"/>
              </a:pPr>
              <a:r>
                <a:rPr lang="en-US" sz="1699" dirty="0">
                  <a:solidFill>
                    <a:srgbClr val="33444E"/>
                  </a:solidFill>
                  <a:latin typeface="Arial" panose="020B0604020202020204" pitchFamily="34" charset="0"/>
                  <a:cs typeface="Arial" panose="020B0604020202020204" pitchFamily="34" charset="0"/>
                </a:rPr>
                <a:t>Thorough testing and validation of the integration.</a:t>
              </a:r>
            </a:p>
            <a:p>
              <a:pPr marL="285750" indent="-285750">
                <a:lnSpc>
                  <a:spcPct val="150000"/>
                </a:lnSpc>
                <a:buFont typeface="Arial" panose="020B0604020202020204" pitchFamily="34" charset="0"/>
                <a:buChar char="•"/>
              </a:pPr>
              <a:r>
                <a:rPr lang="en-US" sz="1699" dirty="0">
                  <a:solidFill>
                    <a:srgbClr val="33444E"/>
                  </a:solidFill>
                  <a:latin typeface="Arial" panose="020B0604020202020204" pitchFamily="34" charset="0"/>
                  <a:cs typeface="Arial" panose="020B0604020202020204" pitchFamily="34" charset="0"/>
                </a:rPr>
                <a:t>Ongoing maintenance, updates, and support.</a:t>
              </a:r>
            </a:p>
            <a:p>
              <a:pPr marL="285750" indent="-285750">
                <a:lnSpc>
                  <a:spcPct val="150000"/>
                </a:lnSpc>
                <a:buFont typeface="Arial" panose="020B0604020202020204" pitchFamily="34" charset="0"/>
                <a:buChar char="•"/>
              </a:pPr>
              <a:r>
                <a:rPr lang="en-US" sz="1699" dirty="0">
                  <a:solidFill>
                    <a:srgbClr val="33444E"/>
                  </a:solidFill>
                  <a:latin typeface="Arial" panose="020B0604020202020204" pitchFamily="34" charset="0"/>
                  <a:cs typeface="Arial" panose="020B0604020202020204" pitchFamily="34" charset="0"/>
                </a:rPr>
                <a:t>Aligning business processes with the integrated system.</a:t>
              </a:r>
            </a:p>
          </p:txBody>
        </p:sp>
        <p:pic>
          <p:nvPicPr>
            <p:cNvPr id="22" name="Graphic 21" descr="Badge 3 outline">
              <a:extLst>
                <a:ext uri="{FF2B5EF4-FFF2-40B4-BE49-F238E27FC236}">
                  <a16:creationId xmlns:a16="http://schemas.microsoft.com/office/drawing/2014/main" id="{670E1CF4-641F-2FC1-FEA2-02569BEBBB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60356" y="6905836"/>
              <a:ext cx="914400" cy="914400"/>
            </a:xfrm>
            <a:prstGeom prst="rect">
              <a:avLst/>
            </a:prstGeom>
          </p:spPr>
        </p:pic>
      </p:grpSp>
      <p:grpSp>
        <p:nvGrpSpPr>
          <p:cNvPr id="28" name="Group 27">
            <a:extLst>
              <a:ext uri="{FF2B5EF4-FFF2-40B4-BE49-F238E27FC236}">
                <a16:creationId xmlns:a16="http://schemas.microsoft.com/office/drawing/2014/main" id="{74B5A2F6-7097-800B-51AE-D51B115465A0}"/>
              </a:ext>
            </a:extLst>
          </p:cNvPr>
          <p:cNvGrpSpPr/>
          <p:nvPr/>
        </p:nvGrpSpPr>
        <p:grpSpPr>
          <a:xfrm>
            <a:off x="1353400" y="5127292"/>
            <a:ext cx="7167137" cy="1511567"/>
            <a:chOff x="8860356" y="4367904"/>
            <a:chExt cx="6881673" cy="1511567"/>
          </a:xfrm>
        </p:grpSpPr>
        <p:sp>
          <p:nvSpPr>
            <p:cNvPr id="17" name="TextBox 9">
              <a:extLst>
                <a:ext uri="{FF2B5EF4-FFF2-40B4-BE49-F238E27FC236}">
                  <a16:creationId xmlns:a16="http://schemas.microsoft.com/office/drawing/2014/main" id="{A01A90D8-CF0F-8710-CDA6-A1693CD463F0}"/>
                </a:ext>
              </a:extLst>
            </p:cNvPr>
            <p:cNvSpPr txBox="1"/>
            <p:nvPr/>
          </p:nvSpPr>
          <p:spPr>
            <a:xfrm>
              <a:off x="9950829" y="4694925"/>
              <a:ext cx="4872172" cy="243656"/>
            </a:xfrm>
            <a:prstGeom prst="rect">
              <a:avLst/>
            </a:prstGeom>
          </p:spPr>
          <p:txBody>
            <a:bodyPr lIns="0" tIns="0" rIns="0" bIns="0" rtlCol="0" anchor="t">
              <a:spAutoFit/>
            </a:bodyPr>
            <a:lstStyle/>
            <a:p>
              <a:pPr>
                <a:lnSpc>
                  <a:spcPts val="1900"/>
                </a:lnSpc>
              </a:pPr>
              <a:r>
                <a:rPr lang="en-US" sz="2000" b="1" dirty="0">
                  <a:solidFill>
                    <a:srgbClr val="4A7DEE"/>
                  </a:solidFill>
                  <a:latin typeface="Arial" panose="020B0604020202020204" pitchFamily="34" charset="0"/>
                  <a:cs typeface="Arial" panose="020B0604020202020204" pitchFamily="34" charset="0"/>
                </a:rPr>
                <a:t>Inventory and Pricing Management</a:t>
              </a:r>
            </a:p>
          </p:txBody>
        </p:sp>
        <p:sp>
          <p:nvSpPr>
            <p:cNvPr id="18" name="TextBox 10">
              <a:extLst>
                <a:ext uri="{FF2B5EF4-FFF2-40B4-BE49-F238E27FC236}">
                  <a16:creationId xmlns:a16="http://schemas.microsoft.com/office/drawing/2014/main" id="{7E8BB8F3-D12D-FA76-2F2C-828ED2EB4CC8}"/>
                </a:ext>
              </a:extLst>
            </p:cNvPr>
            <p:cNvSpPr txBox="1"/>
            <p:nvPr/>
          </p:nvSpPr>
          <p:spPr>
            <a:xfrm>
              <a:off x="9950829" y="5143500"/>
              <a:ext cx="5791200" cy="735971"/>
            </a:xfrm>
            <a:prstGeom prst="rect">
              <a:avLst/>
            </a:prstGeom>
          </p:spPr>
          <p:txBody>
            <a:bodyPr wrap="square" lIns="0" tIns="0" rIns="0" bIns="0" rtlCol="0" anchor="t">
              <a:spAutoFit/>
            </a:bodyPr>
            <a:lstStyle/>
            <a:p>
              <a:pPr marL="285750" indent="-285750">
                <a:lnSpc>
                  <a:spcPct val="150000"/>
                </a:lnSpc>
                <a:buFont typeface="Arial" panose="020B0604020202020204" pitchFamily="34" charset="0"/>
                <a:buChar char="•"/>
              </a:pPr>
              <a:r>
                <a:rPr lang="en-US" sz="1699" dirty="0">
                  <a:solidFill>
                    <a:srgbClr val="33444E"/>
                  </a:solidFill>
                  <a:latin typeface="Arial" panose="020B0604020202020204" pitchFamily="34" charset="0"/>
                  <a:cs typeface="Arial" panose="020B0604020202020204" pitchFamily="34" charset="0"/>
                </a:rPr>
                <a:t>Implementing robust inventory management processes.</a:t>
              </a:r>
            </a:p>
            <a:p>
              <a:pPr marL="285750" indent="-285750">
                <a:lnSpc>
                  <a:spcPct val="150000"/>
                </a:lnSpc>
                <a:buFont typeface="Arial" panose="020B0604020202020204" pitchFamily="34" charset="0"/>
                <a:buChar char="•"/>
              </a:pPr>
              <a:r>
                <a:rPr lang="en-US" sz="1699" dirty="0">
                  <a:solidFill>
                    <a:srgbClr val="33444E"/>
                  </a:solidFill>
                  <a:latin typeface="Arial" panose="020B0604020202020204" pitchFamily="34" charset="0"/>
                  <a:cs typeface="Arial" panose="020B0604020202020204" pitchFamily="34" charset="0"/>
                </a:rPr>
                <a:t>Coordinating pricing and promotions across platforms.</a:t>
              </a:r>
            </a:p>
          </p:txBody>
        </p:sp>
        <p:pic>
          <p:nvPicPr>
            <p:cNvPr id="24" name="Graphic 23" descr="Badge outline">
              <a:extLst>
                <a:ext uri="{FF2B5EF4-FFF2-40B4-BE49-F238E27FC236}">
                  <a16:creationId xmlns:a16="http://schemas.microsoft.com/office/drawing/2014/main" id="{D3942B35-19E4-CB2C-8DC1-2B2FE941026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860356" y="4367904"/>
              <a:ext cx="914400" cy="914400"/>
            </a:xfrm>
            <a:prstGeom prst="rect">
              <a:avLst/>
            </a:prstGeom>
          </p:spPr>
        </p:pic>
      </p:grpSp>
      <p:grpSp>
        <p:nvGrpSpPr>
          <p:cNvPr id="27" name="Group 26">
            <a:extLst>
              <a:ext uri="{FF2B5EF4-FFF2-40B4-BE49-F238E27FC236}">
                <a16:creationId xmlns:a16="http://schemas.microsoft.com/office/drawing/2014/main" id="{56BDA500-AE20-BBCD-873C-5D2EDAFD5C13}"/>
              </a:ext>
            </a:extLst>
          </p:cNvPr>
          <p:cNvGrpSpPr/>
          <p:nvPr/>
        </p:nvGrpSpPr>
        <p:grpSpPr>
          <a:xfrm>
            <a:off x="1353401" y="3195612"/>
            <a:ext cx="8247799" cy="1833649"/>
            <a:chOff x="8860356" y="2239078"/>
            <a:chExt cx="8879307" cy="1833649"/>
          </a:xfrm>
        </p:grpSpPr>
        <p:sp>
          <p:nvSpPr>
            <p:cNvPr id="2" name="TextBox 9">
              <a:extLst>
                <a:ext uri="{FF2B5EF4-FFF2-40B4-BE49-F238E27FC236}">
                  <a16:creationId xmlns:a16="http://schemas.microsoft.com/office/drawing/2014/main" id="{CB397BC9-30D7-F99B-F3BC-A7182E4271AB}"/>
                </a:ext>
              </a:extLst>
            </p:cNvPr>
            <p:cNvSpPr txBox="1"/>
            <p:nvPr/>
          </p:nvSpPr>
          <p:spPr>
            <a:xfrm>
              <a:off x="9950829" y="2495958"/>
              <a:ext cx="4872172" cy="243656"/>
            </a:xfrm>
            <a:prstGeom prst="rect">
              <a:avLst/>
            </a:prstGeom>
          </p:spPr>
          <p:txBody>
            <a:bodyPr lIns="0" tIns="0" rIns="0" bIns="0" rtlCol="0" anchor="t">
              <a:spAutoFit/>
            </a:bodyPr>
            <a:lstStyle/>
            <a:p>
              <a:pPr>
                <a:lnSpc>
                  <a:spcPts val="1900"/>
                </a:lnSpc>
              </a:pPr>
              <a:r>
                <a:rPr lang="en-US" sz="2000" b="1" dirty="0">
                  <a:solidFill>
                    <a:srgbClr val="4A7DEE"/>
                  </a:solidFill>
                  <a:latin typeface="Arial" panose="020B0604020202020204" pitchFamily="34" charset="0"/>
                  <a:cs typeface="Arial" panose="020B0604020202020204" pitchFamily="34" charset="0"/>
                </a:rPr>
                <a:t>Data and Integration Management</a:t>
              </a:r>
            </a:p>
          </p:txBody>
        </p:sp>
        <p:sp>
          <p:nvSpPr>
            <p:cNvPr id="14" name="TextBox 10">
              <a:extLst>
                <a:ext uri="{FF2B5EF4-FFF2-40B4-BE49-F238E27FC236}">
                  <a16:creationId xmlns:a16="http://schemas.microsoft.com/office/drawing/2014/main" id="{E2156FF8-E588-3543-F3CA-BB022D14CE62}"/>
                </a:ext>
              </a:extLst>
            </p:cNvPr>
            <p:cNvSpPr txBox="1"/>
            <p:nvPr/>
          </p:nvSpPr>
          <p:spPr>
            <a:xfrm>
              <a:off x="9950829" y="2944533"/>
              <a:ext cx="7788834" cy="1128194"/>
            </a:xfrm>
            <a:prstGeom prst="rect">
              <a:avLst/>
            </a:prstGeom>
          </p:spPr>
          <p:txBody>
            <a:bodyPr wrap="square" lIns="0" tIns="0" rIns="0" bIns="0" rtlCol="0" anchor="t">
              <a:spAutoFit/>
            </a:bodyPr>
            <a:lstStyle/>
            <a:p>
              <a:pPr marL="285750" indent="-285750">
                <a:lnSpc>
                  <a:spcPct val="150000"/>
                </a:lnSpc>
                <a:buFont typeface="Arial" panose="020B0604020202020204" pitchFamily="34" charset="0"/>
                <a:buChar char="•"/>
              </a:pPr>
              <a:r>
                <a:rPr lang="en-US" sz="1699" dirty="0">
                  <a:solidFill>
                    <a:srgbClr val="33444E"/>
                  </a:solidFill>
                  <a:latin typeface="Arial" panose="020B0604020202020204" pitchFamily="34" charset="0"/>
                  <a:cs typeface="Arial" panose="020B0604020202020204" pitchFamily="34" charset="0"/>
                </a:rPr>
                <a:t>Data mapping and structure alignment between NetSuite and Amazon.</a:t>
              </a:r>
            </a:p>
            <a:p>
              <a:pPr marL="285750" indent="-285750">
                <a:lnSpc>
                  <a:spcPct val="150000"/>
                </a:lnSpc>
                <a:buFont typeface="Arial" panose="020B0604020202020204" pitchFamily="34" charset="0"/>
                <a:buChar char="•"/>
              </a:pPr>
              <a:r>
                <a:rPr lang="en-US" sz="1699" dirty="0">
                  <a:solidFill>
                    <a:srgbClr val="33444E"/>
                  </a:solidFill>
                  <a:latin typeface="Arial" panose="020B0604020202020204" pitchFamily="34" charset="0"/>
                  <a:cs typeface="Arial" panose="020B0604020202020204" pitchFamily="34" charset="0"/>
                </a:rPr>
                <a:t>Handling integration complexity and multiple systems.</a:t>
              </a:r>
            </a:p>
            <a:p>
              <a:pPr marL="285750" indent="-285750">
                <a:lnSpc>
                  <a:spcPct val="150000"/>
                </a:lnSpc>
                <a:buFont typeface="Arial" panose="020B0604020202020204" pitchFamily="34" charset="0"/>
                <a:buChar char="•"/>
              </a:pPr>
              <a:r>
                <a:rPr lang="en-US" sz="1699" dirty="0">
                  <a:solidFill>
                    <a:srgbClr val="33444E"/>
                  </a:solidFill>
                  <a:latin typeface="Arial" panose="020B0604020202020204" pitchFamily="34" charset="0"/>
                  <a:cs typeface="Arial" panose="020B0604020202020204" pitchFamily="34" charset="0"/>
                </a:rPr>
                <a:t>Ensuring scalability for high order volumes.</a:t>
              </a:r>
            </a:p>
          </p:txBody>
        </p:sp>
        <p:pic>
          <p:nvPicPr>
            <p:cNvPr id="26" name="Graphic 25" descr="Badge 1 outline">
              <a:extLst>
                <a:ext uri="{FF2B5EF4-FFF2-40B4-BE49-F238E27FC236}">
                  <a16:creationId xmlns:a16="http://schemas.microsoft.com/office/drawing/2014/main" id="{DAD6F8CA-C650-8EF0-D45D-266C0DDD0B6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60356" y="2239078"/>
              <a:ext cx="914400" cy="914400"/>
            </a:xfrm>
            <a:prstGeom prst="rect">
              <a:avLst/>
            </a:prstGeom>
          </p:spPr>
        </p:pic>
      </p:grpSp>
      <p:sp>
        <p:nvSpPr>
          <p:cNvPr id="11" name="Freeform 3">
            <a:extLst>
              <a:ext uri="{FF2B5EF4-FFF2-40B4-BE49-F238E27FC236}">
                <a16:creationId xmlns:a16="http://schemas.microsoft.com/office/drawing/2014/main" id="{EBA50997-1C93-3D4D-9F42-F45B08365447}"/>
              </a:ext>
            </a:extLst>
          </p:cNvPr>
          <p:cNvSpPr/>
          <p:nvPr/>
        </p:nvSpPr>
        <p:spPr>
          <a:xfrm>
            <a:off x="10641078" y="3471702"/>
            <a:ext cx="2227024" cy="1683518"/>
          </a:xfrm>
          <a:custGeom>
            <a:avLst/>
            <a:gdLst/>
            <a:ahLst/>
            <a:cxnLst/>
            <a:rect l="l" t="t" r="r" b="b"/>
            <a:pathLst>
              <a:path w="6096000" h="4114800">
                <a:moveTo>
                  <a:pt x="0" y="0"/>
                </a:moveTo>
                <a:lnTo>
                  <a:pt x="6096000" y="0"/>
                </a:lnTo>
                <a:lnTo>
                  <a:pt x="60960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2" name="Freeform 2">
            <a:extLst>
              <a:ext uri="{FF2B5EF4-FFF2-40B4-BE49-F238E27FC236}">
                <a16:creationId xmlns:a16="http://schemas.microsoft.com/office/drawing/2014/main" id="{31CB8FDB-BEAF-E3EB-E2EB-0AB6800D2107}"/>
              </a:ext>
            </a:extLst>
          </p:cNvPr>
          <p:cNvSpPr/>
          <p:nvPr/>
        </p:nvSpPr>
        <p:spPr>
          <a:xfrm>
            <a:off x="11391119" y="5805057"/>
            <a:ext cx="3332697" cy="2524816"/>
          </a:xfrm>
          <a:custGeom>
            <a:avLst/>
            <a:gdLst/>
            <a:ahLst/>
            <a:cxnLst/>
            <a:rect l="l" t="t" r="r" b="b"/>
            <a:pathLst>
              <a:path w="5127477" h="4114800">
                <a:moveTo>
                  <a:pt x="0" y="0"/>
                </a:moveTo>
                <a:lnTo>
                  <a:pt x="5127477" y="0"/>
                </a:lnTo>
                <a:lnTo>
                  <a:pt x="5127477"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5" name="Freeform 4">
            <a:extLst>
              <a:ext uri="{FF2B5EF4-FFF2-40B4-BE49-F238E27FC236}">
                <a16:creationId xmlns:a16="http://schemas.microsoft.com/office/drawing/2014/main" id="{C348EC48-5932-5C42-9D1B-88CB126A449F}"/>
              </a:ext>
            </a:extLst>
          </p:cNvPr>
          <p:cNvSpPr/>
          <p:nvPr/>
        </p:nvSpPr>
        <p:spPr>
          <a:xfrm>
            <a:off x="14124621" y="3110063"/>
            <a:ext cx="2944179" cy="2986047"/>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extLst>
      <p:ext uri="{BB962C8B-B14F-4D97-AF65-F5344CB8AC3E}">
        <p14:creationId xmlns:p14="http://schemas.microsoft.com/office/powerpoint/2010/main" val="2719634513"/>
      </p:ext>
    </p:extLst>
  </p:cSld>
  <p:clrMapOvr>
    <a:masterClrMapping/>
  </p:clrMapOvr>
  <mc:AlternateContent xmlns:mc="http://schemas.openxmlformats.org/markup-compatibility/2006" xmlns:p159="http://schemas.microsoft.com/office/powerpoint/2015/09/main">
    <mc:Choice Requires="p159">
      <p:transition spd="med" advClick="0" advTm="6000">
        <p159:morph option="byObject"/>
      </p:transition>
    </mc:Choice>
    <mc:Fallback xmlns="">
      <p:transition spd="med"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250"/>
                                        <p:tgtEl>
                                          <p:spTgt spid="10"/>
                                        </p:tgtEl>
                                      </p:cBhvr>
                                    </p:animEffect>
                                  </p:childTnLst>
                                </p:cTn>
                              </p:par>
                              <p:par>
                                <p:cTn id="11" presetID="42"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anim calcmode="lin" valueType="num">
                                      <p:cBhvr>
                                        <p:cTn id="24" dur="500" fill="hold"/>
                                        <p:tgtEl>
                                          <p:spTgt spid="15"/>
                                        </p:tgtEl>
                                        <p:attrNameLst>
                                          <p:attrName>ppt_x</p:attrName>
                                        </p:attrNameLst>
                                      </p:cBhvr>
                                      <p:tavLst>
                                        <p:tav tm="0">
                                          <p:val>
                                            <p:strVal val="#ppt_x"/>
                                          </p:val>
                                        </p:tav>
                                        <p:tav tm="100000">
                                          <p:val>
                                            <p:strVal val="#ppt_x"/>
                                          </p:val>
                                        </p:tav>
                                      </p:tavLst>
                                    </p:anim>
                                    <p:anim calcmode="lin" valueType="num">
                                      <p:cBhvr>
                                        <p:cTn id="25" dur="500" fill="hold"/>
                                        <p:tgtEl>
                                          <p:spTgt spid="15"/>
                                        </p:tgtEl>
                                        <p:attrNameLst>
                                          <p:attrName>ppt_y</p:attrName>
                                        </p:attrNameLst>
                                      </p:cBhvr>
                                      <p:tavLst>
                                        <p:tav tm="0">
                                          <p:val>
                                            <p:strVal val="#ppt_y+.1"/>
                                          </p:val>
                                        </p:tav>
                                        <p:tav tm="100000">
                                          <p:val>
                                            <p:strVal val="#ppt_y"/>
                                          </p:val>
                                        </p:tav>
                                      </p:tavLst>
                                    </p:anim>
                                  </p:childTnLst>
                                </p:cTn>
                              </p:par>
                              <p:par>
                                <p:cTn id="26" presetID="1"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27"/>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710</Words>
  <Application>Microsoft Office PowerPoint</Application>
  <PresentationFormat>Custom</PresentationFormat>
  <Paragraphs>95</Paragraphs>
  <Slides>13</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Canva Sans</vt:lpstr>
      <vt:lpstr>Calibri</vt:lpstr>
      <vt:lpstr>Canva Sans Bold</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Boosting Sales and Customer Experience: NetSuite Amazon Integration Insights</dc:title>
  <cp:lastModifiedBy>EE1388</cp:lastModifiedBy>
  <cp:revision>31</cp:revision>
  <dcterms:created xsi:type="dcterms:W3CDTF">2006-08-16T00:00:00Z</dcterms:created>
  <dcterms:modified xsi:type="dcterms:W3CDTF">2023-07-13T11:28:43Z</dcterms:modified>
  <dc:identifier>DAFnlkvSVU0</dc:identifier>
</cp:coreProperties>
</file>